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4891DA-C6A6-4969-A1B5-FFC91354F4DD}" type="datetimeFigureOut">
              <a:rPr lang="fr-FR" smtClean="0"/>
              <a:t>12/03/2021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DBB9A4-4B7D-414D-81D5-8019F0599C57}" type="slidenum">
              <a:rPr lang="fr-FR" smtClean="0"/>
              <a:t>‹N°›</a:t>
            </a:fld>
            <a:endParaRPr lang="fr-FR"/>
          </a:p>
        </p:txBody>
      </p:sp>
    </p:spTree>
    <p:extLst>
      <p:ext uri="{BB962C8B-B14F-4D97-AF65-F5344CB8AC3E}">
        <p14:creationId xmlns:p14="http://schemas.microsoft.com/office/powerpoint/2010/main" val="471268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fr-FR" smtClean="0"/>
              <a:t>Modifiez le style du titre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E209578C-1D35-49F1-B733-70C95540B6B4}" type="datetime1">
              <a:rPr lang="fr-FR" smtClean="0"/>
              <a:t>12/03/2021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1DB5BB61-5DFD-40A2-BACE-BBDFAD732747}" type="slidenum">
              <a:rPr lang="fr-FR" smtClean="0"/>
              <a:t>‹N°›</a:t>
            </a:fld>
            <a:endParaRPr lang="fr-FR"/>
          </a:p>
        </p:txBody>
      </p:sp>
    </p:spTree>
    <p:extLst>
      <p:ext uri="{BB962C8B-B14F-4D97-AF65-F5344CB8AC3E}">
        <p14:creationId xmlns:p14="http://schemas.microsoft.com/office/powerpoint/2010/main" val="2852961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D4A5CF3-EFE1-4CAA-9FE8-C85C0CA2CBDD}" type="datetime1">
              <a:rPr lang="fr-FR" smtClean="0"/>
              <a:t>12/03/2021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DB5BB61-5DFD-40A2-BACE-BBDFAD732747}" type="slidenum">
              <a:rPr lang="fr-FR" smtClean="0"/>
              <a:t>‹N°›</a:t>
            </a:fld>
            <a:endParaRPr lang="fr-FR"/>
          </a:p>
        </p:txBody>
      </p:sp>
    </p:spTree>
    <p:extLst>
      <p:ext uri="{BB962C8B-B14F-4D97-AF65-F5344CB8AC3E}">
        <p14:creationId xmlns:p14="http://schemas.microsoft.com/office/powerpoint/2010/main" val="157687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2F7152A-AAE9-4E52-A0E5-447664E5C79A}" type="datetime1">
              <a:rPr lang="fr-FR" smtClean="0"/>
              <a:t>12/03/2021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DB5BB61-5DFD-40A2-BACE-BBDFAD732747}" type="slidenum">
              <a:rPr lang="fr-FR" smtClean="0"/>
              <a:t>‹N°›</a:t>
            </a:fld>
            <a:endParaRPr lang="fr-FR"/>
          </a:p>
        </p:txBody>
      </p:sp>
    </p:spTree>
    <p:extLst>
      <p:ext uri="{BB962C8B-B14F-4D97-AF65-F5344CB8AC3E}">
        <p14:creationId xmlns:p14="http://schemas.microsoft.com/office/powerpoint/2010/main" val="140860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9356093-961F-4516-AE3B-D2651CD7EE45}" type="datetime1">
              <a:rPr lang="fr-FR" smtClean="0"/>
              <a:t>12/03/2021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DB5BB61-5DFD-40A2-BACE-BBDFAD732747}" type="slidenum">
              <a:rPr lang="fr-FR" smtClean="0"/>
              <a:t>‹N°›</a:t>
            </a:fld>
            <a:endParaRPr lang="fr-FR"/>
          </a:p>
        </p:txBody>
      </p:sp>
    </p:spTree>
    <p:extLst>
      <p:ext uri="{BB962C8B-B14F-4D97-AF65-F5344CB8AC3E}">
        <p14:creationId xmlns:p14="http://schemas.microsoft.com/office/powerpoint/2010/main" val="3279189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fr-FR" smtClean="0"/>
              <a:t>Modifiez le style du titre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a:xfrm>
            <a:off x="8593667" y="6272784"/>
            <a:ext cx="2644309" cy="365125"/>
          </a:xfrm>
        </p:spPr>
        <p:txBody>
          <a:bodyPr/>
          <a:lstStyle/>
          <a:p>
            <a:fld id="{8978DB21-C1A3-4300-AF08-764E5EB7B4F5}" type="datetime1">
              <a:rPr lang="fr-FR" smtClean="0"/>
              <a:t>12/03/2021</a:t>
            </a:fld>
            <a:endParaRPr lang="fr-FR"/>
          </a:p>
        </p:txBody>
      </p:sp>
      <p:sp>
        <p:nvSpPr>
          <p:cNvPr id="5" name="Footer Placeholder 4"/>
          <p:cNvSpPr>
            <a:spLocks noGrp="1"/>
          </p:cNvSpPr>
          <p:nvPr>
            <p:ph type="ftr" sz="quarter" idx="11"/>
          </p:nvPr>
        </p:nvSpPr>
        <p:spPr>
          <a:xfrm>
            <a:off x="2182708" y="6272784"/>
            <a:ext cx="6327648" cy="365125"/>
          </a:xfrm>
        </p:spPr>
        <p:txBody>
          <a:bodyPr/>
          <a:lstStyle/>
          <a:p>
            <a:endParaRPr lang="fr-F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1DB5BB61-5DFD-40A2-BACE-BBDFAD732747}" type="slidenum">
              <a:rPr lang="fr-FR" smtClean="0"/>
              <a:t>‹N°›</a:t>
            </a:fld>
            <a:endParaRPr lang="fr-FR"/>
          </a:p>
        </p:txBody>
      </p:sp>
    </p:spTree>
    <p:extLst>
      <p:ext uri="{BB962C8B-B14F-4D97-AF65-F5344CB8AC3E}">
        <p14:creationId xmlns:p14="http://schemas.microsoft.com/office/powerpoint/2010/main" val="3239263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1B9C828-2641-4333-91A1-F9AE69675E2E}" type="datetime1">
              <a:rPr lang="fr-FR" smtClean="0"/>
              <a:t>12/03/2021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DB5BB61-5DFD-40A2-BACE-BBDFAD732747}" type="slidenum">
              <a:rPr lang="fr-FR" smtClean="0"/>
              <a:t>‹N°›</a:t>
            </a:fld>
            <a:endParaRPr lang="fr-FR"/>
          </a:p>
        </p:txBody>
      </p:sp>
    </p:spTree>
    <p:extLst>
      <p:ext uri="{BB962C8B-B14F-4D97-AF65-F5344CB8AC3E}">
        <p14:creationId xmlns:p14="http://schemas.microsoft.com/office/powerpoint/2010/main" val="408448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C44E303-B6A8-4653-B0CD-8DA9A255D46C}" type="datetime1">
              <a:rPr lang="fr-FR" smtClean="0"/>
              <a:t>12/03/2021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DB5BB61-5DFD-40A2-BACE-BBDFAD732747}" type="slidenum">
              <a:rPr lang="fr-FR" smtClean="0"/>
              <a:t>‹N°›</a:t>
            </a:fld>
            <a:endParaRPr lang="fr-FR"/>
          </a:p>
        </p:txBody>
      </p:sp>
    </p:spTree>
    <p:extLst>
      <p:ext uri="{BB962C8B-B14F-4D97-AF65-F5344CB8AC3E}">
        <p14:creationId xmlns:p14="http://schemas.microsoft.com/office/powerpoint/2010/main" val="1171421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85D1894-9749-4A11-869A-72F664FD3DBD}" type="datetime1">
              <a:rPr lang="fr-FR" smtClean="0"/>
              <a:t>12/03/2021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DB5BB61-5DFD-40A2-BACE-BBDFAD732747}" type="slidenum">
              <a:rPr lang="fr-FR" smtClean="0"/>
              <a:t>‹N°›</a:t>
            </a:fld>
            <a:endParaRPr lang="fr-FR"/>
          </a:p>
        </p:txBody>
      </p:sp>
    </p:spTree>
    <p:extLst>
      <p:ext uri="{BB962C8B-B14F-4D97-AF65-F5344CB8AC3E}">
        <p14:creationId xmlns:p14="http://schemas.microsoft.com/office/powerpoint/2010/main" val="3658042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0F3285-A1B7-4FAA-90BC-65F08A33040C}" type="datetime1">
              <a:rPr lang="fr-FR" smtClean="0"/>
              <a:t>12/03/2021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DB5BB61-5DFD-40A2-BACE-BBDFAD732747}" type="slidenum">
              <a:rPr lang="fr-FR" smtClean="0"/>
              <a:t>‹N°›</a:t>
            </a:fld>
            <a:endParaRPr lang="fr-FR"/>
          </a:p>
        </p:txBody>
      </p:sp>
    </p:spTree>
    <p:extLst>
      <p:ext uri="{BB962C8B-B14F-4D97-AF65-F5344CB8AC3E}">
        <p14:creationId xmlns:p14="http://schemas.microsoft.com/office/powerpoint/2010/main" val="2694515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r-FR" smtClean="0"/>
              <a:t>Modifiez le style du titre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5FBFFB5B-D9B2-4968-9842-9B35E4EA1914}" type="datetime1">
              <a:rPr lang="fr-FR" smtClean="0"/>
              <a:t>12/03/2021</a:t>
            </a:fld>
            <a:endParaRPr lang="fr-FR"/>
          </a:p>
        </p:txBody>
      </p:sp>
      <p:sp>
        <p:nvSpPr>
          <p:cNvPr id="6" name="Footer Placeholder 5"/>
          <p:cNvSpPr>
            <a:spLocks noGrp="1"/>
          </p:cNvSpPr>
          <p:nvPr>
            <p:ph type="ftr" sz="quarter" idx="11"/>
          </p:nvPr>
        </p:nvSpPr>
        <p:spPr/>
        <p:txBody>
          <a:bodyPr/>
          <a:lstStyle/>
          <a:p>
            <a:endParaRPr lang="fr-F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1DB5BB61-5DFD-40A2-BACE-BBDFAD732747}" type="slidenum">
              <a:rPr lang="fr-FR" smtClean="0"/>
              <a:t>‹N°›</a:t>
            </a:fld>
            <a:endParaRPr lang="fr-FR"/>
          </a:p>
        </p:txBody>
      </p:sp>
    </p:spTree>
    <p:extLst>
      <p:ext uri="{BB962C8B-B14F-4D97-AF65-F5344CB8AC3E}">
        <p14:creationId xmlns:p14="http://schemas.microsoft.com/office/powerpoint/2010/main" val="3036034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73AD3A5A-F18E-4A2B-A444-5771F88BA8F8}" type="datetime1">
              <a:rPr lang="fr-FR" smtClean="0"/>
              <a:t>12/03/2021</a:t>
            </a:fld>
            <a:endParaRPr lang="fr-F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1DB5BB61-5DFD-40A2-BACE-BBDFAD732747}" type="slidenum">
              <a:rPr lang="fr-FR" smtClean="0"/>
              <a:t>‹N°›</a:t>
            </a:fld>
            <a:endParaRPr lang="fr-FR"/>
          </a:p>
        </p:txBody>
      </p:sp>
    </p:spTree>
    <p:extLst>
      <p:ext uri="{BB962C8B-B14F-4D97-AF65-F5344CB8AC3E}">
        <p14:creationId xmlns:p14="http://schemas.microsoft.com/office/powerpoint/2010/main" val="155019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6298">
              <a:schemeClr val="accent3">
                <a:lumMod val="20000"/>
                <a:lumOff val="80000"/>
              </a:schemeClr>
            </a:gs>
            <a:gs pos="2000">
              <a:schemeClr val="accent1">
                <a:lumMod val="40000"/>
                <a:lumOff val="60000"/>
              </a:schemeClr>
            </a:gs>
            <a:gs pos="74000">
              <a:schemeClr val="accent3">
                <a:lumMod val="20000"/>
                <a:lumOff val="80000"/>
              </a:schemeClr>
            </a:gs>
            <a:gs pos="83000">
              <a:schemeClr val="accent5">
                <a:lumMod val="20000"/>
                <a:lumOff val="80000"/>
              </a:schemeClr>
            </a:gs>
            <a:gs pos="22000">
              <a:schemeClr val="accent3">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37992DE2-5471-45A4-92DE-C775C5F9A7A9}" type="datetime1">
              <a:rPr lang="fr-FR" smtClean="0"/>
              <a:t>12/03/2021</a:t>
            </a:fld>
            <a:endParaRPr lang="fr-F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fr-F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1DB5BB61-5DFD-40A2-BACE-BBDFAD732747}" type="slidenum">
              <a:rPr lang="fr-FR" smtClean="0"/>
              <a:t>‹N°›</a:t>
            </a:fld>
            <a:endParaRPr lang="fr-FR"/>
          </a:p>
        </p:txBody>
      </p:sp>
    </p:spTree>
    <p:extLst>
      <p:ext uri="{BB962C8B-B14F-4D97-AF65-F5344CB8AC3E}">
        <p14:creationId xmlns:p14="http://schemas.microsoft.com/office/powerpoint/2010/main" val="39580516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sports.gouv.fr/savoir-rouler-a-velo/" TargetMode="Externa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sz="7200" dirty="0" smtClean="0"/>
              <a:t>SAVOIR ROULER A VELO</a:t>
            </a:r>
            <a:endParaRPr lang="fr-FR" sz="7200" dirty="0"/>
          </a:p>
        </p:txBody>
      </p:sp>
      <p:sp>
        <p:nvSpPr>
          <p:cNvPr id="3" name="Sous-titre 2"/>
          <p:cNvSpPr>
            <a:spLocks noGrp="1"/>
          </p:cNvSpPr>
          <p:nvPr>
            <p:ph type="subTitle" idx="1"/>
          </p:nvPr>
        </p:nvSpPr>
        <p:spPr/>
        <p:txBody>
          <a:bodyPr>
            <a:normAutofit/>
          </a:bodyPr>
          <a:lstStyle/>
          <a:p>
            <a:pPr algn="r"/>
            <a:r>
              <a:rPr lang="fr-FR" sz="2800" dirty="0" smtClean="0"/>
              <a:t>2020-2021</a:t>
            </a:r>
            <a:endParaRPr lang="fr-FR" sz="2800" dirty="0"/>
          </a:p>
        </p:txBody>
      </p:sp>
      <p:sp>
        <p:nvSpPr>
          <p:cNvPr id="4" name="Espace réservé du numéro de diapositive 3"/>
          <p:cNvSpPr>
            <a:spLocks noGrp="1"/>
          </p:cNvSpPr>
          <p:nvPr>
            <p:ph type="sldNum" sz="quarter" idx="12"/>
          </p:nvPr>
        </p:nvSpPr>
        <p:spPr>
          <a:xfrm>
            <a:off x="9592733" y="4289334"/>
            <a:ext cx="1130685" cy="642884"/>
          </a:xfrm>
        </p:spPr>
        <p:txBody>
          <a:bodyPr/>
          <a:lstStyle/>
          <a:p>
            <a:fld id="{1DB5BB61-5DFD-40A2-BACE-BBDFAD732747}" type="slidenum">
              <a:rPr lang="fr-FR" smtClean="0"/>
              <a:t>1</a:t>
            </a:fld>
            <a:endParaRPr lang="fr-FR" dirty="0"/>
          </a:p>
        </p:txBody>
      </p:sp>
      <p:pic>
        <p:nvPicPr>
          <p:cNvPr id="5" name="Image 4"/>
          <p:cNvPicPr>
            <a:picLocks noChangeAspect="1"/>
          </p:cNvPicPr>
          <p:nvPr/>
        </p:nvPicPr>
        <p:blipFill>
          <a:blip r:embed="rId2"/>
          <a:stretch>
            <a:fillRect/>
          </a:stretch>
        </p:blipFill>
        <p:spPr>
          <a:xfrm>
            <a:off x="396671" y="369319"/>
            <a:ext cx="2125808" cy="1062904"/>
          </a:xfrm>
          <a:prstGeom prst="rect">
            <a:avLst/>
          </a:prstGeom>
        </p:spPr>
      </p:pic>
      <p:pic>
        <p:nvPicPr>
          <p:cNvPr id="6" name="Image 5"/>
          <p:cNvPicPr>
            <a:picLocks noChangeAspect="1"/>
          </p:cNvPicPr>
          <p:nvPr/>
        </p:nvPicPr>
        <p:blipFill>
          <a:blip r:embed="rId3"/>
          <a:stretch>
            <a:fillRect/>
          </a:stretch>
        </p:blipFill>
        <p:spPr>
          <a:xfrm>
            <a:off x="2530792" y="4261902"/>
            <a:ext cx="4211782" cy="2179040"/>
          </a:xfrm>
          <a:prstGeom prst="rect">
            <a:avLst/>
          </a:prstGeom>
          <a:effectLst>
            <a:glow rad="228600">
              <a:schemeClr val="accent2">
                <a:satMod val="175000"/>
                <a:alpha val="40000"/>
              </a:schemeClr>
            </a:glow>
          </a:effectLst>
        </p:spPr>
      </p:pic>
      <p:pic>
        <p:nvPicPr>
          <p:cNvPr id="7" name="Image 6"/>
          <p:cNvPicPr>
            <a:picLocks noChangeAspect="1"/>
          </p:cNvPicPr>
          <p:nvPr/>
        </p:nvPicPr>
        <p:blipFill>
          <a:blip r:embed="rId4"/>
          <a:stretch>
            <a:fillRect/>
          </a:stretch>
        </p:blipFill>
        <p:spPr>
          <a:xfrm>
            <a:off x="10723418" y="283023"/>
            <a:ext cx="1071447" cy="1235496"/>
          </a:xfrm>
          <a:prstGeom prst="rect">
            <a:avLst/>
          </a:prstGeom>
        </p:spPr>
      </p:pic>
      <p:pic>
        <p:nvPicPr>
          <p:cNvPr id="8" name="Image 7"/>
          <p:cNvPicPr>
            <a:picLocks noChangeAspect="1"/>
          </p:cNvPicPr>
          <p:nvPr/>
        </p:nvPicPr>
        <p:blipFill>
          <a:blip r:embed="rId5"/>
          <a:stretch>
            <a:fillRect/>
          </a:stretch>
        </p:blipFill>
        <p:spPr>
          <a:xfrm>
            <a:off x="5288107" y="212588"/>
            <a:ext cx="2096366" cy="1290071"/>
          </a:xfrm>
          <a:prstGeom prst="rect">
            <a:avLst/>
          </a:prstGeom>
        </p:spPr>
      </p:pic>
    </p:spTree>
    <p:extLst>
      <p:ext uri="{BB962C8B-B14F-4D97-AF65-F5344CB8AC3E}">
        <p14:creationId xmlns:p14="http://schemas.microsoft.com/office/powerpoint/2010/main" val="23562218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69277" y="386862"/>
            <a:ext cx="11043138" cy="6524863"/>
          </a:xfrm>
          <a:prstGeom prst="rect">
            <a:avLst/>
          </a:prstGeom>
          <a:noFill/>
        </p:spPr>
        <p:txBody>
          <a:bodyPr wrap="square" rtlCol="0">
            <a:spAutoFit/>
          </a:bodyPr>
          <a:lstStyle/>
          <a:p>
            <a:pPr algn="ctr"/>
            <a:r>
              <a:rPr lang="fr-FR" sz="2000" b="1" dirty="0" smtClean="0"/>
              <a:t>Mise en œuvre du dispositif de l’attestation de première éducation à la route (APER) - circulaire du 12/10/2016</a:t>
            </a:r>
          </a:p>
          <a:p>
            <a:endParaRPr lang="fr-FR" dirty="0" smtClean="0"/>
          </a:p>
          <a:p>
            <a:r>
              <a:rPr lang="fr-FR" dirty="0" smtClean="0"/>
              <a:t>La </a:t>
            </a:r>
            <a:r>
              <a:rPr lang="fr-FR" b="1" dirty="0" smtClean="0"/>
              <a:t>loi du 8 Juillet 2013 </a:t>
            </a:r>
            <a:r>
              <a:rPr lang="fr-FR" dirty="0" smtClean="0"/>
              <a:t>d’orientation et de programmation pour la refondation de l’école de la République renforce la </a:t>
            </a:r>
            <a:r>
              <a:rPr lang="fr-FR" b="1" u="sng" dirty="0" smtClean="0"/>
              <a:t>mission d’éducation à la citoyenneté </a:t>
            </a:r>
            <a:r>
              <a:rPr lang="fr-FR" dirty="0" smtClean="0"/>
              <a:t>de l’école en préparant les élèves à vivre en société et à devenir des citoyens responsables. </a:t>
            </a:r>
            <a:endParaRPr lang="fr-FR" dirty="0"/>
          </a:p>
          <a:p>
            <a:pPr algn="ctr"/>
            <a:r>
              <a:rPr lang="fr-FR" b="1" dirty="0" smtClean="0">
                <a:solidFill>
                  <a:srgbClr val="FF0000"/>
                </a:solidFill>
              </a:rPr>
              <a:t>Se protéger des dangers de la circulation et tenir comptes des autres usagers de l’espace routier demeure une priorité.</a:t>
            </a:r>
          </a:p>
          <a:p>
            <a:r>
              <a:rPr lang="fr-FR" dirty="0" smtClean="0"/>
              <a:t>L’éducation à la sécurité routière est jalonnée de plusieurs attestations:</a:t>
            </a:r>
          </a:p>
          <a:p>
            <a:pPr marL="285750" indent="-285750">
              <a:buFontTx/>
              <a:buChar char="-"/>
            </a:pPr>
            <a:r>
              <a:rPr lang="fr-FR" b="1" dirty="0" smtClean="0"/>
              <a:t>l’attestation de première éducation à la route (APER) </a:t>
            </a:r>
            <a:r>
              <a:rPr lang="fr-FR" dirty="0" smtClean="0"/>
              <a:t>au cours du cycle 3 sans nécessairement attendre la dernière année du cycle</a:t>
            </a:r>
          </a:p>
          <a:p>
            <a:pPr marL="285750" indent="-285750">
              <a:buFontTx/>
              <a:buChar char="-"/>
            </a:pPr>
            <a:r>
              <a:rPr lang="fr-FR" dirty="0" smtClean="0"/>
              <a:t>Puis les </a:t>
            </a:r>
            <a:r>
              <a:rPr lang="fr-FR" b="1" dirty="0" smtClean="0"/>
              <a:t>attestations scolaires de sécurité routière de 1</a:t>
            </a:r>
            <a:r>
              <a:rPr lang="fr-FR" b="1" baseline="30000" dirty="0" smtClean="0"/>
              <a:t>er</a:t>
            </a:r>
            <a:r>
              <a:rPr lang="fr-FR" b="1" dirty="0" smtClean="0"/>
              <a:t> et 2d niveau </a:t>
            </a:r>
            <a:r>
              <a:rPr lang="fr-FR" dirty="0" smtClean="0"/>
              <a:t>(ASSR1 et ASSR2) au cycle 4.</a:t>
            </a:r>
          </a:p>
          <a:p>
            <a:endParaRPr lang="fr-FR" dirty="0"/>
          </a:p>
          <a:p>
            <a:r>
              <a:rPr lang="fr-FR" dirty="0" smtClean="0"/>
              <a:t> </a:t>
            </a:r>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a:p>
        </p:txBody>
      </p:sp>
      <p:pic>
        <p:nvPicPr>
          <p:cNvPr id="4" name="Image 3"/>
          <p:cNvPicPr>
            <a:picLocks noChangeAspect="1"/>
          </p:cNvPicPr>
          <p:nvPr/>
        </p:nvPicPr>
        <p:blipFill>
          <a:blip r:embed="rId2"/>
          <a:stretch>
            <a:fillRect/>
          </a:stretch>
        </p:blipFill>
        <p:spPr>
          <a:xfrm>
            <a:off x="245452" y="3880338"/>
            <a:ext cx="6267450" cy="1981200"/>
          </a:xfrm>
          <a:prstGeom prst="rect">
            <a:avLst/>
          </a:prstGeom>
          <a:ln>
            <a:solidFill>
              <a:schemeClr val="tx1"/>
            </a:solidFill>
          </a:ln>
        </p:spPr>
      </p:pic>
      <p:pic>
        <p:nvPicPr>
          <p:cNvPr id="5" name="Image 4"/>
          <p:cNvPicPr>
            <a:picLocks noChangeAspect="1"/>
          </p:cNvPicPr>
          <p:nvPr/>
        </p:nvPicPr>
        <p:blipFill>
          <a:blip r:embed="rId3"/>
          <a:stretch>
            <a:fillRect/>
          </a:stretch>
        </p:blipFill>
        <p:spPr>
          <a:xfrm>
            <a:off x="6512902" y="4726551"/>
            <a:ext cx="5679098" cy="1543050"/>
          </a:xfrm>
          <a:prstGeom prst="rect">
            <a:avLst/>
          </a:prstGeom>
          <a:ln>
            <a:solidFill>
              <a:schemeClr val="tx1"/>
            </a:solidFill>
          </a:ln>
        </p:spPr>
      </p:pic>
      <p:sp>
        <p:nvSpPr>
          <p:cNvPr id="6" name="Espace réservé du numéro de diapositive 5"/>
          <p:cNvSpPr>
            <a:spLocks noGrp="1"/>
          </p:cNvSpPr>
          <p:nvPr>
            <p:ph type="sldNum" sz="quarter" idx="12"/>
          </p:nvPr>
        </p:nvSpPr>
        <p:spPr/>
        <p:txBody>
          <a:bodyPr/>
          <a:lstStyle/>
          <a:p>
            <a:fld id="{1DB5BB61-5DFD-40A2-BACE-BBDFAD732747}" type="slidenum">
              <a:rPr lang="fr-FR" smtClean="0"/>
              <a:t>2</a:t>
            </a:fld>
            <a:endParaRPr lang="fr-FR"/>
          </a:p>
        </p:txBody>
      </p:sp>
    </p:spTree>
    <p:extLst>
      <p:ext uri="{BB962C8B-B14F-4D97-AF65-F5344CB8AC3E}">
        <p14:creationId xmlns:p14="http://schemas.microsoft.com/office/powerpoint/2010/main" val="24898074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938" y="254976"/>
            <a:ext cx="11652270" cy="5632311"/>
          </a:xfrm>
          <a:prstGeom prst="rect">
            <a:avLst/>
          </a:prstGeom>
          <a:noFill/>
        </p:spPr>
        <p:txBody>
          <a:bodyPr wrap="square" rtlCol="0">
            <a:spAutoFit/>
          </a:bodyPr>
          <a:lstStyle/>
          <a:p>
            <a:r>
              <a:rPr lang="fr-FR" dirty="0" smtClean="0"/>
              <a:t>L’éducation à la sécurité routière permet de construire divers registres de compétences dans des situations de plus en plus complexes du cycle 1 au cycle 3: </a:t>
            </a:r>
          </a:p>
          <a:p>
            <a:endParaRPr lang="fr-FR" dirty="0"/>
          </a:p>
          <a:p>
            <a:endParaRPr lang="fr-FR" dirty="0" smtClean="0"/>
          </a:p>
          <a:p>
            <a:pPr marL="285750" indent="-285750">
              <a:buFontTx/>
              <a:buChar char="-"/>
            </a:pPr>
            <a:r>
              <a:rPr lang="fr-FR" b="1" dirty="0" smtClean="0"/>
              <a:t>Des compétences spécifiques</a:t>
            </a:r>
          </a:p>
          <a:p>
            <a:pPr marL="285750" indent="-285750">
              <a:buFontTx/>
              <a:buChar char="-"/>
            </a:pPr>
            <a:endParaRPr lang="fr-FR" dirty="0"/>
          </a:p>
          <a:p>
            <a:endParaRPr lang="fr-FR" dirty="0" smtClean="0"/>
          </a:p>
          <a:p>
            <a:pPr marL="285750" indent="-285750">
              <a:buFontTx/>
              <a:buChar char="-"/>
            </a:pPr>
            <a:endParaRPr lang="fr-FR" dirty="0"/>
          </a:p>
          <a:p>
            <a:pPr marL="285750" indent="-285750">
              <a:buFontTx/>
              <a:buChar char="-"/>
            </a:pPr>
            <a:endParaRPr lang="fr-FR" dirty="0" smtClean="0"/>
          </a:p>
          <a:p>
            <a:pPr marL="285750" indent="-285750">
              <a:buFontTx/>
              <a:buChar char="-"/>
            </a:pPr>
            <a:endParaRPr lang="fr-FR" dirty="0"/>
          </a:p>
          <a:p>
            <a:pPr marL="285750" indent="-285750">
              <a:buFontTx/>
              <a:buChar char="-"/>
            </a:pPr>
            <a:endParaRPr lang="fr-FR" dirty="0" smtClean="0"/>
          </a:p>
          <a:p>
            <a:pPr marL="285750" indent="-285750">
              <a:buFontTx/>
              <a:buChar char="-"/>
            </a:pPr>
            <a:endParaRPr lang="fr-FR" dirty="0"/>
          </a:p>
          <a:p>
            <a:endParaRPr lang="fr-FR" dirty="0" smtClean="0"/>
          </a:p>
          <a:p>
            <a:endParaRPr lang="fr-FR" dirty="0"/>
          </a:p>
          <a:p>
            <a:endParaRPr lang="fr-FR" dirty="0"/>
          </a:p>
          <a:p>
            <a:endParaRPr lang="fr-FR" dirty="0" smtClean="0"/>
          </a:p>
          <a:p>
            <a:pPr marL="285750" indent="-285750">
              <a:buFontTx/>
              <a:buChar char="-"/>
            </a:pPr>
            <a:r>
              <a:rPr lang="fr-FR" b="1" dirty="0" smtClean="0"/>
              <a:t>Des compétences pour toute situation</a:t>
            </a:r>
          </a:p>
          <a:p>
            <a:endParaRPr lang="fr-FR" dirty="0"/>
          </a:p>
          <a:p>
            <a:endParaRPr lang="fr-FR" dirty="0" smtClean="0"/>
          </a:p>
          <a:p>
            <a:endParaRPr lang="fr-FR" dirty="0"/>
          </a:p>
        </p:txBody>
      </p:sp>
      <p:graphicFrame>
        <p:nvGraphicFramePr>
          <p:cNvPr id="3" name="Tableau 2"/>
          <p:cNvGraphicFramePr>
            <a:graphicFrameLocks noGrp="1"/>
          </p:cNvGraphicFramePr>
          <p:nvPr>
            <p:extLst>
              <p:ext uri="{D42A27DB-BD31-4B8C-83A1-F6EECF244321}">
                <p14:modId xmlns:p14="http://schemas.microsoft.com/office/powerpoint/2010/main" val="3575104115"/>
              </p:ext>
            </p:extLst>
          </p:nvPr>
        </p:nvGraphicFramePr>
        <p:xfrm>
          <a:off x="423008" y="1853164"/>
          <a:ext cx="11261970" cy="2364799"/>
        </p:xfrm>
        <a:graphic>
          <a:graphicData uri="http://schemas.openxmlformats.org/drawingml/2006/table">
            <a:tbl>
              <a:tblPr firstRow="1" bandRow="1">
                <a:tableStyleId>{F5AB1C69-6EDB-4FF4-983F-18BD219EF322}</a:tableStyleId>
              </a:tblPr>
              <a:tblGrid>
                <a:gridCol w="3753990">
                  <a:extLst>
                    <a:ext uri="{9D8B030D-6E8A-4147-A177-3AD203B41FA5}">
                      <a16:colId xmlns:a16="http://schemas.microsoft.com/office/drawing/2014/main" val="2642823445"/>
                    </a:ext>
                  </a:extLst>
                </a:gridCol>
                <a:gridCol w="3753990">
                  <a:extLst>
                    <a:ext uri="{9D8B030D-6E8A-4147-A177-3AD203B41FA5}">
                      <a16:colId xmlns:a16="http://schemas.microsoft.com/office/drawing/2014/main" val="1048836597"/>
                    </a:ext>
                  </a:extLst>
                </a:gridCol>
                <a:gridCol w="3753990">
                  <a:extLst>
                    <a:ext uri="{9D8B030D-6E8A-4147-A177-3AD203B41FA5}">
                      <a16:colId xmlns:a16="http://schemas.microsoft.com/office/drawing/2014/main" val="1981500306"/>
                    </a:ext>
                  </a:extLst>
                </a:gridCol>
              </a:tblGrid>
              <a:tr h="810319">
                <a:tc>
                  <a:txBody>
                    <a:bodyPr/>
                    <a:lstStyle/>
                    <a:p>
                      <a:pPr algn="ctr"/>
                      <a:r>
                        <a:rPr lang="fr-FR" sz="1600" dirty="0" smtClean="0">
                          <a:solidFill>
                            <a:schemeClr val="tx1"/>
                          </a:solidFill>
                        </a:rPr>
                        <a:t>Quand l’élève est piéton</a:t>
                      </a:r>
                      <a:endParaRPr lang="fr-FR" sz="1600" dirty="0">
                        <a:solidFill>
                          <a:schemeClr val="tx1"/>
                        </a:solidFill>
                      </a:endParaRPr>
                    </a:p>
                  </a:txBody>
                  <a:tcPr/>
                </a:tc>
                <a:tc>
                  <a:txBody>
                    <a:bodyPr/>
                    <a:lstStyle/>
                    <a:p>
                      <a:pPr algn="ctr"/>
                      <a:r>
                        <a:rPr lang="fr-FR" sz="1600" dirty="0" smtClean="0">
                          <a:solidFill>
                            <a:schemeClr val="tx1"/>
                          </a:solidFill>
                        </a:rPr>
                        <a:t>Quand l’élève est passager</a:t>
                      </a:r>
                      <a:endParaRPr lang="fr-FR" sz="1600" dirty="0">
                        <a:solidFill>
                          <a:schemeClr val="tx1"/>
                        </a:solidFill>
                      </a:endParaRPr>
                    </a:p>
                  </a:txBody>
                  <a:tcPr/>
                </a:tc>
                <a:tc>
                  <a:txBody>
                    <a:bodyPr/>
                    <a:lstStyle/>
                    <a:p>
                      <a:pPr algn="ctr"/>
                      <a:r>
                        <a:rPr lang="fr-FR" sz="1600" dirty="0" smtClean="0">
                          <a:solidFill>
                            <a:schemeClr val="tx1"/>
                          </a:solidFill>
                        </a:rPr>
                        <a:t>Quand l’élève est rouleur</a:t>
                      </a:r>
                      <a:endParaRPr lang="fr-FR" sz="1600" dirty="0">
                        <a:solidFill>
                          <a:schemeClr val="tx1"/>
                        </a:solidFill>
                      </a:endParaRPr>
                    </a:p>
                  </a:txBody>
                  <a:tcPr/>
                </a:tc>
                <a:extLst>
                  <a:ext uri="{0D108BD9-81ED-4DB2-BD59-A6C34878D82A}">
                    <a16:rowId xmlns:a16="http://schemas.microsoft.com/office/drawing/2014/main" val="2524047964"/>
                  </a:ext>
                </a:extLst>
              </a:tr>
              <a:tr h="731190">
                <a:tc>
                  <a:txBody>
                    <a:bodyPr/>
                    <a:lstStyle/>
                    <a:p>
                      <a:pPr algn="l"/>
                      <a:r>
                        <a:rPr lang="fr-FR" sz="1600" dirty="0" smtClean="0">
                          <a:solidFill>
                            <a:schemeClr val="tx1"/>
                          </a:solidFill>
                        </a:rPr>
                        <a:t>Se déplacer</a:t>
                      </a:r>
                      <a:r>
                        <a:rPr lang="fr-FR" sz="1600" baseline="0" dirty="0" smtClean="0">
                          <a:solidFill>
                            <a:schemeClr val="tx1"/>
                          </a:solidFill>
                        </a:rPr>
                        <a:t> accompagné, seul ou à plusieurs dans des espaces identifiés de plus en plus variés</a:t>
                      </a:r>
                      <a:endParaRPr lang="fr-FR" sz="1600" dirty="0">
                        <a:solidFill>
                          <a:schemeClr val="tx1"/>
                        </a:solidFill>
                      </a:endParaRPr>
                    </a:p>
                  </a:txBody>
                  <a:tcPr/>
                </a:tc>
                <a:tc>
                  <a:txBody>
                    <a:bodyPr/>
                    <a:lstStyle/>
                    <a:p>
                      <a:pPr algn="l"/>
                      <a:r>
                        <a:rPr lang="fr-FR" sz="1600" dirty="0" smtClean="0">
                          <a:solidFill>
                            <a:schemeClr val="tx1"/>
                          </a:solidFill>
                        </a:rPr>
                        <a:t>Adopter en tant que passager d’un véhicule,</a:t>
                      </a:r>
                      <a:r>
                        <a:rPr lang="fr-FR" sz="1600" baseline="0" dirty="0" smtClean="0">
                          <a:solidFill>
                            <a:schemeClr val="tx1"/>
                          </a:solidFill>
                        </a:rPr>
                        <a:t> un comportement respectueux des règles essentielles de sécurité et de citoyenneté</a:t>
                      </a:r>
                      <a:endParaRPr lang="fr-FR" sz="1600" dirty="0">
                        <a:solidFill>
                          <a:schemeClr val="tx1"/>
                        </a:solidFill>
                      </a:endParaRPr>
                    </a:p>
                  </a:txBody>
                  <a:tcPr/>
                </a:tc>
                <a:tc>
                  <a:txBody>
                    <a:bodyPr/>
                    <a:lstStyle/>
                    <a:p>
                      <a:pPr algn="l"/>
                      <a:r>
                        <a:rPr lang="fr-FR" sz="1600" dirty="0" smtClean="0">
                          <a:solidFill>
                            <a:schemeClr val="tx1"/>
                          </a:solidFill>
                        </a:rPr>
                        <a:t>Conduire un engin adapté et bien entretenu dans des espaces appropriés, en maîtrisant sa conduite, en tenant compte des autres, dans le respect des règles essentielles</a:t>
                      </a:r>
                      <a:r>
                        <a:rPr lang="fr-FR" sz="1600" baseline="0" dirty="0" smtClean="0">
                          <a:solidFill>
                            <a:schemeClr val="tx1"/>
                          </a:solidFill>
                        </a:rPr>
                        <a:t> </a:t>
                      </a:r>
                      <a:r>
                        <a:rPr lang="fr-FR" sz="1600" dirty="0" smtClean="0">
                          <a:solidFill>
                            <a:schemeClr val="tx1"/>
                          </a:solidFill>
                        </a:rPr>
                        <a:t>de sécurité et de citoyenneté</a:t>
                      </a:r>
                      <a:endParaRPr lang="fr-FR" sz="1600" dirty="0">
                        <a:solidFill>
                          <a:schemeClr val="tx1"/>
                        </a:solidFill>
                      </a:endParaRPr>
                    </a:p>
                  </a:txBody>
                  <a:tcPr/>
                </a:tc>
                <a:extLst>
                  <a:ext uri="{0D108BD9-81ED-4DB2-BD59-A6C34878D82A}">
                    <a16:rowId xmlns:a16="http://schemas.microsoft.com/office/drawing/2014/main" val="3351504281"/>
                  </a:ext>
                </a:extLst>
              </a:tr>
            </a:tbl>
          </a:graphicData>
        </a:graphic>
      </p:graphicFrame>
      <p:graphicFrame>
        <p:nvGraphicFramePr>
          <p:cNvPr id="4" name="Tableau 3"/>
          <p:cNvGraphicFramePr>
            <a:graphicFrameLocks noGrp="1"/>
          </p:cNvGraphicFramePr>
          <p:nvPr>
            <p:extLst>
              <p:ext uri="{D42A27DB-BD31-4B8C-83A1-F6EECF244321}">
                <p14:modId xmlns:p14="http://schemas.microsoft.com/office/powerpoint/2010/main" val="2639442082"/>
              </p:ext>
            </p:extLst>
          </p:nvPr>
        </p:nvGraphicFramePr>
        <p:xfrm>
          <a:off x="423008" y="5386891"/>
          <a:ext cx="11261970" cy="822960"/>
        </p:xfrm>
        <a:graphic>
          <a:graphicData uri="http://schemas.openxmlformats.org/drawingml/2006/table">
            <a:tbl>
              <a:tblPr firstRow="1" bandRow="1">
                <a:tableStyleId>{F5AB1C69-6EDB-4FF4-983F-18BD219EF322}</a:tableStyleId>
              </a:tblPr>
              <a:tblGrid>
                <a:gridCol w="11261970">
                  <a:extLst>
                    <a:ext uri="{9D8B030D-6E8A-4147-A177-3AD203B41FA5}">
                      <a16:colId xmlns:a16="http://schemas.microsoft.com/office/drawing/2014/main" val="4109762587"/>
                    </a:ext>
                  </a:extLst>
                </a:gridCol>
              </a:tblGrid>
              <a:tr h="370840">
                <a:tc>
                  <a:txBody>
                    <a:bodyPr/>
                    <a:lstStyle/>
                    <a:p>
                      <a:pPr marL="285750" indent="-285750">
                        <a:buFontTx/>
                        <a:buChar char="-"/>
                      </a:pPr>
                      <a:r>
                        <a:rPr lang="fr-FR" sz="1600" b="0" dirty="0" smtClean="0">
                          <a:solidFill>
                            <a:schemeClr val="tx1"/>
                          </a:solidFill>
                        </a:rPr>
                        <a:t>Connaître</a:t>
                      </a:r>
                      <a:r>
                        <a:rPr lang="fr-FR" sz="1600" b="0" baseline="0" dirty="0" smtClean="0">
                          <a:solidFill>
                            <a:schemeClr val="tx1"/>
                          </a:solidFill>
                        </a:rPr>
                        <a:t> et respecter les règles essentielles du code de la route</a:t>
                      </a:r>
                    </a:p>
                    <a:p>
                      <a:pPr marL="285750" indent="-285750">
                        <a:buFontTx/>
                        <a:buChar char="-"/>
                      </a:pPr>
                      <a:r>
                        <a:rPr lang="fr-FR" sz="1600" b="0" baseline="0" dirty="0" smtClean="0">
                          <a:solidFill>
                            <a:schemeClr val="tx1"/>
                          </a:solidFill>
                        </a:rPr>
                        <a:t>Mettre en œuvre des règles élémentaires de premiers secours</a:t>
                      </a:r>
                    </a:p>
                    <a:p>
                      <a:pPr marL="285750" indent="-285750">
                        <a:buFontTx/>
                        <a:buChar char="-"/>
                      </a:pPr>
                      <a:endParaRPr lang="fr-FR" sz="1600" b="0" baseline="0" dirty="0" smtClean="0">
                        <a:solidFill>
                          <a:schemeClr val="tx1"/>
                        </a:solidFill>
                      </a:endParaRPr>
                    </a:p>
                  </a:txBody>
                  <a:tcPr>
                    <a:solidFill>
                      <a:schemeClr val="bg1">
                        <a:lumMod val="85000"/>
                      </a:schemeClr>
                    </a:solidFill>
                  </a:tcPr>
                </a:tc>
                <a:extLst>
                  <a:ext uri="{0D108BD9-81ED-4DB2-BD59-A6C34878D82A}">
                    <a16:rowId xmlns:a16="http://schemas.microsoft.com/office/drawing/2014/main" val="2641223752"/>
                  </a:ext>
                </a:extLst>
              </a:tr>
            </a:tbl>
          </a:graphicData>
        </a:graphic>
      </p:graphicFrame>
      <p:sp>
        <p:nvSpPr>
          <p:cNvPr id="5" name="Espace réservé du numéro de diapositive 4"/>
          <p:cNvSpPr>
            <a:spLocks noGrp="1"/>
          </p:cNvSpPr>
          <p:nvPr>
            <p:ph type="sldNum" sz="quarter" idx="12"/>
          </p:nvPr>
        </p:nvSpPr>
        <p:spPr/>
        <p:txBody>
          <a:bodyPr/>
          <a:lstStyle/>
          <a:p>
            <a:fld id="{1DB5BB61-5DFD-40A2-BACE-BBDFAD732747}" type="slidenum">
              <a:rPr lang="fr-FR" smtClean="0"/>
              <a:t>3</a:t>
            </a:fld>
            <a:endParaRPr lang="fr-FR"/>
          </a:p>
        </p:txBody>
      </p:sp>
    </p:spTree>
    <p:extLst>
      <p:ext uri="{BB962C8B-B14F-4D97-AF65-F5344CB8AC3E}">
        <p14:creationId xmlns:p14="http://schemas.microsoft.com/office/powerpoint/2010/main" val="1205024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28600" y="184638"/>
            <a:ext cx="11720146" cy="5509200"/>
          </a:xfrm>
          <a:prstGeom prst="rect">
            <a:avLst/>
          </a:prstGeom>
          <a:noFill/>
        </p:spPr>
        <p:txBody>
          <a:bodyPr wrap="square" rtlCol="0">
            <a:spAutoFit/>
          </a:bodyPr>
          <a:lstStyle/>
          <a:p>
            <a:pPr algn="ctr"/>
            <a:r>
              <a:rPr lang="fr-FR" sz="2800" b="1" u="sng" dirty="0" smtClean="0"/>
              <a:t>SAVOIR ROULER A VELO (SRAV)</a:t>
            </a:r>
          </a:p>
          <a:p>
            <a:endParaRPr lang="fr-FR" dirty="0"/>
          </a:p>
          <a:p>
            <a:endParaRPr lang="fr-FR" dirty="0" smtClean="0"/>
          </a:p>
          <a:p>
            <a:r>
              <a:rPr lang="fr-FR" dirty="0" smtClean="0"/>
              <a:t>Validation des acquisitions des règles et des comportements liés à l’usage de la rue et de la route et à la connaissance de leur justification.</a:t>
            </a:r>
          </a:p>
          <a:p>
            <a:endParaRPr lang="fr-FR" dirty="0"/>
          </a:p>
          <a:p>
            <a:r>
              <a:rPr lang="fr-FR" b="1" dirty="0" smtClean="0">
                <a:solidFill>
                  <a:srgbClr val="FF0000"/>
                </a:solidFill>
              </a:rPr>
              <a:t>Inscription dans un continuum pédagogique et éducatif qui s’ancre dans les enseignements disciplinaires.</a:t>
            </a:r>
          </a:p>
          <a:p>
            <a:endParaRPr lang="fr-FR" dirty="0" smtClean="0"/>
          </a:p>
          <a:p>
            <a:r>
              <a:rPr lang="fr-FR" dirty="0" smtClean="0"/>
              <a:t>Enseignement du vélo du cycle 1 au cycle 3 passe par:</a:t>
            </a:r>
          </a:p>
          <a:p>
            <a:pPr marL="285750" indent="-285750">
              <a:buFontTx/>
              <a:buChar char="-"/>
            </a:pPr>
            <a:r>
              <a:rPr lang="fr-FR" b="1" dirty="0" smtClean="0"/>
              <a:t>l’EPS: </a:t>
            </a:r>
            <a:r>
              <a:rPr lang="fr-FR" dirty="0" smtClean="0"/>
              <a:t>activités dites « de roule » inscrites dans les programmes EPS</a:t>
            </a:r>
          </a:p>
          <a:p>
            <a:pPr marL="285750" indent="-285750">
              <a:buFontTx/>
              <a:buChar char="-"/>
            </a:pPr>
            <a:r>
              <a:rPr lang="fr-FR" b="1" dirty="0" smtClean="0"/>
              <a:t>L’APER et les compétences de l’enfant rouleur. </a:t>
            </a:r>
            <a:r>
              <a:rPr lang="fr-FR" dirty="0" smtClean="0"/>
              <a:t>Objectif: apprendre à conduire un engin adapté et bien entretenu dans des espaces appropriés, en maîtrisant sa conduite et en tenant compte des autres, dans le respect des règles du code de la route.</a:t>
            </a:r>
          </a:p>
          <a:p>
            <a:pPr marL="285750" indent="-285750">
              <a:buFontTx/>
              <a:buChar char="-"/>
            </a:pPr>
            <a:endParaRPr lang="fr-FR" dirty="0"/>
          </a:p>
          <a:p>
            <a:pPr marL="285750" indent="-285750">
              <a:buFontTx/>
              <a:buChar char="-"/>
            </a:pPr>
            <a:endParaRPr lang="fr-FR" dirty="0" smtClean="0"/>
          </a:p>
          <a:p>
            <a:r>
              <a:rPr lang="fr-FR" dirty="0" smtClean="0"/>
              <a:t>Programme interministériel et multi-partenarial qui peut être </a:t>
            </a:r>
            <a:r>
              <a:rPr lang="fr-FR" b="1" dirty="0" smtClean="0"/>
              <a:t>déployé sur tous les temps de l’enfant </a:t>
            </a:r>
            <a:r>
              <a:rPr lang="fr-FR" dirty="0" smtClean="0"/>
              <a:t>(temps scolaire, périscolaire et extrascolaire). Il peut de fait s’intégrer dans les activités du plan mercredi et peut contribuer à l’attestation de première éducation à la route (APER).</a:t>
            </a:r>
            <a:endParaRPr lang="fr-FR" dirty="0"/>
          </a:p>
        </p:txBody>
      </p:sp>
      <p:sp>
        <p:nvSpPr>
          <p:cNvPr id="3" name="Espace réservé du numéro de diapositive 2"/>
          <p:cNvSpPr>
            <a:spLocks noGrp="1"/>
          </p:cNvSpPr>
          <p:nvPr>
            <p:ph type="sldNum" sz="quarter" idx="12"/>
          </p:nvPr>
        </p:nvSpPr>
        <p:spPr/>
        <p:txBody>
          <a:bodyPr/>
          <a:lstStyle/>
          <a:p>
            <a:fld id="{1DB5BB61-5DFD-40A2-BACE-BBDFAD732747}" type="slidenum">
              <a:rPr lang="fr-FR" smtClean="0"/>
              <a:t>4</a:t>
            </a:fld>
            <a:endParaRPr lang="fr-FR"/>
          </a:p>
        </p:txBody>
      </p:sp>
    </p:spTree>
    <p:extLst>
      <p:ext uri="{BB962C8B-B14F-4D97-AF65-F5344CB8AC3E}">
        <p14:creationId xmlns:p14="http://schemas.microsoft.com/office/powerpoint/2010/main" val="13221096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34108" y="219808"/>
            <a:ext cx="11526715" cy="1477328"/>
          </a:xfrm>
          <a:prstGeom prst="rect">
            <a:avLst/>
          </a:prstGeom>
          <a:noFill/>
        </p:spPr>
        <p:txBody>
          <a:bodyPr wrap="square" rtlCol="0">
            <a:spAutoFit/>
          </a:bodyPr>
          <a:lstStyle/>
          <a:p>
            <a:r>
              <a:rPr lang="fr-FR" dirty="0" smtClean="0"/>
              <a:t>Il s’articule autour de </a:t>
            </a:r>
            <a:r>
              <a:rPr lang="fr-FR" b="1" dirty="0" smtClean="0"/>
              <a:t>3 blocs de compétences </a:t>
            </a:r>
            <a:r>
              <a:rPr lang="fr-FR" dirty="0" smtClean="0"/>
              <a:t>à acquérir:</a:t>
            </a:r>
          </a:p>
          <a:p>
            <a:endParaRPr lang="fr-FR" dirty="0" smtClean="0"/>
          </a:p>
          <a:p>
            <a:pPr algn="ctr"/>
            <a:r>
              <a:rPr lang="fr-FR" b="1" dirty="0" smtClean="0"/>
              <a:t>Définition du socle commun</a:t>
            </a:r>
            <a:endParaRPr lang="fr-FR" b="1" dirty="0"/>
          </a:p>
          <a:p>
            <a:endParaRPr lang="fr-FR" dirty="0" smtClean="0"/>
          </a:p>
          <a:p>
            <a:endParaRPr lang="fr-FR" dirty="0"/>
          </a:p>
        </p:txBody>
      </p:sp>
      <p:pic>
        <p:nvPicPr>
          <p:cNvPr id="3" name="Image 2"/>
          <p:cNvPicPr>
            <a:picLocks noChangeAspect="1"/>
          </p:cNvPicPr>
          <p:nvPr/>
        </p:nvPicPr>
        <p:blipFill>
          <a:blip r:embed="rId2"/>
          <a:stretch>
            <a:fillRect/>
          </a:stretch>
        </p:blipFill>
        <p:spPr>
          <a:xfrm>
            <a:off x="334108" y="1266092"/>
            <a:ext cx="3789484" cy="4501661"/>
          </a:xfrm>
          <a:prstGeom prst="rect">
            <a:avLst/>
          </a:prstGeom>
          <a:ln>
            <a:solidFill>
              <a:schemeClr val="tx1"/>
            </a:solidFill>
          </a:ln>
        </p:spPr>
      </p:pic>
      <p:pic>
        <p:nvPicPr>
          <p:cNvPr id="4" name="Image 3"/>
          <p:cNvPicPr>
            <a:picLocks noChangeAspect="1"/>
          </p:cNvPicPr>
          <p:nvPr/>
        </p:nvPicPr>
        <p:blipFill>
          <a:blip r:embed="rId3"/>
          <a:stretch>
            <a:fillRect/>
          </a:stretch>
        </p:blipFill>
        <p:spPr>
          <a:xfrm>
            <a:off x="4396154" y="1266091"/>
            <a:ext cx="3833446" cy="4501661"/>
          </a:xfrm>
          <a:prstGeom prst="rect">
            <a:avLst/>
          </a:prstGeom>
          <a:ln>
            <a:solidFill>
              <a:schemeClr val="tx1"/>
            </a:solidFill>
          </a:ln>
        </p:spPr>
      </p:pic>
      <p:pic>
        <p:nvPicPr>
          <p:cNvPr id="5" name="Image 4"/>
          <p:cNvPicPr>
            <a:picLocks noChangeAspect="1"/>
          </p:cNvPicPr>
          <p:nvPr/>
        </p:nvPicPr>
        <p:blipFill>
          <a:blip r:embed="rId4"/>
          <a:stretch>
            <a:fillRect/>
          </a:stretch>
        </p:blipFill>
        <p:spPr>
          <a:xfrm>
            <a:off x="8437318" y="1266090"/>
            <a:ext cx="3546597" cy="4501661"/>
          </a:xfrm>
          <a:prstGeom prst="rect">
            <a:avLst/>
          </a:prstGeom>
          <a:ln>
            <a:solidFill>
              <a:schemeClr val="tx1"/>
            </a:solidFill>
          </a:ln>
        </p:spPr>
      </p:pic>
      <p:sp>
        <p:nvSpPr>
          <p:cNvPr id="6" name="Espace réservé du numéro de diapositive 5"/>
          <p:cNvSpPr>
            <a:spLocks noGrp="1"/>
          </p:cNvSpPr>
          <p:nvPr>
            <p:ph type="sldNum" sz="quarter" idx="12"/>
          </p:nvPr>
        </p:nvSpPr>
        <p:spPr/>
        <p:txBody>
          <a:bodyPr/>
          <a:lstStyle/>
          <a:p>
            <a:fld id="{1DB5BB61-5DFD-40A2-BACE-BBDFAD732747}" type="slidenum">
              <a:rPr lang="fr-FR" smtClean="0"/>
              <a:t>5</a:t>
            </a:fld>
            <a:endParaRPr lang="fr-FR"/>
          </a:p>
        </p:txBody>
      </p:sp>
    </p:spTree>
    <p:extLst>
      <p:ext uri="{BB962C8B-B14F-4D97-AF65-F5344CB8AC3E}">
        <p14:creationId xmlns:p14="http://schemas.microsoft.com/office/powerpoint/2010/main" val="38955856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1015" y="175846"/>
            <a:ext cx="11772900" cy="1661993"/>
          </a:xfrm>
          <a:prstGeom prst="rect">
            <a:avLst/>
          </a:prstGeom>
          <a:noFill/>
        </p:spPr>
        <p:txBody>
          <a:bodyPr wrap="square" rtlCol="0">
            <a:spAutoFit/>
          </a:bodyPr>
          <a:lstStyle/>
          <a:p>
            <a:r>
              <a:rPr lang="fr-FR" b="1" u="sng" dirty="0" smtClean="0"/>
              <a:t>Ressources nationales</a:t>
            </a:r>
          </a:p>
          <a:p>
            <a:endParaRPr lang="fr-FR" dirty="0"/>
          </a:p>
          <a:p>
            <a:r>
              <a:rPr lang="fr-FR" u="sng" dirty="0" smtClean="0"/>
              <a:t>Savoir rouler à vélo- Ministère des Sports</a:t>
            </a:r>
          </a:p>
          <a:p>
            <a:r>
              <a:rPr lang="fr-FR" sz="1600" dirty="0">
                <a:solidFill>
                  <a:srgbClr val="0070C0"/>
                </a:solidFill>
                <a:hlinkClick r:id="rId2"/>
              </a:rPr>
              <a:t>https://sports.gouv.fr/savoir-rouler-a-velo</a:t>
            </a:r>
            <a:r>
              <a:rPr lang="fr-FR" sz="1600" dirty="0" smtClean="0">
                <a:solidFill>
                  <a:srgbClr val="0070C0"/>
                </a:solidFill>
                <a:hlinkClick r:id="rId2"/>
              </a:rPr>
              <a:t>/</a:t>
            </a:r>
            <a:endParaRPr lang="fr-FR" sz="1600" dirty="0" smtClean="0">
              <a:solidFill>
                <a:srgbClr val="0070C0"/>
              </a:solidFill>
            </a:endParaRPr>
          </a:p>
          <a:p>
            <a:endParaRPr lang="fr-FR" sz="1600" dirty="0">
              <a:solidFill>
                <a:srgbClr val="0070C0"/>
              </a:solidFill>
            </a:endParaRPr>
          </a:p>
          <a:p>
            <a:endParaRPr lang="fr-FR" sz="1600" dirty="0">
              <a:solidFill>
                <a:srgbClr val="0070C0"/>
              </a:solidFill>
            </a:endParaRPr>
          </a:p>
        </p:txBody>
      </p:sp>
      <p:pic>
        <p:nvPicPr>
          <p:cNvPr id="3" name="Image 2"/>
          <p:cNvPicPr>
            <a:picLocks noChangeAspect="1"/>
          </p:cNvPicPr>
          <p:nvPr/>
        </p:nvPicPr>
        <p:blipFill>
          <a:blip r:embed="rId3"/>
          <a:stretch>
            <a:fillRect/>
          </a:stretch>
        </p:blipFill>
        <p:spPr>
          <a:xfrm>
            <a:off x="211015" y="1408601"/>
            <a:ext cx="6564557" cy="1666875"/>
          </a:xfrm>
          <a:prstGeom prst="rect">
            <a:avLst/>
          </a:prstGeom>
        </p:spPr>
      </p:pic>
      <p:sp>
        <p:nvSpPr>
          <p:cNvPr id="4" name="ZoneTexte 3"/>
          <p:cNvSpPr txBox="1"/>
          <p:nvPr/>
        </p:nvSpPr>
        <p:spPr>
          <a:xfrm>
            <a:off x="325315" y="3305908"/>
            <a:ext cx="9530862" cy="923330"/>
          </a:xfrm>
          <a:prstGeom prst="rect">
            <a:avLst/>
          </a:prstGeom>
          <a:noFill/>
        </p:spPr>
        <p:txBody>
          <a:bodyPr wrap="square" rtlCol="0">
            <a:spAutoFit/>
          </a:bodyPr>
          <a:lstStyle/>
          <a:p>
            <a:r>
              <a:rPr lang="fr-FR" u="sng" dirty="0" smtClean="0"/>
              <a:t>Site </a:t>
            </a:r>
            <a:r>
              <a:rPr lang="fr-FR" u="sng" dirty="0" err="1" smtClean="0"/>
              <a:t>eduscol</a:t>
            </a:r>
            <a:endParaRPr lang="fr-FR" u="sng" dirty="0" smtClean="0"/>
          </a:p>
          <a:p>
            <a:r>
              <a:rPr lang="fr-FR" dirty="0" smtClean="0"/>
              <a:t>Livret pédagogique</a:t>
            </a:r>
          </a:p>
          <a:p>
            <a:r>
              <a:rPr lang="fr-FR" sz="1600" dirty="0">
                <a:solidFill>
                  <a:srgbClr val="0070C0"/>
                </a:solidFill>
              </a:rPr>
              <a:t>https://eduscol.education.fr/education-securite-routiere/IMG/pdf/livret_pedagogique_srav.pdf</a:t>
            </a:r>
          </a:p>
        </p:txBody>
      </p:sp>
      <p:pic>
        <p:nvPicPr>
          <p:cNvPr id="5" name="Image 4"/>
          <p:cNvPicPr>
            <a:picLocks noChangeAspect="1"/>
          </p:cNvPicPr>
          <p:nvPr/>
        </p:nvPicPr>
        <p:blipFill>
          <a:blip r:embed="rId4"/>
          <a:stretch>
            <a:fillRect/>
          </a:stretch>
        </p:blipFill>
        <p:spPr>
          <a:xfrm>
            <a:off x="8484577" y="3400791"/>
            <a:ext cx="2051539" cy="3242410"/>
          </a:xfrm>
          <a:prstGeom prst="rect">
            <a:avLst/>
          </a:prstGeom>
          <a:ln>
            <a:solidFill>
              <a:schemeClr val="tx1"/>
            </a:solidFill>
          </a:ln>
        </p:spPr>
      </p:pic>
      <p:sp>
        <p:nvSpPr>
          <p:cNvPr id="7" name="Espace réservé du numéro de diapositive 6"/>
          <p:cNvSpPr>
            <a:spLocks noGrp="1"/>
          </p:cNvSpPr>
          <p:nvPr>
            <p:ph type="sldNum" sz="quarter" idx="12"/>
          </p:nvPr>
        </p:nvSpPr>
        <p:spPr/>
        <p:txBody>
          <a:bodyPr/>
          <a:lstStyle/>
          <a:p>
            <a:fld id="{1DB5BB61-5DFD-40A2-BACE-BBDFAD732747}" type="slidenum">
              <a:rPr lang="fr-FR" smtClean="0"/>
              <a:t>6</a:t>
            </a:fld>
            <a:endParaRPr lang="fr-FR"/>
          </a:p>
        </p:txBody>
      </p:sp>
    </p:spTree>
    <p:extLst>
      <p:ext uri="{BB962C8B-B14F-4D97-AF65-F5344CB8AC3E}">
        <p14:creationId xmlns:p14="http://schemas.microsoft.com/office/powerpoint/2010/main" val="18278932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5846" y="193431"/>
            <a:ext cx="11790485" cy="1200329"/>
          </a:xfrm>
          <a:prstGeom prst="rect">
            <a:avLst/>
          </a:prstGeom>
          <a:noFill/>
        </p:spPr>
        <p:txBody>
          <a:bodyPr wrap="square" rtlCol="0">
            <a:spAutoFit/>
          </a:bodyPr>
          <a:lstStyle/>
          <a:p>
            <a:r>
              <a:rPr lang="fr-FR" u="sng" dirty="0" smtClean="0"/>
              <a:t>Ressources USEP</a:t>
            </a:r>
          </a:p>
          <a:p>
            <a:r>
              <a:rPr lang="fr-FR" dirty="0" smtClean="0"/>
              <a:t>Le p’tit tour USEP</a:t>
            </a:r>
          </a:p>
          <a:p>
            <a:r>
              <a:rPr lang="fr-FR" sz="1600" dirty="0">
                <a:solidFill>
                  <a:srgbClr val="0070C0"/>
                </a:solidFill>
              </a:rPr>
              <a:t>https://usep.org/index.php/2018/02/05/le-ptit-tour-usep-2018/</a:t>
            </a:r>
          </a:p>
          <a:p>
            <a:endParaRPr lang="fr-FR" dirty="0"/>
          </a:p>
        </p:txBody>
      </p:sp>
      <p:pic>
        <p:nvPicPr>
          <p:cNvPr id="3" name="Image 2"/>
          <p:cNvPicPr>
            <a:picLocks noChangeAspect="1"/>
          </p:cNvPicPr>
          <p:nvPr/>
        </p:nvPicPr>
        <p:blipFill>
          <a:blip r:embed="rId2"/>
          <a:stretch>
            <a:fillRect/>
          </a:stretch>
        </p:blipFill>
        <p:spPr>
          <a:xfrm>
            <a:off x="136077" y="1180456"/>
            <a:ext cx="5974781" cy="2002359"/>
          </a:xfrm>
          <a:prstGeom prst="rect">
            <a:avLst/>
          </a:prstGeom>
          <a:ln>
            <a:solidFill>
              <a:schemeClr val="tx1"/>
            </a:solidFill>
          </a:ln>
        </p:spPr>
      </p:pic>
      <p:pic>
        <p:nvPicPr>
          <p:cNvPr id="4" name="Image 3"/>
          <p:cNvPicPr>
            <a:picLocks noChangeAspect="1"/>
          </p:cNvPicPr>
          <p:nvPr/>
        </p:nvPicPr>
        <p:blipFill>
          <a:blip r:embed="rId3"/>
          <a:stretch>
            <a:fillRect/>
          </a:stretch>
        </p:blipFill>
        <p:spPr>
          <a:xfrm>
            <a:off x="6071088" y="1055077"/>
            <a:ext cx="6018335" cy="5336931"/>
          </a:xfrm>
          <a:prstGeom prst="rect">
            <a:avLst/>
          </a:prstGeom>
          <a:ln>
            <a:solidFill>
              <a:schemeClr val="tx1"/>
            </a:solidFill>
          </a:ln>
        </p:spPr>
      </p:pic>
      <p:sp>
        <p:nvSpPr>
          <p:cNvPr id="5" name="Espace réservé du numéro de diapositive 4"/>
          <p:cNvSpPr>
            <a:spLocks noGrp="1"/>
          </p:cNvSpPr>
          <p:nvPr>
            <p:ph type="sldNum" sz="quarter" idx="12"/>
          </p:nvPr>
        </p:nvSpPr>
        <p:spPr/>
        <p:txBody>
          <a:bodyPr/>
          <a:lstStyle/>
          <a:p>
            <a:fld id="{1DB5BB61-5DFD-40A2-BACE-BBDFAD732747}" type="slidenum">
              <a:rPr lang="fr-FR" smtClean="0"/>
              <a:t>7</a:t>
            </a:fld>
            <a:endParaRPr lang="fr-FR"/>
          </a:p>
        </p:txBody>
      </p:sp>
    </p:spTree>
    <p:extLst>
      <p:ext uri="{BB962C8B-B14F-4D97-AF65-F5344CB8AC3E}">
        <p14:creationId xmlns:p14="http://schemas.microsoft.com/office/powerpoint/2010/main" val="23297097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ype de bois">
  <a:themeElements>
    <a:clrScheme name="Type de bois">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ype de bois">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ype de bois">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TM03090434[[fn=Type de bois]]</Template>
  <TotalTime>319</TotalTime>
  <Words>499</Words>
  <Application>Microsoft Office PowerPoint</Application>
  <PresentationFormat>Grand écran</PresentationFormat>
  <Paragraphs>75</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Calibri</vt:lpstr>
      <vt:lpstr>Rockwell</vt:lpstr>
      <vt:lpstr>Rockwell Condensed</vt:lpstr>
      <vt:lpstr>Wingdings</vt:lpstr>
      <vt:lpstr>Type de bois</vt:lpstr>
      <vt:lpstr>SAVOIR ROULER A VELO</vt:lpstr>
      <vt:lpstr>Présentation PowerPoint</vt:lpstr>
      <vt:lpstr>Présentation PowerPoint</vt:lpstr>
      <vt:lpstr>Présentation PowerPoint</vt:lpstr>
      <vt:lpstr>Présentation PowerPoint</vt:lpstr>
      <vt:lpstr>Présentation PowerPoint</vt:lpstr>
      <vt:lpstr>Présentation PowerPoint</vt:lpstr>
    </vt:vector>
  </TitlesOfParts>
  <Company>Rectorat de Clermont-Fd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SAVOIR ROULER A VELO</dc:title>
  <dc:creator>Administrateur</dc:creator>
  <cp:lastModifiedBy>Administrateur</cp:lastModifiedBy>
  <cp:revision>10</cp:revision>
  <dcterms:created xsi:type="dcterms:W3CDTF">2021-03-10T09:39:12Z</dcterms:created>
  <dcterms:modified xsi:type="dcterms:W3CDTF">2021-03-12T10:41:28Z</dcterms:modified>
</cp:coreProperties>
</file>