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319" r:id="rId3"/>
    <p:sldId id="333" r:id="rId4"/>
    <p:sldId id="344" r:id="rId5"/>
    <p:sldId id="286" r:id="rId6"/>
    <p:sldId id="299" r:id="rId7"/>
    <p:sldId id="304" r:id="rId8"/>
    <p:sldId id="334" r:id="rId9"/>
    <p:sldId id="336" r:id="rId10"/>
    <p:sldId id="337" r:id="rId11"/>
    <p:sldId id="306" r:id="rId12"/>
    <p:sldId id="338" r:id="rId13"/>
    <p:sldId id="339" r:id="rId14"/>
    <p:sldId id="340" r:id="rId15"/>
    <p:sldId id="341" r:id="rId16"/>
    <p:sldId id="342" r:id="rId17"/>
    <p:sldId id="343" r:id="rId18"/>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277" autoAdjust="0"/>
  </p:normalViewPr>
  <p:slideViewPr>
    <p:cSldViewPr>
      <p:cViewPr varScale="1">
        <p:scale>
          <a:sx n="55" d="100"/>
          <a:sy n="55" d="100"/>
        </p:scale>
        <p:origin x="966"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631"/>
          </a:xfrm>
          <a:prstGeom prst="rect">
            <a:avLst/>
          </a:prstGeom>
        </p:spPr>
        <p:txBody>
          <a:bodyPr vert="horz" lIns="80275" tIns="40138" rIns="80275" bIns="40138" rtlCol="0"/>
          <a:lstStyle>
            <a:lvl1pPr algn="l">
              <a:defRPr sz="1100"/>
            </a:lvl1pPr>
          </a:lstStyle>
          <a:p>
            <a:endParaRPr lang="fr-FR"/>
          </a:p>
        </p:txBody>
      </p:sp>
      <p:sp>
        <p:nvSpPr>
          <p:cNvPr id="3" name="Espace réservé de la date 2"/>
          <p:cNvSpPr>
            <a:spLocks noGrp="1"/>
          </p:cNvSpPr>
          <p:nvPr>
            <p:ph type="dt" idx="1"/>
          </p:nvPr>
        </p:nvSpPr>
        <p:spPr>
          <a:xfrm>
            <a:off x="3850246" y="0"/>
            <a:ext cx="2945659" cy="498631"/>
          </a:xfrm>
          <a:prstGeom prst="rect">
            <a:avLst/>
          </a:prstGeom>
        </p:spPr>
        <p:txBody>
          <a:bodyPr vert="horz" lIns="80275" tIns="40138" rIns="80275" bIns="40138" rtlCol="0"/>
          <a:lstStyle>
            <a:lvl1pPr algn="r">
              <a:defRPr sz="1100"/>
            </a:lvl1pPr>
          </a:lstStyle>
          <a:p>
            <a:fld id="{7AC54A30-5F21-4DC5-9763-729D52B3FECE}" type="datetimeFigureOut">
              <a:rPr lang="fr-FR" smtClean="0"/>
              <a:t>13/09/2022</a:t>
            </a:fld>
            <a:endParaRPr lang="fr-FR"/>
          </a:p>
        </p:txBody>
      </p:sp>
      <p:sp>
        <p:nvSpPr>
          <p:cNvPr id="4" name="Espace réservé de l'image des diapositives 3"/>
          <p:cNvSpPr>
            <a:spLocks noGrp="1" noRot="1" noChangeAspect="1"/>
          </p:cNvSpPr>
          <p:nvPr>
            <p:ph type="sldImg" idx="2"/>
          </p:nvPr>
        </p:nvSpPr>
        <p:spPr>
          <a:xfrm>
            <a:off x="422275" y="1239838"/>
            <a:ext cx="5953125" cy="3349625"/>
          </a:xfrm>
          <a:prstGeom prst="rect">
            <a:avLst/>
          </a:prstGeom>
          <a:noFill/>
          <a:ln w="12700">
            <a:solidFill>
              <a:prstClr val="black"/>
            </a:solidFill>
          </a:ln>
        </p:spPr>
        <p:txBody>
          <a:bodyPr vert="horz" lIns="80275" tIns="40138" rIns="80275" bIns="40138" rtlCol="0" anchor="ctr"/>
          <a:lstStyle/>
          <a:p>
            <a:endParaRPr lang="fr-FR"/>
          </a:p>
        </p:txBody>
      </p:sp>
      <p:sp>
        <p:nvSpPr>
          <p:cNvPr id="5" name="Espace réservé des notes 4"/>
          <p:cNvSpPr>
            <a:spLocks noGrp="1"/>
          </p:cNvSpPr>
          <p:nvPr>
            <p:ph type="body" sz="quarter" idx="3"/>
          </p:nvPr>
        </p:nvSpPr>
        <p:spPr>
          <a:xfrm>
            <a:off x="679768" y="4777196"/>
            <a:ext cx="5438140" cy="3908613"/>
          </a:xfrm>
          <a:prstGeom prst="rect">
            <a:avLst/>
          </a:prstGeom>
        </p:spPr>
        <p:txBody>
          <a:bodyPr vert="horz" lIns="80275" tIns="40138" rIns="80275" bIns="40138"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011"/>
            <a:ext cx="2945659" cy="498629"/>
          </a:xfrm>
          <a:prstGeom prst="rect">
            <a:avLst/>
          </a:prstGeom>
        </p:spPr>
        <p:txBody>
          <a:bodyPr vert="horz" lIns="80275" tIns="40138" rIns="80275" bIns="40138" rtlCol="0" anchor="b"/>
          <a:lstStyle>
            <a:lvl1pPr algn="l">
              <a:defRPr sz="1100"/>
            </a:lvl1pPr>
          </a:lstStyle>
          <a:p>
            <a:endParaRPr lang="fr-FR"/>
          </a:p>
        </p:txBody>
      </p:sp>
      <p:sp>
        <p:nvSpPr>
          <p:cNvPr id="7" name="Espace réservé du numéro de diapositive 6"/>
          <p:cNvSpPr>
            <a:spLocks noGrp="1"/>
          </p:cNvSpPr>
          <p:nvPr>
            <p:ph type="sldNum" sz="quarter" idx="5"/>
          </p:nvPr>
        </p:nvSpPr>
        <p:spPr>
          <a:xfrm>
            <a:off x="3850246" y="9428011"/>
            <a:ext cx="2945659" cy="498629"/>
          </a:xfrm>
          <a:prstGeom prst="rect">
            <a:avLst/>
          </a:prstGeom>
        </p:spPr>
        <p:txBody>
          <a:bodyPr vert="horz" lIns="80275" tIns="40138" rIns="80275" bIns="40138" rtlCol="0" anchor="b"/>
          <a:lstStyle>
            <a:lvl1pPr algn="r">
              <a:defRPr sz="1100"/>
            </a:lvl1pPr>
          </a:lstStyle>
          <a:p>
            <a:fld id="{0542E30E-14C1-49D8-9431-AF827C3182A2}" type="slidenum">
              <a:rPr lang="fr-FR" smtClean="0"/>
              <a:t>‹N°›</a:t>
            </a:fld>
            <a:endParaRPr lang="fr-FR"/>
          </a:p>
        </p:txBody>
      </p:sp>
    </p:spTree>
    <p:extLst>
      <p:ext uri="{BB962C8B-B14F-4D97-AF65-F5344CB8AC3E}">
        <p14:creationId xmlns:p14="http://schemas.microsoft.com/office/powerpoint/2010/main" val="2279233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Objet de cette intervention</a:t>
            </a:r>
            <a:r>
              <a:rPr lang="fr-FR" baseline="0" dirty="0" smtClean="0"/>
              <a:t> : u</a:t>
            </a:r>
            <a:r>
              <a:rPr lang="fr-FR" dirty="0" smtClean="0"/>
              <a:t>n point sur</a:t>
            </a:r>
            <a:r>
              <a:rPr lang="fr-FR" baseline="0" dirty="0" smtClean="0"/>
              <a:t> de la mise en œuvre de l’évaluation des écoles sans pour autant détailler l’ensemble des éléments prévus de la démarche.</a:t>
            </a:r>
            <a:endParaRPr lang="fr-FR" dirty="0"/>
          </a:p>
        </p:txBody>
      </p:sp>
      <p:sp>
        <p:nvSpPr>
          <p:cNvPr id="4" name="Espace réservé du numéro de diapositive 3"/>
          <p:cNvSpPr>
            <a:spLocks noGrp="1"/>
          </p:cNvSpPr>
          <p:nvPr>
            <p:ph type="sldNum" sz="quarter" idx="10"/>
          </p:nvPr>
        </p:nvSpPr>
        <p:spPr/>
        <p:txBody>
          <a:bodyPr/>
          <a:lstStyle/>
          <a:p>
            <a:fld id="{0542E30E-14C1-49D8-9431-AF827C3182A2}" type="slidenum">
              <a:rPr lang="fr-FR" smtClean="0"/>
              <a:t>1</a:t>
            </a:fld>
            <a:endParaRPr lang="fr-FR"/>
          </a:p>
        </p:txBody>
      </p:sp>
    </p:spTree>
    <p:extLst>
      <p:ext uri="{BB962C8B-B14F-4D97-AF65-F5344CB8AC3E}">
        <p14:creationId xmlns:p14="http://schemas.microsoft.com/office/powerpoint/2010/main" val="3015739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La démarche d’évaluation des unités éducatives</a:t>
            </a:r>
            <a:r>
              <a:rPr lang="fr-FR" baseline="0" dirty="0" smtClean="0"/>
              <a:t> s’inscrit dans la </a:t>
            </a:r>
            <a:r>
              <a:rPr lang="fr-FR" dirty="0" smtClean="0"/>
              <a:t>loi pour l’école de la confiance</a:t>
            </a:r>
            <a:r>
              <a:rPr lang="fr-FR" baseline="0" dirty="0" smtClean="0"/>
              <a:t> du 26 juillet 2019.</a:t>
            </a:r>
          </a:p>
          <a:p>
            <a:endParaRPr lang="fr-FR" baseline="0" dirty="0" smtClean="0"/>
          </a:p>
          <a:p>
            <a:r>
              <a:rPr lang="fr-FR" baseline="0" dirty="0" smtClean="0"/>
              <a:t>Une mission importante confiée au CEE pour définir le cadre de la démarche et les outils pour les acteurs.</a:t>
            </a:r>
          </a:p>
          <a:p>
            <a:r>
              <a:rPr lang="fr-FR" baseline="0" dirty="0" smtClean="0"/>
              <a:t>Evaluation des unités éducatives présentes dans la grande majorité des systèmes éducatifs des pays qui nous entourent.</a:t>
            </a:r>
            <a:endParaRPr lang="fr-FR" dirty="0" smtClean="0"/>
          </a:p>
          <a:p>
            <a:endParaRPr lang="fr-FR" baseline="0" dirty="0" smtClean="0"/>
          </a:p>
          <a:p>
            <a:r>
              <a:rPr lang="fr-FR" baseline="0" dirty="0" smtClean="0"/>
              <a:t>A noter en même temps une volonté d’impliquer davantage les acteurs du système dans cette démarche évaluative participative.</a:t>
            </a:r>
          </a:p>
          <a:p>
            <a:endParaRPr lang="fr-FR" baseline="0" dirty="0" smtClean="0"/>
          </a:p>
        </p:txBody>
      </p:sp>
      <p:sp>
        <p:nvSpPr>
          <p:cNvPr id="4" name="Espace réservé du numéro de diapositive 3"/>
          <p:cNvSpPr>
            <a:spLocks noGrp="1"/>
          </p:cNvSpPr>
          <p:nvPr>
            <p:ph type="sldNum" sz="quarter" idx="10"/>
          </p:nvPr>
        </p:nvSpPr>
        <p:spPr/>
        <p:txBody>
          <a:bodyPr/>
          <a:lstStyle/>
          <a:p>
            <a:fld id="{0542E30E-14C1-49D8-9431-AF827C3182A2}" type="slidenum">
              <a:rPr lang="fr-FR" smtClean="0"/>
              <a:t>5</a:t>
            </a:fld>
            <a:endParaRPr lang="fr-FR"/>
          </a:p>
        </p:txBody>
      </p:sp>
    </p:spTree>
    <p:extLst>
      <p:ext uri="{BB962C8B-B14F-4D97-AF65-F5344CB8AC3E}">
        <p14:creationId xmlns:p14="http://schemas.microsoft.com/office/powerpoint/2010/main" val="2689095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aseline="0" dirty="0" smtClean="0"/>
              <a:t>Comme pour l’évaluation des EPLE, l’évaluation des écoles présente un démarche séquentielle en différentes phases.</a:t>
            </a:r>
          </a:p>
          <a:p>
            <a:pPr marL="150516" indent="-150516">
              <a:buFont typeface="Arial" panose="020B0604020202020204" pitchFamily="34" charset="0"/>
              <a:buChar char="•"/>
            </a:pPr>
            <a:r>
              <a:rPr lang="fr-FR" baseline="0" dirty="0" smtClean="0"/>
              <a:t>Auto évaluation (participative)</a:t>
            </a:r>
          </a:p>
          <a:p>
            <a:pPr marL="150516" indent="-150516">
              <a:buFont typeface="Arial" panose="020B0604020202020204" pitchFamily="34" charset="0"/>
              <a:buChar char="•"/>
            </a:pPr>
            <a:r>
              <a:rPr lang="fr-FR" baseline="0" dirty="0" smtClean="0"/>
              <a:t>Evaluation externe</a:t>
            </a:r>
          </a:p>
          <a:p>
            <a:pPr marL="150516" indent="-150516">
              <a:buFont typeface="Arial" panose="020B0604020202020204" pitchFamily="34" charset="0"/>
              <a:buChar char="•"/>
            </a:pPr>
            <a:r>
              <a:rPr lang="fr-FR" baseline="0" dirty="0" smtClean="0"/>
              <a:t>Rédaction d’un rapport ( 12 pages)</a:t>
            </a:r>
          </a:p>
          <a:p>
            <a:pPr marL="150516" indent="-150516">
              <a:buFont typeface="Arial" panose="020B0604020202020204" pitchFamily="34" charset="0"/>
              <a:buChar char="•"/>
            </a:pPr>
            <a:r>
              <a:rPr lang="fr-FR" baseline="0" dirty="0" smtClean="0"/>
              <a:t>Accompagnement et suivi</a:t>
            </a:r>
          </a:p>
          <a:p>
            <a:pPr marL="150516" indent="-150516">
              <a:buFont typeface="Arial" panose="020B0604020202020204" pitchFamily="34" charset="0"/>
              <a:buChar char="•"/>
            </a:pPr>
            <a:endParaRPr lang="fr-FR" baseline="0" dirty="0" smtClean="0"/>
          </a:p>
          <a:p>
            <a:r>
              <a:rPr lang="fr-FR" baseline="0" dirty="0" smtClean="0"/>
              <a:t>Une démarche cyclique sur 5 années: un premier cycle qui va permettre aux écoles, aux équipes et en particulier aux directeurs d’école de s’inscrire dans le développement professionnel de la démarche évaluative au bénéfice de l’amélioration du fonctionnement de leur unité d’enseignement.</a:t>
            </a:r>
          </a:p>
          <a:p>
            <a:endParaRPr lang="fr-FR" baseline="0" dirty="0" smtClean="0"/>
          </a:p>
          <a:p>
            <a:endParaRPr lang="fr-FR" baseline="0" dirty="0" smtClean="0"/>
          </a:p>
        </p:txBody>
      </p:sp>
      <p:sp>
        <p:nvSpPr>
          <p:cNvPr id="4" name="Espace réservé du numéro de diapositive 3"/>
          <p:cNvSpPr>
            <a:spLocks noGrp="1"/>
          </p:cNvSpPr>
          <p:nvPr>
            <p:ph type="sldNum" sz="quarter" idx="10"/>
          </p:nvPr>
        </p:nvSpPr>
        <p:spPr/>
        <p:txBody>
          <a:bodyPr/>
          <a:lstStyle/>
          <a:p>
            <a:fld id="{0542E30E-14C1-49D8-9431-AF827C3182A2}" type="slidenum">
              <a:rPr lang="fr-FR" smtClean="0"/>
              <a:t>6</a:t>
            </a:fld>
            <a:endParaRPr lang="fr-FR"/>
          </a:p>
        </p:txBody>
      </p:sp>
    </p:spTree>
    <p:extLst>
      <p:ext uri="{BB962C8B-B14F-4D97-AF65-F5344CB8AC3E}">
        <p14:creationId xmlns:p14="http://schemas.microsoft.com/office/powerpoint/2010/main" val="3364038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Pour</a:t>
            </a:r>
            <a:r>
              <a:rPr lang="fr-FR" baseline="0" dirty="0" smtClean="0"/>
              <a:t> rappel: cette démarche d’évaluation s’appuie sur l’analyse du contexte du ou des établissement(s) et interroge 4 grands domaines:</a:t>
            </a:r>
          </a:p>
          <a:p>
            <a:endParaRPr lang="fr-FR" dirty="0" smtClean="0"/>
          </a:p>
          <a:p>
            <a:r>
              <a:rPr lang="fr-FR" dirty="0" smtClean="0"/>
              <a:t>1 </a:t>
            </a:r>
            <a:r>
              <a:rPr lang="fr-FR" b="1" dirty="0" smtClean="0"/>
              <a:t>Apprentissages</a:t>
            </a:r>
            <a:r>
              <a:rPr lang="fr-FR" b="1" baseline="0" dirty="0" smtClean="0"/>
              <a:t> et parcours des élèves </a:t>
            </a:r>
            <a:r>
              <a:rPr lang="fr-FR" baseline="0" dirty="0" smtClean="0"/>
              <a:t>: Acquis scolaires, résultats des élèves et équité, organisation scolaire et pédagogique, personnalisation du suivi des élèves…)</a:t>
            </a:r>
          </a:p>
          <a:p>
            <a:r>
              <a:rPr lang="fr-FR" baseline="0" dirty="0" smtClean="0"/>
              <a:t>2- </a:t>
            </a:r>
            <a:r>
              <a:rPr lang="fr-FR" b="1" baseline="0" dirty="0" smtClean="0"/>
              <a:t>Vie et bien-être de l’élève, climat scolaire </a:t>
            </a:r>
            <a:r>
              <a:rPr lang="fr-FR" baseline="0" dirty="0" smtClean="0"/>
              <a:t>: climat scolaire, dispositif pour impliquer les élèves, prévention, éducation à la santé, égalité filles garçons, continuité et complémentarité des apprentissages, règles de vie, temps et espaces scolaires, inclusion scolaire et équité…</a:t>
            </a:r>
          </a:p>
          <a:p>
            <a:r>
              <a:rPr lang="fr-FR" baseline="0" dirty="0" smtClean="0"/>
              <a:t>3- </a:t>
            </a:r>
            <a:r>
              <a:rPr lang="fr-FR" b="1" baseline="0" dirty="0" smtClean="0"/>
              <a:t>Les acteurs</a:t>
            </a:r>
            <a:r>
              <a:rPr lang="fr-FR" baseline="0" dirty="0" smtClean="0"/>
              <a:t>, la stratégie et le fonctionnement de l’école: </a:t>
            </a:r>
            <a:r>
              <a:rPr lang="fr-FR" b="1" baseline="0" dirty="0" smtClean="0"/>
              <a:t>orientations stratégiques du projet d’école</a:t>
            </a:r>
            <a:r>
              <a:rPr lang="fr-FR" baseline="0" dirty="0" smtClean="0"/>
              <a:t>, fonctionnement général de l’école, communication, développement professionnel des personnels, GRH…</a:t>
            </a:r>
          </a:p>
          <a:p>
            <a:r>
              <a:rPr lang="fr-FR" baseline="0" dirty="0" smtClean="0"/>
              <a:t>4- </a:t>
            </a:r>
            <a:r>
              <a:rPr lang="fr-FR" b="1" baseline="0" dirty="0" smtClean="0"/>
              <a:t>L’école dans son environnement institutionnel et partenarial</a:t>
            </a:r>
            <a:r>
              <a:rPr lang="fr-FR" baseline="0" dirty="0" smtClean="0"/>
              <a:t>: relations avec les autorités de rattachement (DSDEN, </a:t>
            </a:r>
            <a:r>
              <a:rPr lang="fr-FR" baseline="0" dirty="0" err="1" smtClean="0"/>
              <a:t>circo</a:t>
            </a:r>
            <a:r>
              <a:rPr lang="fr-FR" baseline="0" dirty="0" smtClean="0"/>
              <a:t>, collectivités), collaboration avec d’autres écoles, le collège, alliance éducative avec les familles, collaboration avec d’autres partenaires culturels, scientifiques, sportifs, EDD, international etc….</a:t>
            </a:r>
          </a:p>
          <a:p>
            <a:endParaRPr lang="fr-FR" baseline="0" dirty="0" smtClean="0"/>
          </a:p>
          <a:p>
            <a:r>
              <a:rPr lang="fr-FR" b="1" baseline="0" dirty="0" smtClean="0"/>
              <a:t>A noter ici </a:t>
            </a:r>
            <a:r>
              <a:rPr lang="fr-FR" baseline="0" dirty="0" smtClean="0"/>
              <a:t>: que les collectivités devront être informées et avoir donné leur accord pour associer les temps périscolaires et leurs acteurs à la démarche </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0542E30E-14C1-49D8-9431-AF827C3182A2}" type="slidenum">
              <a:rPr lang="fr-FR" smtClean="0"/>
              <a:t>7</a:t>
            </a:fld>
            <a:endParaRPr lang="fr-FR"/>
          </a:p>
        </p:txBody>
      </p:sp>
    </p:spTree>
    <p:extLst>
      <p:ext uri="{BB962C8B-B14F-4D97-AF65-F5344CB8AC3E}">
        <p14:creationId xmlns:p14="http://schemas.microsoft.com/office/powerpoint/2010/main" val="244432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Rapport d’auto évaluation : il est destiné UNIQUEMENT à l’équipe pédagogique et aux évaluateurs externes.</a:t>
            </a:r>
          </a:p>
          <a:p>
            <a:r>
              <a:rPr lang="fr-FR" dirty="0" smtClean="0"/>
              <a:t>Il n’est pas destiné aux mairies ni à l’IEN</a:t>
            </a:r>
            <a:r>
              <a:rPr lang="fr-FR" baseline="0" dirty="0" smtClean="0"/>
              <a:t> de circonscription</a:t>
            </a:r>
            <a:endParaRPr lang="fr-FR" dirty="0" smtClean="0"/>
          </a:p>
          <a:p>
            <a:r>
              <a:rPr lang="fr-FR" dirty="0" smtClean="0"/>
              <a:t>Une</a:t>
            </a:r>
            <a:r>
              <a:rPr lang="fr-FR" baseline="0" dirty="0" smtClean="0"/>
              <a:t> communication synthétique doit être faite en conseil d’école. </a:t>
            </a:r>
            <a:r>
              <a:rPr lang="fr-FR" dirty="0" smtClean="0"/>
              <a:t>Il peut être restitué oralement.</a:t>
            </a:r>
            <a:r>
              <a:rPr lang="fr-FR" baseline="0" dirty="0" smtClean="0"/>
              <a:t> </a:t>
            </a:r>
            <a:endParaRPr lang="fr-FR" dirty="0" smtClean="0"/>
          </a:p>
          <a:p>
            <a:r>
              <a:rPr lang="fr-FR" dirty="0" smtClean="0"/>
              <a:t>Il</a:t>
            </a:r>
            <a:r>
              <a:rPr lang="fr-FR" baseline="0" dirty="0" smtClean="0"/>
              <a:t> reste à votre main.</a:t>
            </a:r>
            <a:endParaRPr lang="fr-FR" baseline="0" dirty="0"/>
          </a:p>
          <a:p>
            <a:r>
              <a:rPr lang="fr-FR" baseline="0" dirty="0" smtClean="0"/>
              <a:t>Document de 6 à 12 pages</a:t>
            </a:r>
          </a:p>
        </p:txBody>
      </p:sp>
      <p:sp>
        <p:nvSpPr>
          <p:cNvPr id="4" name="Espace réservé du numéro de diapositive 3"/>
          <p:cNvSpPr>
            <a:spLocks noGrp="1"/>
          </p:cNvSpPr>
          <p:nvPr>
            <p:ph type="sldNum" sz="quarter" idx="10"/>
          </p:nvPr>
        </p:nvSpPr>
        <p:spPr/>
        <p:txBody>
          <a:bodyPr/>
          <a:lstStyle/>
          <a:p>
            <a:fld id="{0542E30E-14C1-49D8-9431-AF827C3182A2}" type="slidenum">
              <a:rPr lang="fr-FR" smtClean="0"/>
              <a:t>11</a:t>
            </a:fld>
            <a:endParaRPr lang="fr-FR"/>
          </a:p>
        </p:txBody>
      </p:sp>
    </p:spTree>
    <p:extLst>
      <p:ext uri="{BB962C8B-B14F-4D97-AF65-F5344CB8AC3E}">
        <p14:creationId xmlns:p14="http://schemas.microsoft.com/office/powerpoint/2010/main" val="38225029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77930" y="420035"/>
            <a:ext cx="6156214" cy="1565788"/>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ctrTitle"/>
          </p:nvPr>
        </p:nvSpPr>
        <p:spPr>
          <a:xfrm>
            <a:off x="2543682" y="3273297"/>
            <a:ext cx="7104634" cy="574039"/>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400" b="0" i="0">
                <a:solidFill>
                  <a:schemeClr val="tx1"/>
                </a:solidFill>
                <a:latin typeface="Arial"/>
                <a:cs typeface="Arial"/>
              </a:defRPr>
            </a:lvl1pPr>
          </a:lstStyle>
          <a:p>
            <a:pPr marL="12700">
              <a:lnSpc>
                <a:spcPts val="1435"/>
              </a:lnSpc>
            </a:pPr>
            <a:r>
              <a:rPr spc="-100" dirty="0"/>
              <a:t>Conseil </a:t>
            </a:r>
            <a:r>
              <a:rPr spc="-65" dirty="0"/>
              <a:t>d’évaluation </a:t>
            </a:r>
            <a:r>
              <a:rPr spc="-80" dirty="0"/>
              <a:t>de</a:t>
            </a:r>
            <a:r>
              <a:rPr spc="-114" dirty="0"/>
              <a:t> </a:t>
            </a:r>
            <a:r>
              <a:rPr spc="-85" dirty="0"/>
              <a:t>l’École</a:t>
            </a:r>
          </a:p>
        </p:txBody>
      </p:sp>
      <p:sp>
        <p:nvSpPr>
          <p:cNvPr id="5" name="Holder 5"/>
          <p:cNvSpPr>
            <a:spLocks noGrp="1"/>
          </p:cNvSpPr>
          <p:nvPr>
            <p:ph type="dt" sz="half" idx="6"/>
          </p:nvPr>
        </p:nvSpPr>
        <p:spPr/>
        <p:txBody>
          <a:bodyPr lIns="0" tIns="0" rIns="0" bIns="0"/>
          <a:lstStyle>
            <a:lvl1pPr>
              <a:defRPr sz="1400" b="0" i="0">
                <a:solidFill>
                  <a:schemeClr val="tx1"/>
                </a:solidFill>
                <a:latin typeface="Arial"/>
                <a:cs typeface="Arial"/>
              </a:defRPr>
            </a:lvl1pPr>
          </a:lstStyle>
          <a:p>
            <a:pPr marL="12700">
              <a:lnSpc>
                <a:spcPts val="1435"/>
              </a:lnSpc>
            </a:pPr>
            <a:r>
              <a:rPr spc="-70" dirty="0"/>
              <a:t>Expérimentation </a:t>
            </a:r>
            <a:r>
              <a:rPr spc="-80" dirty="0"/>
              <a:t>de </a:t>
            </a:r>
            <a:r>
              <a:rPr spc="-60" dirty="0"/>
              <a:t>l’évaluation </a:t>
            </a:r>
            <a:r>
              <a:rPr spc="-110" dirty="0"/>
              <a:t>des </a:t>
            </a:r>
            <a:r>
              <a:rPr spc="-95" dirty="0"/>
              <a:t>écoles </a:t>
            </a:r>
            <a:r>
              <a:rPr spc="-60" dirty="0"/>
              <a:t>du </a:t>
            </a:r>
            <a:r>
              <a:rPr spc="-55" dirty="0"/>
              <a:t>premier</a:t>
            </a:r>
            <a:r>
              <a:rPr spc="-170" dirty="0"/>
              <a:t> </a:t>
            </a:r>
            <a:r>
              <a:rPr spc="-85" dirty="0"/>
              <a:t>degré</a:t>
            </a:r>
          </a:p>
        </p:txBody>
      </p:sp>
      <p:sp>
        <p:nvSpPr>
          <p:cNvPr id="6" name="Holder 6"/>
          <p:cNvSpPr>
            <a:spLocks noGrp="1"/>
          </p:cNvSpPr>
          <p:nvPr>
            <p:ph type="sldNum" sz="quarter" idx="7"/>
          </p:nvPr>
        </p:nvSpPr>
        <p:spPr/>
        <p:txBody>
          <a:bodyPr lIns="0" tIns="0" rIns="0" bIns="0"/>
          <a:lstStyle>
            <a:lvl1pPr>
              <a:defRPr sz="1400" b="0" i="0">
                <a:solidFill>
                  <a:schemeClr val="tx1"/>
                </a:solidFill>
                <a:latin typeface="Arial"/>
                <a:cs typeface="Arial"/>
              </a:defRPr>
            </a:lvl1pPr>
          </a:lstStyle>
          <a:p>
            <a:pPr marL="38100">
              <a:lnSpc>
                <a:spcPts val="1435"/>
              </a:lnSpc>
            </a:pPr>
            <a:fld id="{81D60167-4931-47E6-BA6A-407CBD079E47}" type="slidenum">
              <a:rPr spc="-70" dirty="0"/>
              <a:t>‹N°›</a:t>
            </a:fld>
            <a:endParaRPr spc="-7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00009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1400" b="0" i="0">
                <a:solidFill>
                  <a:schemeClr val="tx1"/>
                </a:solidFill>
                <a:latin typeface="Arial"/>
                <a:cs typeface="Arial"/>
              </a:defRPr>
            </a:lvl1pPr>
          </a:lstStyle>
          <a:p>
            <a:pPr marL="12700">
              <a:lnSpc>
                <a:spcPts val="1435"/>
              </a:lnSpc>
            </a:pPr>
            <a:r>
              <a:rPr spc="-100" dirty="0"/>
              <a:t>Conseil </a:t>
            </a:r>
            <a:r>
              <a:rPr spc="-65" dirty="0"/>
              <a:t>d’évaluation </a:t>
            </a:r>
            <a:r>
              <a:rPr spc="-80" dirty="0"/>
              <a:t>de</a:t>
            </a:r>
            <a:r>
              <a:rPr spc="-114" dirty="0"/>
              <a:t> </a:t>
            </a:r>
            <a:r>
              <a:rPr spc="-85" dirty="0"/>
              <a:t>l’École</a:t>
            </a:r>
          </a:p>
        </p:txBody>
      </p:sp>
      <p:sp>
        <p:nvSpPr>
          <p:cNvPr id="5" name="Holder 5"/>
          <p:cNvSpPr>
            <a:spLocks noGrp="1"/>
          </p:cNvSpPr>
          <p:nvPr>
            <p:ph type="dt" sz="half" idx="6"/>
          </p:nvPr>
        </p:nvSpPr>
        <p:spPr/>
        <p:txBody>
          <a:bodyPr lIns="0" tIns="0" rIns="0" bIns="0"/>
          <a:lstStyle>
            <a:lvl1pPr>
              <a:defRPr sz="1400" b="0" i="0">
                <a:solidFill>
                  <a:schemeClr val="tx1"/>
                </a:solidFill>
                <a:latin typeface="Arial"/>
                <a:cs typeface="Arial"/>
              </a:defRPr>
            </a:lvl1pPr>
          </a:lstStyle>
          <a:p>
            <a:pPr marL="12700">
              <a:lnSpc>
                <a:spcPts val="1435"/>
              </a:lnSpc>
            </a:pPr>
            <a:r>
              <a:rPr spc="-70" dirty="0"/>
              <a:t>Expérimentation </a:t>
            </a:r>
            <a:r>
              <a:rPr spc="-80" dirty="0"/>
              <a:t>de </a:t>
            </a:r>
            <a:r>
              <a:rPr spc="-60" dirty="0"/>
              <a:t>l’évaluation </a:t>
            </a:r>
            <a:r>
              <a:rPr spc="-110" dirty="0"/>
              <a:t>des </a:t>
            </a:r>
            <a:r>
              <a:rPr spc="-95" dirty="0"/>
              <a:t>écoles </a:t>
            </a:r>
            <a:r>
              <a:rPr spc="-60" dirty="0"/>
              <a:t>du </a:t>
            </a:r>
            <a:r>
              <a:rPr spc="-55" dirty="0"/>
              <a:t>premier</a:t>
            </a:r>
            <a:r>
              <a:rPr spc="-170" dirty="0"/>
              <a:t> </a:t>
            </a:r>
            <a:r>
              <a:rPr spc="-85" dirty="0"/>
              <a:t>degré</a:t>
            </a:r>
          </a:p>
        </p:txBody>
      </p:sp>
      <p:sp>
        <p:nvSpPr>
          <p:cNvPr id="6" name="Holder 6"/>
          <p:cNvSpPr>
            <a:spLocks noGrp="1"/>
          </p:cNvSpPr>
          <p:nvPr>
            <p:ph type="sldNum" sz="quarter" idx="7"/>
          </p:nvPr>
        </p:nvSpPr>
        <p:spPr/>
        <p:txBody>
          <a:bodyPr lIns="0" tIns="0" rIns="0" bIns="0"/>
          <a:lstStyle>
            <a:lvl1pPr>
              <a:defRPr sz="1400" b="0" i="0">
                <a:solidFill>
                  <a:schemeClr val="tx1"/>
                </a:solidFill>
                <a:latin typeface="Arial"/>
                <a:cs typeface="Arial"/>
              </a:defRPr>
            </a:lvl1pPr>
          </a:lstStyle>
          <a:p>
            <a:pPr marL="38100">
              <a:lnSpc>
                <a:spcPts val="1435"/>
              </a:lnSpc>
            </a:pPr>
            <a:fld id="{81D60167-4931-47E6-BA6A-407CBD079E47}" type="slidenum">
              <a:rPr spc="-70" dirty="0"/>
              <a:t>‹N°›</a:t>
            </a:fld>
            <a:endParaRPr spc="-7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00009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400" b="0" i="0">
                <a:solidFill>
                  <a:schemeClr val="tx1"/>
                </a:solidFill>
                <a:latin typeface="Arial"/>
                <a:cs typeface="Arial"/>
              </a:defRPr>
            </a:lvl1pPr>
          </a:lstStyle>
          <a:p>
            <a:pPr marL="12700">
              <a:lnSpc>
                <a:spcPts val="1435"/>
              </a:lnSpc>
            </a:pPr>
            <a:r>
              <a:rPr spc="-100" dirty="0"/>
              <a:t>Conseil </a:t>
            </a:r>
            <a:r>
              <a:rPr spc="-65" dirty="0"/>
              <a:t>d’évaluation </a:t>
            </a:r>
            <a:r>
              <a:rPr spc="-80" dirty="0"/>
              <a:t>de</a:t>
            </a:r>
            <a:r>
              <a:rPr spc="-114" dirty="0"/>
              <a:t> </a:t>
            </a:r>
            <a:r>
              <a:rPr spc="-85" dirty="0"/>
              <a:t>l’École</a:t>
            </a:r>
          </a:p>
        </p:txBody>
      </p:sp>
      <p:sp>
        <p:nvSpPr>
          <p:cNvPr id="6" name="Holder 6"/>
          <p:cNvSpPr>
            <a:spLocks noGrp="1"/>
          </p:cNvSpPr>
          <p:nvPr>
            <p:ph type="dt" sz="half" idx="6"/>
          </p:nvPr>
        </p:nvSpPr>
        <p:spPr/>
        <p:txBody>
          <a:bodyPr lIns="0" tIns="0" rIns="0" bIns="0"/>
          <a:lstStyle>
            <a:lvl1pPr>
              <a:defRPr sz="1400" b="0" i="0">
                <a:solidFill>
                  <a:schemeClr val="tx1"/>
                </a:solidFill>
                <a:latin typeface="Arial"/>
                <a:cs typeface="Arial"/>
              </a:defRPr>
            </a:lvl1pPr>
          </a:lstStyle>
          <a:p>
            <a:pPr marL="12700">
              <a:lnSpc>
                <a:spcPts val="1435"/>
              </a:lnSpc>
            </a:pPr>
            <a:r>
              <a:rPr spc="-70" dirty="0"/>
              <a:t>Expérimentation </a:t>
            </a:r>
            <a:r>
              <a:rPr spc="-80" dirty="0"/>
              <a:t>de </a:t>
            </a:r>
            <a:r>
              <a:rPr spc="-60" dirty="0"/>
              <a:t>l’évaluation </a:t>
            </a:r>
            <a:r>
              <a:rPr spc="-110" dirty="0"/>
              <a:t>des </a:t>
            </a:r>
            <a:r>
              <a:rPr spc="-95" dirty="0"/>
              <a:t>écoles </a:t>
            </a:r>
            <a:r>
              <a:rPr spc="-60" dirty="0"/>
              <a:t>du </a:t>
            </a:r>
            <a:r>
              <a:rPr spc="-55" dirty="0"/>
              <a:t>premier</a:t>
            </a:r>
            <a:r>
              <a:rPr spc="-170" dirty="0"/>
              <a:t> </a:t>
            </a:r>
            <a:r>
              <a:rPr spc="-85" dirty="0"/>
              <a:t>degré</a:t>
            </a:r>
          </a:p>
        </p:txBody>
      </p:sp>
      <p:sp>
        <p:nvSpPr>
          <p:cNvPr id="7" name="Holder 7"/>
          <p:cNvSpPr>
            <a:spLocks noGrp="1"/>
          </p:cNvSpPr>
          <p:nvPr>
            <p:ph type="sldNum" sz="quarter" idx="7"/>
          </p:nvPr>
        </p:nvSpPr>
        <p:spPr/>
        <p:txBody>
          <a:bodyPr lIns="0" tIns="0" rIns="0" bIns="0"/>
          <a:lstStyle>
            <a:lvl1pPr>
              <a:defRPr sz="1400" b="0" i="0">
                <a:solidFill>
                  <a:schemeClr val="tx1"/>
                </a:solidFill>
                <a:latin typeface="Arial"/>
                <a:cs typeface="Arial"/>
              </a:defRPr>
            </a:lvl1pPr>
          </a:lstStyle>
          <a:p>
            <a:pPr marL="38100">
              <a:lnSpc>
                <a:spcPts val="1435"/>
              </a:lnSpc>
            </a:pPr>
            <a:fld id="{81D60167-4931-47E6-BA6A-407CBD079E47}" type="slidenum">
              <a:rPr spc="-70" dirty="0"/>
              <a:t>‹N°›</a:t>
            </a:fld>
            <a:endParaRPr spc="-7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00009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1400" b="0" i="0">
                <a:solidFill>
                  <a:schemeClr val="tx1"/>
                </a:solidFill>
                <a:latin typeface="Arial"/>
                <a:cs typeface="Arial"/>
              </a:defRPr>
            </a:lvl1pPr>
          </a:lstStyle>
          <a:p>
            <a:pPr marL="12700">
              <a:lnSpc>
                <a:spcPts val="1435"/>
              </a:lnSpc>
            </a:pPr>
            <a:r>
              <a:rPr spc="-100" dirty="0"/>
              <a:t>Conseil </a:t>
            </a:r>
            <a:r>
              <a:rPr spc="-65" dirty="0"/>
              <a:t>d’évaluation </a:t>
            </a:r>
            <a:r>
              <a:rPr spc="-80" dirty="0"/>
              <a:t>de</a:t>
            </a:r>
            <a:r>
              <a:rPr spc="-114" dirty="0"/>
              <a:t> </a:t>
            </a:r>
            <a:r>
              <a:rPr spc="-85" dirty="0"/>
              <a:t>l’École</a:t>
            </a:r>
          </a:p>
        </p:txBody>
      </p:sp>
      <p:sp>
        <p:nvSpPr>
          <p:cNvPr id="4" name="Holder 4"/>
          <p:cNvSpPr>
            <a:spLocks noGrp="1"/>
          </p:cNvSpPr>
          <p:nvPr>
            <p:ph type="dt" sz="half" idx="6"/>
          </p:nvPr>
        </p:nvSpPr>
        <p:spPr/>
        <p:txBody>
          <a:bodyPr lIns="0" tIns="0" rIns="0" bIns="0"/>
          <a:lstStyle>
            <a:lvl1pPr>
              <a:defRPr sz="1400" b="0" i="0">
                <a:solidFill>
                  <a:schemeClr val="tx1"/>
                </a:solidFill>
                <a:latin typeface="Arial"/>
                <a:cs typeface="Arial"/>
              </a:defRPr>
            </a:lvl1pPr>
          </a:lstStyle>
          <a:p>
            <a:pPr marL="12700">
              <a:lnSpc>
                <a:spcPts val="1435"/>
              </a:lnSpc>
            </a:pPr>
            <a:r>
              <a:rPr spc="-70" dirty="0"/>
              <a:t>Expérimentation </a:t>
            </a:r>
            <a:r>
              <a:rPr spc="-80" dirty="0"/>
              <a:t>de </a:t>
            </a:r>
            <a:r>
              <a:rPr spc="-60" dirty="0"/>
              <a:t>l’évaluation </a:t>
            </a:r>
            <a:r>
              <a:rPr spc="-110" dirty="0"/>
              <a:t>des </a:t>
            </a:r>
            <a:r>
              <a:rPr spc="-95" dirty="0"/>
              <a:t>écoles </a:t>
            </a:r>
            <a:r>
              <a:rPr spc="-60" dirty="0"/>
              <a:t>du </a:t>
            </a:r>
            <a:r>
              <a:rPr spc="-55" dirty="0"/>
              <a:t>premier</a:t>
            </a:r>
            <a:r>
              <a:rPr spc="-170" dirty="0"/>
              <a:t> </a:t>
            </a:r>
            <a:r>
              <a:rPr spc="-85" dirty="0"/>
              <a:t>degré</a:t>
            </a:r>
          </a:p>
        </p:txBody>
      </p:sp>
      <p:sp>
        <p:nvSpPr>
          <p:cNvPr id="5" name="Holder 5"/>
          <p:cNvSpPr>
            <a:spLocks noGrp="1"/>
          </p:cNvSpPr>
          <p:nvPr>
            <p:ph type="sldNum" sz="quarter" idx="7"/>
          </p:nvPr>
        </p:nvSpPr>
        <p:spPr/>
        <p:txBody>
          <a:bodyPr lIns="0" tIns="0" rIns="0" bIns="0"/>
          <a:lstStyle>
            <a:lvl1pPr>
              <a:defRPr sz="1400" b="0" i="0">
                <a:solidFill>
                  <a:schemeClr val="tx1"/>
                </a:solidFill>
                <a:latin typeface="Arial"/>
                <a:cs typeface="Arial"/>
              </a:defRPr>
            </a:lvl1pPr>
          </a:lstStyle>
          <a:p>
            <a:pPr marL="38100">
              <a:lnSpc>
                <a:spcPts val="1435"/>
              </a:lnSpc>
            </a:pPr>
            <a:fld id="{81D60167-4931-47E6-BA6A-407CBD079E47}" type="slidenum">
              <a:rPr spc="-70" dirty="0"/>
              <a:t>‹N°›</a:t>
            </a:fld>
            <a:endParaRPr spc="-7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400" b="0" i="0">
                <a:solidFill>
                  <a:schemeClr val="tx1"/>
                </a:solidFill>
                <a:latin typeface="Arial"/>
                <a:cs typeface="Arial"/>
              </a:defRPr>
            </a:lvl1pPr>
          </a:lstStyle>
          <a:p>
            <a:pPr marL="12700">
              <a:lnSpc>
                <a:spcPts val="1435"/>
              </a:lnSpc>
            </a:pPr>
            <a:r>
              <a:rPr spc="-100" dirty="0"/>
              <a:t>Conseil </a:t>
            </a:r>
            <a:r>
              <a:rPr spc="-65" dirty="0"/>
              <a:t>d’évaluation </a:t>
            </a:r>
            <a:r>
              <a:rPr spc="-80" dirty="0"/>
              <a:t>de</a:t>
            </a:r>
            <a:r>
              <a:rPr spc="-114" dirty="0"/>
              <a:t> </a:t>
            </a:r>
            <a:r>
              <a:rPr spc="-85" dirty="0"/>
              <a:t>l’École</a:t>
            </a:r>
          </a:p>
        </p:txBody>
      </p:sp>
      <p:sp>
        <p:nvSpPr>
          <p:cNvPr id="3" name="Holder 3"/>
          <p:cNvSpPr>
            <a:spLocks noGrp="1"/>
          </p:cNvSpPr>
          <p:nvPr>
            <p:ph type="dt" sz="half" idx="6"/>
          </p:nvPr>
        </p:nvSpPr>
        <p:spPr/>
        <p:txBody>
          <a:bodyPr lIns="0" tIns="0" rIns="0" bIns="0"/>
          <a:lstStyle>
            <a:lvl1pPr>
              <a:defRPr sz="1400" b="0" i="0">
                <a:solidFill>
                  <a:schemeClr val="tx1"/>
                </a:solidFill>
                <a:latin typeface="Arial"/>
                <a:cs typeface="Arial"/>
              </a:defRPr>
            </a:lvl1pPr>
          </a:lstStyle>
          <a:p>
            <a:pPr marL="12700">
              <a:lnSpc>
                <a:spcPts val="1435"/>
              </a:lnSpc>
            </a:pPr>
            <a:r>
              <a:rPr spc="-70" dirty="0"/>
              <a:t>Expérimentation </a:t>
            </a:r>
            <a:r>
              <a:rPr spc="-80" dirty="0"/>
              <a:t>de </a:t>
            </a:r>
            <a:r>
              <a:rPr spc="-60" dirty="0"/>
              <a:t>l’évaluation </a:t>
            </a:r>
            <a:r>
              <a:rPr spc="-110" dirty="0"/>
              <a:t>des </a:t>
            </a:r>
            <a:r>
              <a:rPr spc="-95" dirty="0"/>
              <a:t>écoles </a:t>
            </a:r>
            <a:r>
              <a:rPr spc="-60" dirty="0"/>
              <a:t>du </a:t>
            </a:r>
            <a:r>
              <a:rPr spc="-55" dirty="0"/>
              <a:t>premier</a:t>
            </a:r>
            <a:r>
              <a:rPr spc="-170" dirty="0"/>
              <a:t> </a:t>
            </a:r>
            <a:r>
              <a:rPr spc="-85" dirty="0"/>
              <a:t>degré</a:t>
            </a:r>
          </a:p>
        </p:txBody>
      </p:sp>
      <p:sp>
        <p:nvSpPr>
          <p:cNvPr id="4" name="Holder 4"/>
          <p:cNvSpPr>
            <a:spLocks noGrp="1"/>
          </p:cNvSpPr>
          <p:nvPr>
            <p:ph type="sldNum" sz="quarter" idx="7"/>
          </p:nvPr>
        </p:nvSpPr>
        <p:spPr/>
        <p:txBody>
          <a:bodyPr lIns="0" tIns="0" rIns="0" bIns="0"/>
          <a:lstStyle>
            <a:lvl1pPr>
              <a:defRPr sz="1400" b="0" i="0">
                <a:solidFill>
                  <a:schemeClr val="tx1"/>
                </a:solidFill>
                <a:latin typeface="Arial"/>
                <a:cs typeface="Arial"/>
              </a:defRPr>
            </a:lvl1pPr>
          </a:lstStyle>
          <a:p>
            <a:pPr marL="38100">
              <a:lnSpc>
                <a:spcPts val="1435"/>
              </a:lnSpc>
            </a:pPr>
            <a:fld id="{81D60167-4931-47E6-BA6A-407CBD079E47}" type="slidenum">
              <a:rPr spc="-70" dirty="0"/>
              <a:t>‹N°›</a:t>
            </a:fld>
            <a:endParaRPr spc="-7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455913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394581" y="252807"/>
            <a:ext cx="2065842" cy="548305"/>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title"/>
          </p:nvPr>
        </p:nvSpPr>
        <p:spPr>
          <a:xfrm>
            <a:off x="411276" y="881837"/>
            <a:ext cx="2619375" cy="452119"/>
          </a:xfrm>
          <a:prstGeom prst="rect">
            <a:avLst/>
          </a:prstGeom>
        </p:spPr>
        <p:txBody>
          <a:bodyPr wrap="square" lIns="0" tIns="0" rIns="0" bIns="0">
            <a:spAutoFit/>
          </a:bodyPr>
          <a:lstStyle>
            <a:lvl1pPr>
              <a:defRPr sz="2800" b="0" i="0">
                <a:solidFill>
                  <a:srgbClr val="000091"/>
                </a:solidFill>
                <a:latin typeface="Arial"/>
                <a:cs typeface="Arial"/>
              </a:defRPr>
            </a:lvl1pPr>
          </a:lstStyle>
          <a:p>
            <a:endParaRPr/>
          </a:p>
        </p:txBody>
      </p:sp>
      <p:sp>
        <p:nvSpPr>
          <p:cNvPr id="3" name="Holder 3"/>
          <p:cNvSpPr>
            <a:spLocks noGrp="1"/>
          </p:cNvSpPr>
          <p:nvPr>
            <p:ph type="body" idx="1"/>
          </p:nvPr>
        </p:nvSpPr>
        <p:spPr>
          <a:xfrm>
            <a:off x="411276" y="1312290"/>
            <a:ext cx="11364595" cy="4720590"/>
          </a:xfrm>
          <a:prstGeom prst="rect">
            <a:avLst/>
          </a:prstGeom>
        </p:spPr>
        <p:txBody>
          <a:bodyPr wrap="square" lIns="0" tIns="0" rIns="0" bIns="0">
            <a:spAutoFit/>
          </a:bodyPr>
          <a:lstStyle>
            <a:lvl1pPr>
              <a:defRPr sz="24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411276" y="6541261"/>
            <a:ext cx="2141220" cy="204470"/>
          </a:xfrm>
          <a:prstGeom prst="rect">
            <a:avLst/>
          </a:prstGeom>
        </p:spPr>
        <p:txBody>
          <a:bodyPr wrap="square" lIns="0" tIns="0" rIns="0" bIns="0">
            <a:spAutoFit/>
          </a:bodyPr>
          <a:lstStyle>
            <a:lvl1pPr>
              <a:defRPr sz="1400" b="0" i="0">
                <a:solidFill>
                  <a:schemeClr val="tx1"/>
                </a:solidFill>
                <a:latin typeface="Arial"/>
                <a:cs typeface="Arial"/>
              </a:defRPr>
            </a:lvl1pPr>
          </a:lstStyle>
          <a:p>
            <a:pPr marL="12700">
              <a:lnSpc>
                <a:spcPts val="1435"/>
              </a:lnSpc>
            </a:pPr>
            <a:r>
              <a:rPr spc="-100" dirty="0"/>
              <a:t>Conseil </a:t>
            </a:r>
            <a:r>
              <a:rPr spc="-65" dirty="0"/>
              <a:t>d’évaluation </a:t>
            </a:r>
            <a:r>
              <a:rPr spc="-80" dirty="0"/>
              <a:t>de</a:t>
            </a:r>
            <a:r>
              <a:rPr spc="-114" dirty="0"/>
              <a:t> </a:t>
            </a:r>
            <a:r>
              <a:rPr spc="-85" dirty="0"/>
              <a:t>l’École</a:t>
            </a:r>
          </a:p>
        </p:txBody>
      </p:sp>
      <p:sp>
        <p:nvSpPr>
          <p:cNvPr id="5" name="Holder 5"/>
          <p:cNvSpPr>
            <a:spLocks noGrp="1"/>
          </p:cNvSpPr>
          <p:nvPr>
            <p:ph type="dt" sz="half" idx="6"/>
          </p:nvPr>
        </p:nvSpPr>
        <p:spPr>
          <a:xfrm>
            <a:off x="3942969" y="6541261"/>
            <a:ext cx="4272915" cy="204470"/>
          </a:xfrm>
          <a:prstGeom prst="rect">
            <a:avLst/>
          </a:prstGeom>
        </p:spPr>
        <p:txBody>
          <a:bodyPr wrap="square" lIns="0" tIns="0" rIns="0" bIns="0">
            <a:spAutoFit/>
          </a:bodyPr>
          <a:lstStyle>
            <a:lvl1pPr>
              <a:defRPr sz="1400" b="0" i="0">
                <a:solidFill>
                  <a:schemeClr val="tx1"/>
                </a:solidFill>
                <a:latin typeface="Arial"/>
                <a:cs typeface="Arial"/>
              </a:defRPr>
            </a:lvl1pPr>
          </a:lstStyle>
          <a:p>
            <a:pPr marL="12700">
              <a:lnSpc>
                <a:spcPts val="1435"/>
              </a:lnSpc>
            </a:pPr>
            <a:r>
              <a:rPr spc="-70" dirty="0"/>
              <a:t>Expérimentation </a:t>
            </a:r>
            <a:r>
              <a:rPr spc="-80" dirty="0"/>
              <a:t>de </a:t>
            </a:r>
            <a:r>
              <a:rPr spc="-60" dirty="0"/>
              <a:t>l’évaluation </a:t>
            </a:r>
            <a:r>
              <a:rPr spc="-110" dirty="0"/>
              <a:t>des </a:t>
            </a:r>
            <a:r>
              <a:rPr spc="-95" dirty="0"/>
              <a:t>écoles </a:t>
            </a:r>
            <a:r>
              <a:rPr spc="-60" dirty="0"/>
              <a:t>du </a:t>
            </a:r>
            <a:r>
              <a:rPr spc="-55" dirty="0"/>
              <a:t>premier</a:t>
            </a:r>
            <a:r>
              <a:rPr spc="-170" dirty="0"/>
              <a:t> </a:t>
            </a:r>
            <a:r>
              <a:rPr spc="-85" dirty="0"/>
              <a:t>degré</a:t>
            </a:r>
          </a:p>
        </p:txBody>
      </p:sp>
      <p:sp>
        <p:nvSpPr>
          <p:cNvPr id="6" name="Holder 6"/>
          <p:cNvSpPr>
            <a:spLocks noGrp="1"/>
          </p:cNvSpPr>
          <p:nvPr>
            <p:ph type="sldNum" sz="quarter" idx="7"/>
          </p:nvPr>
        </p:nvSpPr>
        <p:spPr>
          <a:xfrm>
            <a:off x="11543030" y="6541261"/>
            <a:ext cx="256540" cy="204470"/>
          </a:xfrm>
          <a:prstGeom prst="rect">
            <a:avLst/>
          </a:prstGeom>
        </p:spPr>
        <p:txBody>
          <a:bodyPr wrap="square" lIns="0" tIns="0" rIns="0" bIns="0">
            <a:spAutoFit/>
          </a:bodyPr>
          <a:lstStyle>
            <a:lvl1pPr>
              <a:defRPr sz="1400" b="0" i="0">
                <a:solidFill>
                  <a:schemeClr val="tx1"/>
                </a:solidFill>
                <a:latin typeface="Arial"/>
                <a:cs typeface="Arial"/>
              </a:defRPr>
            </a:lvl1pPr>
          </a:lstStyle>
          <a:p>
            <a:pPr marL="38100">
              <a:lnSpc>
                <a:spcPts val="1435"/>
              </a:lnSpc>
            </a:pPr>
            <a:fld id="{81D60167-4931-47E6-BA6A-407CBD079E47}" type="slidenum">
              <a:rPr spc="-70" dirty="0"/>
              <a:t>‹N°›</a:t>
            </a:fld>
            <a:endParaRPr spc="-7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38201" y="762001"/>
            <a:ext cx="1524000" cy="2209800"/>
          </a:xfrm>
          <a:prstGeom prst="rect">
            <a:avLst/>
          </a:prstGeom>
          <a:blipFill>
            <a:blip r:embed="rId3" cstate="print"/>
            <a:stretch>
              <a:fillRect/>
            </a:stretch>
          </a:blipFill>
        </p:spPr>
        <p:txBody>
          <a:bodyPr wrap="square" lIns="0" tIns="0" rIns="0" bIns="0" rtlCol="0"/>
          <a:lstStyle/>
          <a:p>
            <a:endParaRPr/>
          </a:p>
        </p:txBody>
      </p:sp>
      <p:pic>
        <p:nvPicPr>
          <p:cNvPr id="3" name="Imag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609600"/>
            <a:ext cx="3200400" cy="1605185"/>
          </a:xfrm>
          <a:prstGeom prst="rect">
            <a:avLst/>
          </a:prstGeom>
        </p:spPr>
      </p:pic>
      <p:sp>
        <p:nvSpPr>
          <p:cNvPr id="4" name="ZoneTexte 3"/>
          <p:cNvSpPr txBox="1"/>
          <p:nvPr/>
        </p:nvSpPr>
        <p:spPr>
          <a:xfrm>
            <a:off x="3622295" y="3352800"/>
            <a:ext cx="7883906" cy="2523768"/>
          </a:xfrm>
          <a:prstGeom prst="rect">
            <a:avLst/>
          </a:prstGeom>
          <a:noFill/>
        </p:spPr>
        <p:txBody>
          <a:bodyPr wrap="square" rtlCol="0">
            <a:spAutoFit/>
          </a:bodyPr>
          <a:lstStyle/>
          <a:p>
            <a:r>
              <a:rPr lang="fr-FR" sz="3600" b="1" dirty="0" smtClean="0">
                <a:solidFill>
                  <a:srgbClr val="FF0000"/>
                </a:solidFill>
              </a:rPr>
              <a:t>Stage directeurs et directrices</a:t>
            </a:r>
            <a:endParaRPr lang="fr-FR" sz="3600" b="1" dirty="0" smtClean="0">
              <a:solidFill>
                <a:srgbClr val="FF0000"/>
              </a:solidFill>
            </a:endParaRPr>
          </a:p>
          <a:p>
            <a:pPr algn="r"/>
            <a:endParaRPr lang="fr-FR" sz="3600" b="1" i="1" dirty="0" smtClean="0">
              <a:solidFill>
                <a:srgbClr val="FF0000"/>
              </a:solidFill>
            </a:endParaRPr>
          </a:p>
          <a:p>
            <a:pPr algn="r"/>
            <a:r>
              <a:rPr lang="fr-FR" i="1" dirty="0" smtClean="0"/>
              <a:t>Mardi 13 septembre2022</a:t>
            </a:r>
            <a:r>
              <a:rPr lang="fr-FR" i="1" dirty="0" smtClean="0"/>
              <a:t>, Aurillac</a:t>
            </a:r>
          </a:p>
          <a:p>
            <a:endParaRPr lang="fr-FR" dirty="0" smtClean="0"/>
          </a:p>
          <a:p>
            <a:endParaRPr lang="fr-FR" dirty="0"/>
          </a:p>
          <a:p>
            <a:endParaRPr lang="fr-FR" dirty="0"/>
          </a:p>
          <a:p>
            <a:r>
              <a:rPr lang="fr-FR" sz="1400" i="1" dirty="0" smtClean="0"/>
              <a:t>Source : documents CEE</a:t>
            </a:r>
            <a:endParaRPr lang="fr-FR" sz="1400"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066800"/>
            <a:ext cx="11582400" cy="5539978"/>
          </a:xfrm>
          <a:prstGeom prst="rect">
            <a:avLst/>
          </a:prstGeom>
        </p:spPr>
        <p:txBody>
          <a:bodyPr wrap="square">
            <a:spAutoFit/>
          </a:bodyPr>
          <a:lstStyle/>
          <a:p>
            <a:r>
              <a:rPr lang="fr-FR" sz="2700" b="1" dirty="0">
                <a:solidFill>
                  <a:schemeClr val="tx2"/>
                </a:solidFill>
                <a:latin typeface="Arial" panose="020B0604020202020204" pitchFamily="34" charset="0"/>
              </a:rPr>
              <a:t>Un questionnement pour chacun des </a:t>
            </a:r>
            <a:r>
              <a:rPr lang="fr-FR" sz="2700" b="1" dirty="0" smtClean="0">
                <a:solidFill>
                  <a:schemeClr val="tx2"/>
                </a:solidFill>
                <a:latin typeface="Arial" panose="020B0604020202020204" pitchFamily="34" charset="0"/>
              </a:rPr>
              <a:t>domaines</a:t>
            </a:r>
          </a:p>
          <a:p>
            <a:endParaRPr lang="fr-FR" sz="2700" b="1" dirty="0">
              <a:solidFill>
                <a:schemeClr val="tx2"/>
              </a:solidFill>
              <a:latin typeface="Arial" panose="020B0604020202020204" pitchFamily="34" charset="0"/>
            </a:endParaRPr>
          </a:p>
          <a:p>
            <a:r>
              <a:rPr lang="fr-FR" sz="2000" dirty="0">
                <a:solidFill>
                  <a:srgbClr val="000000"/>
                </a:solidFill>
                <a:latin typeface="Arial" panose="020B0604020202020204" pitchFamily="34" charset="0"/>
              </a:rPr>
              <a:t>Comment analysons-nous l’organisation et le fonctionnement de l’école ?</a:t>
            </a:r>
          </a:p>
          <a:p>
            <a:r>
              <a:rPr lang="fr-FR" sz="2000" dirty="0">
                <a:solidFill>
                  <a:srgbClr val="000000"/>
                </a:solidFill>
                <a:latin typeface="Arial" panose="020B0604020202020204" pitchFamily="34" charset="0"/>
              </a:rPr>
              <a:t>Qu’avons-nous voulu faire ? Pourquoi ? Qu’avons-nous fait ? Comment </a:t>
            </a:r>
            <a:r>
              <a:rPr lang="fr-FR" sz="2000" dirty="0" smtClean="0">
                <a:solidFill>
                  <a:srgbClr val="000000"/>
                </a:solidFill>
                <a:latin typeface="Arial" panose="020B0604020202020204" pitchFamily="34" charset="0"/>
              </a:rPr>
              <a:t>?</a:t>
            </a:r>
          </a:p>
          <a:p>
            <a:endParaRPr lang="fr-FR" sz="2000" dirty="0">
              <a:solidFill>
                <a:srgbClr val="000000"/>
              </a:solidFill>
              <a:latin typeface="Arial" panose="020B0604020202020204" pitchFamily="34" charset="0"/>
            </a:endParaRPr>
          </a:p>
          <a:p>
            <a:r>
              <a:rPr lang="fr-FR" sz="2000" dirty="0">
                <a:solidFill>
                  <a:srgbClr val="000000"/>
                </a:solidFill>
                <a:latin typeface="Arial" panose="020B0604020202020204" pitchFamily="34" charset="0"/>
              </a:rPr>
              <a:t>Que considérons-nous avoir bien réussi ou moins bien réussi ? Pourquoi ?</a:t>
            </a:r>
          </a:p>
          <a:p>
            <a:r>
              <a:rPr lang="fr-FR" sz="2000" dirty="0">
                <a:solidFill>
                  <a:srgbClr val="000000"/>
                </a:solidFill>
                <a:latin typeface="Arial" panose="020B0604020202020204" pitchFamily="34" charset="0"/>
              </a:rPr>
              <a:t>Qu’est-ce qui a permis cette réussite, ou qui a manqué ? De quels atouts l’école dispose-t-elle dans ce domaine, quels sont ses points de vigilance ou perfectibles ? Quelles sont ses contraintes </a:t>
            </a:r>
            <a:r>
              <a:rPr lang="fr-FR" sz="2000" dirty="0" smtClean="0">
                <a:solidFill>
                  <a:srgbClr val="000000"/>
                </a:solidFill>
                <a:latin typeface="Arial" panose="020B0604020202020204" pitchFamily="34" charset="0"/>
              </a:rPr>
              <a:t>?</a:t>
            </a:r>
          </a:p>
          <a:p>
            <a:endParaRPr lang="fr-FR" sz="2000" dirty="0">
              <a:solidFill>
                <a:srgbClr val="000000"/>
              </a:solidFill>
              <a:latin typeface="Arial" panose="020B0604020202020204" pitchFamily="34" charset="0"/>
            </a:endParaRPr>
          </a:p>
          <a:p>
            <a:r>
              <a:rPr lang="fr-FR" sz="2000" dirty="0">
                <a:solidFill>
                  <a:srgbClr val="000000"/>
                </a:solidFill>
                <a:latin typeface="Arial" panose="020B0604020202020204" pitchFamily="34" charset="0"/>
              </a:rPr>
              <a:t>Quelles sont les questions qui se posent à nous ? Quels potentiels, quels leviers identifions-nous dans l’école ? Quelles préoccupations ou points de tension rencontrons-nous </a:t>
            </a:r>
            <a:r>
              <a:rPr lang="fr-FR" sz="2000" dirty="0" smtClean="0">
                <a:solidFill>
                  <a:srgbClr val="000000"/>
                </a:solidFill>
                <a:latin typeface="Arial" panose="020B0604020202020204" pitchFamily="34" charset="0"/>
              </a:rPr>
              <a:t>?</a:t>
            </a:r>
          </a:p>
          <a:p>
            <a:endParaRPr lang="fr-FR" sz="2000" dirty="0">
              <a:solidFill>
                <a:srgbClr val="000000"/>
              </a:solidFill>
              <a:latin typeface="Arial" panose="020B0604020202020204" pitchFamily="34" charset="0"/>
            </a:endParaRPr>
          </a:p>
          <a:p>
            <a:r>
              <a:rPr lang="fr-FR" sz="2000" dirty="0">
                <a:solidFill>
                  <a:srgbClr val="000000"/>
                </a:solidFill>
                <a:latin typeface="Arial" panose="020B0604020202020204" pitchFamily="34" charset="0"/>
              </a:rPr>
              <a:t>En conséquence, quelles priorités et quelles pistes de travail identifions-nous pour notre école ? Quelles sont les actions à mener ? Pour quels objectifs ?</a:t>
            </a:r>
          </a:p>
          <a:p>
            <a:r>
              <a:rPr lang="fr-FR" sz="2000" dirty="0">
                <a:solidFill>
                  <a:srgbClr val="000000"/>
                </a:solidFill>
                <a:latin typeface="Arial" panose="020B0604020202020204" pitchFamily="34" charset="0"/>
              </a:rPr>
              <a:t>Comment assurer le suivi des actions et l’atteinte des objectifs ? Avec quelle organisation ?</a:t>
            </a:r>
          </a:p>
          <a:p>
            <a:r>
              <a:rPr lang="fr-FR" sz="2000" dirty="0">
                <a:solidFill>
                  <a:srgbClr val="000000"/>
                </a:solidFill>
                <a:latin typeface="Arial" panose="020B0604020202020204" pitchFamily="34" charset="0"/>
              </a:rPr>
              <a:t>Pour ce faire, quelles sont les ressources internes et externes à l’école ?</a:t>
            </a:r>
          </a:p>
          <a:p>
            <a:r>
              <a:rPr lang="fr-FR" sz="2000" dirty="0">
                <a:solidFill>
                  <a:srgbClr val="000000"/>
                </a:solidFill>
                <a:latin typeface="Arial" panose="020B0604020202020204" pitchFamily="34" charset="0"/>
              </a:rPr>
              <a:t>Quels sont les besoins en formation ou en accompagnement ?</a:t>
            </a:r>
            <a:endParaRPr lang="fr-FR" dirty="0"/>
          </a:p>
        </p:txBody>
      </p:sp>
    </p:spTree>
    <p:extLst>
      <p:ext uri="{BB962C8B-B14F-4D97-AF65-F5344CB8AC3E}">
        <p14:creationId xmlns:p14="http://schemas.microsoft.com/office/powerpoint/2010/main" val="2683661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439853" y="159180"/>
            <a:ext cx="7372325" cy="5182524"/>
          </a:xfrm>
          <a:prstGeom prst="rect">
            <a:avLst/>
          </a:prstGeom>
        </p:spPr>
      </p:pic>
      <p:sp>
        <p:nvSpPr>
          <p:cNvPr id="3" name="Rectangle 2"/>
          <p:cNvSpPr/>
          <p:nvPr/>
        </p:nvSpPr>
        <p:spPr>
          <a:xfrm>
            <a:off x="4214946" y="5124867"/>
            <a:ext cx="7138854" cy="1477328"/>
          </a:xfrm>
          <a:prstGeom prst="rect">
            <a:avLst/>
          </a:prstGeom>
        </p:spPr>
        <p:txBody>
          <a:bodyPr wrap="square">
            <a:spAutoFit/>
          </a:bodyPr>
          <a:lstStyle/>
          <a:p>
            <a:endParaRPr lang="fr-FR" dirty="0">
              <a:solidFill>
                <a:srgbClr val="000000"/>
              </a:solidFill>
              <a:latin typeface="+mj-lt"/>
            </a:endParaRPr>
          </a:p>
          <a:p>
            <a:pPr marL="285750" indent="-285750">
              <a:buFont typeface="Arial" panose="020B0604020202020204" pitchFamily="34" charset="0"/>
              <a:buChar char="•"/>
            </a:pPr>
            <a:r>
              <a:rPr lang="fr-FR" dirty="0" smtClean="0">
                <a:solidFill>
                  <a:srgbClr val="000000"/>
                </a:solidFill>
                <a:latin typeface="+mj-lt"/>
              </a:rPr>
              <a:t>le </a:t>
            </a:r>
            <a:r>
              <a:rPr lang="fr-FR" dirty="0">
                <a:solidFill>
                  <a:srgbClr val="000000"/>
                </a:solidFill>
                <a:latin typeface="+mj-lt"/>
              </a:rPr>
              <a:t>fruit et la synthèse du travail collectif dans l’école</a:t>
            </a:r>
          </a:p>
          <a:p>
            <a:pPr marL="285750" indent="-285750">
              <a:buFont typeface="Arial" panose="020B0604020202020204" pitchFamily="34" charset="0"/>
              <a:buChar char="•"/>
            </a:pPr>
            <a:r>
              <a:rPr lang="fr-FR" dirty="0" smtClean="0">
                <a:solidFill>
                  <a:srgbClr val="000000"/>
                </a:solidFill>
                <a:latin typeface="+mj-lt"/>
              </a:rPr>
              <a:t>destiné avant </a:t>
            </a:r>
            <a:r>
              <a:rPr lang="fr-FR" dirty="0">
                <a:solidFill>
                  <a:srgbClr val="000000"/>
                </a:solidFill>
                <a:latin typeface="+mj-lt"/>
              </a:rPr>
              <a:t>tout à l’école </a:t>
            </a:r>
            <a:r>
              <a:rPr lang="fr-FR" dirty="0" smtClean="0">
                <a:solidFill>
                  <a:srgbClr val="000000"/>
                </a:solidFill>
                <a:latin typeface="+mj-lt"/>
              </a:rPr>
              <a:t>et </a:t>
            </a:r>
            <a:r>
              <a:rPr lang="fr-FR" dirty="0">
                <a:solidFill>
                  <a:srgbClr val="000000"/>
                </a:solidFill>
                <a:latin typeface="+mj-lt"/>
              </a:rPr>
              <a:t>aux évaluateurs externes</a:t>
            </a:r>
          </a:p>
          <a:p>
            <a:pPr marL="285750" indent="-285750">
              <a:buFont typeface="Arial" panose="020B0604020202020204" pitchFamily="34" charset="0"/>
              <a:buChar char="•"/>
            </a:pPr>
            <a:r>
              <a:rPr lang="fr-FR" dirty="0">
                <a:solidFill>
                  <a:srgbClr val="000000"/>
                </a:solidFill>
                <a:latin typeface="+mj-lt"/>
              </a:rPr>
              <a:t>S</a:t>
            </a:r>
            <a:r>
              <a:rPr lang="fr-FR" dirty="0" smtClean="0">
                <a:solidFill>
                  <a:srgbClr val="000000"/>
                </a:solidFill>
                <a:latin typeface="+mj-lt"/>
              </a:rPr>
              <a:t>era présenté de manière synthétique </a:t>
            </a:r>
            <a:r>
              <a:rPr lang="fr-FR" dirty="0">
                <a:solidFill>
                  <a:srgbClr val="000000"/>
                </a:solidFill>
                <a:latin typeface="+mj-lt"/>
              </a:rPr>
              <a:t>au conseil </a:t>
            </a:r>
            <a:r>
              <a:rPr lang="fr-FR" dirty="0" smtClean="0">
                <a:solidFill>
                  <a:srgbClr val="000000"/>
                </a:solidFill>
                <a:latin typeface="+mj-lt"/>
              </a:rPr>
              <a:t>d’école </a:t>
            </a:r>
            <a:endParaRPr lang="fr-FR" dirty="0">
              <a:solidFill>
                <a:srgbClr val="000000"/>
              </a:solidFill>
              <a:latin typeface="+mj-lt"/>
            </a:endParaRPr>
          </a:p>
          <a:p>
            <a:pPr marL="285750" indent="-285750">
              <a:buFont typeface="Arial" panose="020B0604020202020204" pitchFamily="34" charset="0"/>
              <a:buChar char="•"/>
            </a:pPr>
            <a:r>
              <a:rPr lang="fr-FR" dirty="0" smtClean="0">
                <a:solidFill>
                  <a:srgbClr val="000000"/>
                </a:solidFill>
                <a:latin typeface="+mj-lt"/>
              </a:rPr>
              <a:t>doit </a:t>
            </a:r>
            <a:r>
              <a:rPr lang="fr-FR" dirty="0">
                <a:solidFill>
                  <a:srgbClr val="000000"/>
                </a:solidFill>
                <a:latin typeface="+mj-lt"/>
              </a:rPr>
              <a:t>être synthétique et répondre à une organisation en 5 </a:t>
            </a:r>
            <a:r>
              <a:rPr lang="fr-FR" dirty="0" smtClean="0">
                <a:solidFill>
                  <a:srgbClr val="000000"/>
                </a:solidFill>
                <a:latin typeface="+mj-lt"/>
              </a:rPr>
              <a:t>parties</a:t>
            </a:r>
            <a:endParaRPr lang="fr-FR" dirty="0">
              <a:solidFill>
                <a:srgbClr val="000000"/>
              </a:solidFill>
              <a:latin typeface="+mj-lt"/>
            </a:endParaRPr>
          </a:p>
        </p:txBody>
      </p:sp>
      <p:sp>
        <p:nvSpPr>
          <p:cNvPr id="5" name="Flèche à angle droit 4"/>
          <p:cNvSpPr/>
          <p:nvPr/>
        </p:nvSpPr>
        <p:spPr>
          <a:xfrm rot="5400000">
            <a:off x="3108960" y="5465113"/>
            <a:ext cx="888275" cy="796835"/>
          </a:xfrm>
          <a:prstGeom prst="bentUpArrow">
            <a:avLst>
              <a:gd name="adj1" fmla="val 18443"/>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284678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524000"/>
            <a:ext cx="11049000" cy="507831"/>
          </a:xfrm>
          <a:prstGeom prst="rect">
            <a:avLst/>
          </a:prstGeom>
        </p:spPr>
        <p:txBody>
          <a:bodyPr wrap="square">
            <a:spAutoFit/>
          </a:bodyPr>
          <a:lstStyle/>
          <a:p>
            <a:r>
              <a:rPr lang="fr-FR" sz="2700" dirty="0">
                <a:solidFill>
                  <a:schemeClr val="tx2"/>
                </a:solidFill>
                <a:latin typeface="Arial" panose="020B0604020202020204" pitchFamily="34" charset="0"/>
              </a:rPr>
              <a:t>Réflexion collective sur les organisations possibles de l’auto-évaluation </a:t>
            </a:r>
            <a:endParaRPr lang="fr-FR" dirty="0">
              <a:solidFill>
                <a:schemeClr val="tx2"/>
              </a:solidFill>
            </a:endParaRPr>
          </a:p>
        </p:txBody>
      </p:sp>
      <p:pic>
        <p:nvPicPr>
          <p:cNvPr id="3" name="Image 2"/>
          <p:cNvPicPr>
            <a:picLocks noChangeAspect="1"/>
          </p:cNvPicPr>
          <p:nvPr/>
        </p:nvPicPr>
        <p:blipFill>
          <a:blip r:embed="rId2"/>
          <a:stretch>
            <a:fillRect/>
          </a:stretch>
        </p:blipFill>
        <p:spPr>
          <a:xfrm>
            <a:off x="5013350" y="2368296"/>
            <a:ext cx="2165299" cy="2121408"/>
          </a:xfrm>
          <a:prstGeom prst="rect">
            <a:avLst/>
          </a:prstGeom>
        </p:spPr>
      </p:pic>
    </p:spTree>
    <p:extLst>
      <p:ext uri="{BB962C8B-B14F-4D97-AF65-F5344CB8AC3E}">
        <p14:creationId xmlns:p14="http://schemas.microsoft.com/office/powerpoint/2010/main" val="2472400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762000"/>
            <a:ext cx="10896600" cy="5847755"/>
          </a:xfrm>
          <a:prstGeom prst="rect">
            <a:avLst/>
          </a:prstGeom>
        </p:spPr>
        <p:txBody>
          <a:bodyPr wrap="square">
            <a:spAutoFit/>
          </a:bodyPr>
          <a:lstStyle/>
          <a:p>
            <a:r>
              <a:rPr lang="fr-FR" sz="2700" b="1" dirty="0">
                <a:solidFill>
                  <a:schemeClr val="tx2"/>
                </a:solidFill>
                <a:latin typeface="Arial" panose="020B0604020202020204" pitchFamily="34" charset="0"/>
              </a:rPr>
              <a:t>Caractériser le contexte de son </a:t>
            </a:r>
            <a:r>
              <a:rPr lang="fr-FR" sz="2700" b="1" dirty="0" smtClean="0">
                <a:solidFill>
                  <a:schemeClr val="tx2"/>
                </a:solidFill>
                <a:latin typeface="Arial" panose="020B0604020202020204" pitchFamily="34" charset="0"/>
              </a:rPr>
              <a:t>école</a:t>
            </a:r>
          </a:p>
          <a:p>
            <a:endParaRPr lang="fr-FR" sz="2700" b="1" dirty="0">
              <a:solidFill>
                <a:schemeClr val="tx2"/>
              </a:solidFill>
              <a:latin typeface="Arial" panose="020B0604020202020204" pitchFamily="34" charset="0"/>
            </a:endParaRPr>
          </a:p>
          <a:p>
            <a:r>
              <a:rPr lang="fr-FR" sz="2000" dirty="0">
                <a:solidFill>
                  <a:srgbClr val="000000"/>
                </a:solidFill>
                <a:latin typeface="Wingdings" panose="05000000000000000000" pitchFamily="2" charset="2"/>
              </a:rPr>
              <a:t></a:t>
            </a:r>
            <a:r>
              <a:rPr lang="fr-FR" sz="2000" dirty="0">
                <a:solidFill>
                  <a:srgbClr val="000000"/>
                </a:solidFill>
                <a:latin typeface="Arial" panose="020B0604020202020204" pitchFamily="34" charset="0"/>
              </a:rPr>
              <a:t>Le contexte externe:</a:t>
            </a:r>
          </a:p>
          <a:p>
            <a:r>
              <a:rPr lang="fr-FR" sz="2000" dirty="0">
                <a:solidFill>
                  <a:srgbClr val="000000"/>
                </a:solidFill>
                <a:latin typeface="Wingdings" panose="05000000000000000000" pitchFamily="2" charset="2"/>
              </a:rPr>
              <a:t></a:t>
            </a:r>
            <a:r>
              <a:rPr lang="fr-FR" sz="2000" dirty="0">
                <a:solidFill>
                  <a:srgbClr val="000000"/>
                </a:solidFill>
                <a:latin typeface="Calibri" panose="020F0502020204030204" pitchFamily="34" charset="0"/>
              </a:rPr>
              <a:t>Historique, social, économique et culturel de la population et du territoire</a:t>
            </a:r>
          </a:p>
          <a:p>
            <a:r>
              <a:rPr lang="fr-FR" sz="2000" dirty="0">
                <a:solidFill>
                  <a:srgbClr val="000000"/>
                </a:solidFill>
                <a:latin typeface="Wingdings" panose="05000000000000000000" pitchFamily="2" charset="2"/>
              </a:rPr>
              <a:t></a:t>
            </a:r>
            <a:r>
              <a:rPr lang="fr-FR" sz="2000" dirty="0">
                <a:solidFill>
                  <a:srgbClr val="000000"/>
                </a:solidFill>
                <a:latin typeface="Calibri" panose="020F0502020204030204" pitchFamily="34" charset="0"/>
              </a:rPr>
              <a:t>Les élèves accueillis</a:t>
            </a:r>
          </a:p>
          <a:p>
            <a:r>
              <a:rPr lang="fr-FR" sz="2000" dirty="0">
                <a:solidFill>
                  <a:srgbClr val="000000"/>
                </a:solidFill>
                <a:latin typeface="Wingdings" panose="05000000000000000000" pitchFamily="2" charset="2"/>
              </a:rPr>
              <a:t></a:t>
            </a:r>
            <a:r>
              <a:rPr lang="fr-FR" sz="2000" dirty="0">
                <a:solidFill>
                  <a:srgbClr val="000000"/>
                </a:solidFill>
                <a:latin typeface="Calibri" panose="020F0502020204030204" pitchFamily="34" charset="0"/>
              </a:rPr>
              <a:t>Les espaces scolaires (bâti, infrastructures et abords)</a:t>
            </a:r>
          </a:p>
          <a:p>
            <a:r>
              <a:rPr lang="fr-FR" sz="2000" dirty="0">
                <a:solidFill>
                  <a:srgbClr val="000000"/>
                </a:solidFill>
                <a:latin typeface="Wingdings" panose="05000000000000000000" pitchFamily="2" charset="2"/>
              </a:rPr>
              <a:t></a:t>
            </a:r>
            <a:r>
              <a:rPr lang="fr-FR" sz="2000" dirty="0">
                <a:solidFill>
                  <a:srgbClr val="000000"/>
                </a:solidFill>
                <a:latin typeface="Calibri" panose="020F0502020204030204" pitchFamily="34" charset="0"/>
              </a:rPr>
              <a:t>Image sur le </a:t>
            </a:r>
            <a:r>
              <a:rPr lang="fr-FR" sz="2000" dirty="0" smtClean="0">
                <a:solidFill>
                  <a:srgbClr val="000000"/>
                </a:solidFill>
                <a:latin typeface="Calibri" panose="020F0502020204030204" pitchFamily="34" charset="0"/>
              </a:rPr>
              <a:t>territoire</a:t>
            </a:r>
          </a:p>
          <a:p>
            <a:endParaRPr lang="fr-FR" sz="2000" dirty="0">
              <a:solidFill>
                <a:srgbClr val="000000"/>
              </a:solidFill>
              <a:latin typeface="Calibri" panose="020F0502020204030204" pitchFamily="34" charset="0"/>
            </a:endParaRPr>
          </a:p>
          <a:p>
            <a:r>
              <a:rPr lang="fr-FR" sz="2000" dirty="0">
                <a:solidFill>
                  <a:srgbClr val="000000"/>
                </a:solidFill>
                <a:latin typeface="Wingdings" panose="05000000000000000000" pitchFamily="2" charset="2"/>
              </a:rPr>
              <a:t></a:t>
            </a:r>
            <a:r>
              <a:rPr lang="fr-FR" sz="2000" dirty="0">
                <a:solidFill>
                  <a:srgbClr val="000000"/>
                </a:solidFill>
                <a:latin typeface="Arial" panose="020B0604020202020204" pitchFamily="34" charset="0"/>
              </a:rPr>
              <a:t>Le contexte interne: </a:t>
            </a:r>
          </a:p>
          <a:p>
            <a:r>
              <a:rPr lang="fr-FR" sz="2000" dirty="0">
                <a:solidFill>
                  <a:srgbClr val="000000"/>
                </a:solidFill>
                <a:latin typeface="Wingdings" panose="05000000000000000000" pitchFamily="2" charset="2"/>
              </a:rPr>
              <a:t></a:t>
            </a:r>
            <a:r>
              <a:rPr lang="fr-FR" sz="2000" dirty="0">
                <a:solidFill>
                  <a:srgbClr val="000000"/>
                </a:solidFill>
                <a:latin typeface="Calibri" panose="020F0502020204030204" pitchFamily="34" charset="0"/>
              </a:rPr>
              <a:t>Caractéristique des </a:t>
            </a:r>
            <a:r>
              <a:rPr lang="fr-FR" sz="2000" dirty="0" smtClean="0">
                <a:solidFill>
                  <a:srgbClr val="000000"/>
                </a:solidFill>
                <a:latin typeface="Calibri" panose="020F0502020204030204" pitchFamily="34" charset="0"/>
              </a:rPr>
              <a:t>élèves et </a:t>
            </a:r>
            <a:r>
              <a:rPr lang="fr-FR" sz="2000" dirty="0">
                <a:solidFill>
                  <a:srgbClr val="000000"/>
                </a:solidFill>
                <a:latin typeface="Calibri" panose="020F0502020204030204" pitchFamily="34" charset="0"/>
              </a:rPr>
              <a:t>des personnels de l’école</a:t>
            </a:r>
          </a:p>
          <a:p>
            <a:r>
              <a:rPr lang="fr-FR" sz="2000" dirty="0">
                <a:solidFill>
                  <a:srgbClr val="000000"/>
                </a:solidFill>
                <a:latin typeface="Wingdings" panose="05000000000000000000" pitchFamily="2" charset="2"/>
              </a:rPr>
              <a:t></a:t>
            </a:r>
            <a:r>
              <a:rPr lang="fr-FR" sz="2000" dirty="0">
                <a:solidFill>
                  <a:srgbClr val="000000"/>
                </a:solidFill>
                <a:latin typeface="Calibri" panose="020F0502020204030204" pitchFamily="34" charset="0"/>
              </a:rPr>
              <a:t>Caractéristiques de la structure (maternelle, élémentaire, primaire, RPI, nombre de classes, ULIS, UPE2A, etc.)</a:t>
            </a:r>
          </a:p>
          <a:p>
            <a:r>
              <a:rPr lang="fr-FR" sz="2000" dirty="0">
                <a:solidFill>
                  <a:srgbClr val="000000"/>
                </a:solidFill>
                <a:latin typeface="Wingdings" panose="05000000000000000000" pitchFamily="2" charset="2"/>
              </a:rPr>
              <a:t></a:t>
            </a:r>
            <a:r>
              <a:rPr lang="fr-FR" sz="2000" dirty="0">
                <a:solidFill>
                  <a:srgbClr val="000000"/>
                </a:solidFill>
                <a:latin typeface="Calibri" panose="020F0502020204030204" pitchFamily="34" charset="0"/>
              </a:rPr>
              <a:t>Spécificité des personnels (décharge de direction, temps partiels, enseignants spécialisés, ATSEM, intervenants)</a:t>
            </a:r>
          </a:p>
          <a:p>
            <a:endParaRPr lang="fr-FR" sz="2000" dirty="0">
              <a:solidFill>
                <a:srgbClr val="000000"/>
              </a:solidFill>
              <a:latin typeface="Calibri" panose="020F0502020204030204" pitchFamily="34" charset="0"/>
            </a:endParaRPr>
          </a:p>
          <a:p>
            <a:r>
              <a:rPr lang="fr-FR" sz="2000" dirty="0">
                <a:solidFill>
                  <a:srgbClr val="000000"/>
                </a:solidFill>
                <a:latin typeface="Wingdings" panose="05000000000000000000" pitchFamily="2" charset="2"/>
              </a:rPr>
              <a:t></a:t>
            </a:r>
            <a:r>
              <a:rPr lang="fr-FR" sz="2000" dirty="0">
                <a:solidFill>
                  <a:srgbClr val="000000"/>
                </a:solidFill>
                <a:latin typeface="Arial" panose="020B0604020202020204" pitchFamily="34" charset="0"/>
              </a:rPr>
              <a:t>Le contexte de crise (sanitaire, climatique, sociale)</a:t>
            </a:r>
          </a:p>
          <a:p>
            <a:r>
              <a:rPr lang="fr-FR" sz="2000" dirty="0">
                <a:solidFill>
                  <a:srgbClr val="000000"/>
                </a:solidFill>
                <a:latin typeface="Wingdings" panose="05000000000000000000" pitchFamily="2" charset="2"/>
              </a:rPr>
              <a:t></a:t>
            </a:r>
            <a:r>
              <a:rPr lang="fr-FR" sz="2000" dirty="0">
                <a:solidFill>
                  <a:srgbClr val="000000"/>
                </a:solidFill>
                <a:latin typeface="Calibri" panose="020F0502020204030204" pitchFamily="34" charset="0"/>
              </a:rPr>
              <a:t>Exposition de l’école à des crises ?</a:t>
            </a:r>
          </a:p>
          <a:p>
            <a:r>
              <a:rPr lang="fr-FR" sz="2000" dirty="0">
                <a:solidFill>
                  <a:srgbClr val="000000"/>
                </a:solidFill>
                <a:latin typeface="Wingdings" panose="05000000000000000000" pitchFamily="2" charset="2"/>
              </a:rPr>
              <a:t></a:t>
            </a:r>
            <a:r>
              <a:rPr lang="fr-FR" sz="2000" dirty="0">
                <a:solidFill>
                  <a:srgbClr val="000000"/>
                </a:solidFill>
                <a:latin typeface="Calibri" panose="020F0502020204030204" pitchFamily="34" charset="0"/>
              </a:rPr>
              <a:t>Quelles réactions spécifiques aux dernières crises ?</a:t>
            </a:r>
          </a:p>
        </p:txBody>
      </p:sp>
    </p:spTree>
    <p:extLst>
      <p:ext uri="{BB962C8B-B14F-4D97-AF65-F5344CB8AC3E}">
        <p14:creationId xmlns:p14="http://schemas.microsoft.com/office/powerpoint/2010/main" val="2560399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752600"/>
            <a:ext cx="9829800" cy="584775"/>
          </a:xfrm>
          <a:prstGeom prst="rect">
            <a:avLst/>
          </a:prstGeom>
        </p:spPr>
        <p:txBody>
          <a:bodyPr wrap="square">
            <a:spAutoFit/>
          </a:bodyPr>
          <a:lstStyle/>
          <a:p>
            <a:r>
              <a:rPr lang="fr-FR" sz="3200" dirty="0">
                <a:solidFill>
                  <a:schemeClr val="tx2"/>
                </a:solidFill>
                <a:latin typeface="Arial" panose="020B0604020202020204" pitchFamily="34" charset="0"/>
              </a:rPr>
              <a:t>Quels indicateurs pour caractériser son école ?</a:t>
            </a:r>
            <a:endParaRPr lang="fr-FR" sz="3200" dirty="0">
              <a:solidFill>
                <a:schemeClr val="tx2"/>
              </a:solidFill>
            </a:endParaRPr>
          </a:p>
        </p:txBody>
      </p:sp>
      <p:sp>
        <p:nvSpPr>
          <p:cNvPr id="4" name="Rectangle 3"/>
          <p:cNvSpPr/>
          <p:nvPr/>
        </p:nvSpPr>
        <p:spPr>
          <a:xfrm>
            <a:off x="2286000" y="2551955"/>
            <a:ext cx="4006161" cy="646331"/>
          </a:xfrm>
          <a:prstGeom prst="rect">
            <a:avLst/>
          </a:prstGeom>
        </p:spPr>
        <p:txBody>
          <a:bodyPr wrap="square">
            <a:spAutoFit/>
          </a:bodyPr>
          <a:lstStyle/>
          <a:p>
            <a:r>
              <a:rPr lang="fr-FR" b="1" dirty="0">
                <a:solidFill>
                  <a:srgbClr val="FF0000"/>
                </a:solidFill>
                <a:latin typeface="Arial" panose="020B0604020202020204" pitchFamily="34" charset="0"/>
              </a:rPr>
              <a:t>L</a:t>
            </a:r>
            <a:r>
              <a:rPr lang="fr-FR" b="1" dirty="0" smtClean="0">
                <a:solidFill>
                  <a:srgbClr val="FF0000"/>
                </a:solidFill>
                <a:latin typeface="Arial" panose="020B0604020202020204" pitchFamily="34" charset="0"/>
              </a:rPr>
              <a:t>’application APAE</a:t>
            </a:r>
          </a:p>
          <a:p>
            <a:r>
              <a:rPr lang="fr-FR" b="1" dirty="0" smtClean="0">
                <a:solidFill>
                  <a:srgbClr val="FF0000"/>
                </a:solidFill>
                <a:latin typeface="Arial" panose="020B0604020202020204" pitchFamily="34" charset="0"/>
              </a:rPr>
              <a:t>Résultats Evaluations nationales</a:t>
            </a:r>
            <a:endParaRPr lang="fr-FR" dirty="0">
              <a:solidFill>
                <a:srgbClr val="FF0000"/>
              </a:solidFill>
            </a:endParaRPr>
          </a:p>
        </p:txBody>
      </p:sp>
    </p:spTree>
    <p:extLst>
      <p:ext uri="{BB962C8B-B14F-4D97-AF65-F5344CB8AC3E}">
        <p14:creationId xmlns:p14="http://schemas.microsoft.com/office/powerpoint/2010/main" val="2918235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1828800"/>
            <a:ext cx="9067800" cy="923330"/>
          </a:xfrm>
          <a:prstGeom prst="rect">
            <a:avLst/>
          </a:prstGeom>
        </p:spPr>
        <p:txBody>
          <a:bodyPr wrap="square">
            <a:spAutoFit/>
          </a:bodyPr>
          <a:lstStyle/>
          <a:p>
            <a:r>
              <a:rPr lang="fr-FR" sz="2700" dirty="0">
                <a:solidFill>
                  <a:schemeClr val="tx2"/>
                </a:solidFill>
                <a:latin typeface="Arial" panose="020B0604020202020204" pitchFamily="34" charset="0"/>
              </a:rPr>
              <a:t>Réflexion collective sur les indicateurs pertinents</a:t>
            </a:r>
          </a:p>
          <a:p>
            <a:r>
              <a:rPr lang="fr-FR" sz="2700" dirty="0">
                <a:solidFill>
                  <a:schemeClr val="tx2"/>
                </a:solidFill>
                <a:latin typeface="Arial" panose="020B0604020202020204" pitchFamily="34" charset="0"/>
              </a:rPr>
              <a:t>Et…leur analyse</a:t>
            </a:r>
            <a:endParaRPr lang="fr-FR" dirty="0">
              <a:solidFill>
                <a:schemeClr val="tx2"/>
              </a:solidFill>
            </a:endParaRPr>
          </a:p>
        </p:txBody>
      </p:sp>
      <p:pic>
        <p:nvPicPr>
          <p:cNvPr id="4" name="Image 3"/>
          <p:cNvPicPr>
            <a:picLocks noChangeAspect="1"/>
          </p:cNvPicPr>
          <p:nvPr/>
        </p:nvPicPr>
        <p:blipFill>
          <a:blip r:embed="rId2"/>
          <a:stretch>
            <a:fillRect/>
          </a:stretch>
        </p:blipFill>
        <p:spPr>
          <a:xfrm>
            <a:off x="4953000" y="3581400"/>
            <a:ext cx="2165299" cy="2121408"/>
          </a:xfrm>
          <a:prstGeom prst="rect">
            <a:avLst/>
          </a:prstGeom>
        </p:spPr>
      </p:pic>
    </p:spTree>
    <p:extLst>
      <p:ext uri="{BB962C8B-B14F-4D97-AF65-F5344CB8AC3E}">
        <p14:creationId xmlns:p14="http://schemas.microsoft.com/office/powerpoint/2010/main" val="252779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790090"/>
            <a:ext cx="11049000" cy="2231380"/>
          </a:xfrm>
          <a:prstGeom prst="rect">
            <a:avLst/>
          </a:prstGeom>
        </p:spPr>
        <p:txBody>
          <a:bodyPr wrap="square">
            <a:spAutoFit/>
          </a:bodyPr>
          <a:lstStyle/>
          <a:p>
            <a:r>
              <a:rPr lang="fr-FR" sz="2700" dirty="0">
                <a:solidFill>
                  <a:schemeClr val="tx2"/>
                </a:solidFill>
                <a:latin typeface="Arial" panose="020B0604020202020204" pitchFamily="34" charset="0"/>
              </a:rPr>
              <a:t>Le rapport d’auto-évaluation</a:t>
            </a:r>
          </a:p>
          <a:p>
            <a:r>
              <a:rPr lang="fr-FR" sz="2400" dirty="0">
                <a:solidFill>
                  <a:srgbClr val="000000"/>
                </a:solidFill>
                <a:latin typeface="Wingdings" panose="05000000000000000000" pitchFamily="2" charset="2"/>
              </a:rPr>
              <a:t></a:t>
            </a:r>
            <a:r>
              <a:rPr lang="fr-FR" sz="2400" dirty="0">
                <a:solidFill>
                  <a:srgbClr val="000000"/>
                </a:solidFill>
                <a:latin typeface="Arial" panose="020B0604020202020204" pitchFamily="34" charset="0"/>
              </a:rPr>
              <a:t>Il est le fruit et la synthèse du travail collectif dans l’école</a:t>
            </a:r>
          </a:p>
          <a:p>
            <a:r>
              <a:rPr lang="fr-FR" sz="2400" dirty="0">
                <a:solidFill>
                  <a:srgbClr val="000000"/>
                </a:solidFill>
                <a:latin typeface="Wingdings" panose="05000000000000000000" pitchFamily="2" charset="2"/>
              </a:rPr>
              <a:t></a:t>
            </a:r>
            <a:r>
              <a:rPr lang="fr-FR" sz="2400" dirty="0">
                <a:solidFill>
                  <a:srgbClr val="000000"/>
                </a:solidFill>
                <a:latin typeface="Arial" panose="020B0604020202020204" pitchFamily="34" charset="0"/>
              </a:rPr>
              <a:t>Il est destiné (avant tout à l’école mais aussi) aux évaluateurs externes</a:t>
            </a:r>
          </a:p>
          <a:p>
            <a:r>
              <a:rPr lang="fr-FR" sz="2400" dirty="0">
                <a:solidFill>
                  <a:srgbClr val="000000"/>
                </a:solidFill>
                <a:latin typeface="Wingdings" panose="05000000000000000000" pitchFamily="2" charset="2"/>
              </a:rPr>
              <a:t></a:t>
            </a:r>
            <a:r>
              <a:rPr lang="fr-FR" sz="2400" dirty="0">
                <a:solidFill>
                  <a:srgbClr val="000000"/>
                </a:solidFill>
                <a:latin typeface="Arial" panose="020B0604020202020204" pitchFamily="34" charset="0"/>
              </a:rPr>
              <a:t>Il pourra être présenté au conseil d’école</a:t>
            </a:r>
          </a:p>
          <a:p>
            <a:r>
              <a:rPr lang="fr-FR" sz="2000" dirty="0">
                <a:solidFill>
                  <a:srgbClr val="000000"/>
                </a:solidFill>
                <a:latin typeface="Wingdings" panose="05000000000000000000" pitchFamily="2" charset="2"/>
              </a:rPr>
              <a:t></a:t>
            </a:r>
            <a:r>
              <a:rPr lang="fr-FR" sz="2000" dirty="0">
                <a:solidFill>
                  <a:srgbClr val="000000"/>
                </a:solidFill>
                <a:latin typeface="Arial" panose="020B0604020202020204" pitchFamily="34" charset="0"/>
              </a:rPr>
              <a:t>Il doit être synthétique et répondre à une organisation en 5 parties (cf. annexe p 21 document CEE)</a:t>
            </a:r>
          </a:p>
        </p:txBody>
      </p:sp>
    </p:spTree>
    <p:extLst>
      <p:ext uri="{BB962C8B-B14F-4D97-AF65-F5344CB8AC3E}">
        <p14:creationId xmlns:p14="http://schemas.microsoft.com/office/powerpoint/2010/main" val="1330022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371600"/>
            <a:ext cx="11049000" cy="4616648"/>
          </a:xfrm>
          <a:prstGeom prst="rect">
            <a:avLst/>
          </a:prstGeom>
        </p:spPr>
        <p:txBody>
          <a:bodyPr wrap="square">
            <a:spAutoFit/>
          </a:bodyPr>
          <a:lstStyle/>
          <a:p>
            <a:r>
              <a:rPr lang="fr-FR" sz="2700" dirty="0">
                <a:solidFill>
                  <a:schemeClr val="tx2"/>
                </a:solidFill>
                <a:latin typeface="Arial" panose="020B0604020202020204" pitchFamily="34" charset="0"/>
              </a:rPr>
              <a:t>Le rapport </a:t>
            </a:r>
            <a:r>
              <a:rPr lang="fr-FR" sz="2700" dirty="0" smtClean="0">
                <a:solidFill>
                  <a:schemeClr val="tx2"/>
                </a:solidFill>
                <a:latin typeface="Arial" panose="020B0604020202020204" pitchFamily="34" charset="0"/>
              </a:rPr>
              <a:t>d’auto-évaluation</a:t>
            </a:r>
          </a:p>
          <a:p>
            <a:endParaRPr lang="fr-FR" sz="2700" dirty="0">
              <a:solidFill>
                <a:schemeClr val="tx2"/>
              </a:solidFill>
              <a:latin typeface="Arial" panose="020B0604020202020204" pitchFamily="34" charset="0"/>
            </a:endParaRPr>
          </a:p>
          <a:p>
            <a:r>
              <a:rPr lang="fr-FR" sz="2000" dirty="0">
                <a:solidFill>
                  <a:srgbClr val="000000"/>
                </a:solidFill>
                <a:latin typeface="Arial" panose="020B0604020202020204" pitchFamily="34" charset="0"/>
              </a:rPr>
              <a:t>Il comprend:</a:t>
            </a:r>
          </a:p>
          <a:p>
            <a:r>
              <a:rPr lang="fr-FR" sz="2000" dirty="0">
                <a:solidFill>
                  <a:srgbClr val="000000"/>
                </a:solidFill>
                <a:latin typeface="Wingdings" panose="05000000000000000000" pitchFamily="2" charset="2"/>
              </a:rPr>
              <a:t></a:t>
            </a:r>
            <a:r>
              <a:rPr lang="fr-FR" sz="2000" dirty="0">
                <a:solidFill>
                  <a:srgbClr val="000000"/>
                </a:solidFill>
                <a:latin typeface="Arial" panose="020B0604020202020204" pitchFamily="34" charset="0"/>
              </a:rPr>
              <a:t>Une brève description de la méthode d’auto-évaluation définie par l’école ou le regroupement d’écoles et les différents groupes de travail</a:t>
            </a:r>
          </a:p>
          <a:p>
            <a:r>
              <a:rPr lang="fr-FR" sz="2000" dirty="0">
                <a:solidFill>
                  <a:srgbClr val="000000"/>
                </a:solidFill>
                <a:latin typeface="Wingdings" panose="05000000000000000000" pitchFamily="2" charset="2"/>
              </a:rPr>
              <a:t></a:t>
            </a:r>
            <a:r>
              <a:rPr lang="fr-FR" sz="2000" dirty="0">
                <a:solidFill>
                  <a:srgbClr val="000000"/>
                </a:solidFill>
                <a:latin typeface="Arial" panose="020B0604020202020204" pitchFamily="34" charset="0"/>
              </a:rPr>
              <a:t>Une présentation du contexte de l’école</a:t>
            </a:r>
          </a:p>
          <a:p>
            <a:r>
              <a:rPr lang="fr-FR" sz="2000" dirty="0">
                <a:solidFill>
                  <a:srgbClr val="000000"/>
                </a:solidFill>
                <a:latin typeface="Wingdings" panose="05000000000000000000" pitchFamily="2" charset="2"/>
              </a:rPr>
              <a:t></a:t>
            </a:r>
            <a:r>
              <a:rPr lang="fr-FR" sz="2000" dirty="0">
                <a:solidFill>
                  <a:srgbClr val="000000"/>
                </a:solidFill>
                <a:latin typeface="Arial" panose="020B0604020202020204" pitchFamily="34" charset="0"/>
              </a:rPr>
              <a:t>Une synthèse des analyses et réflexions relatives aux  quatre grands  domaines</a:t>
            </a:r>
          </a:p>
          <a:p>
            <a:r>
              <a:rPr lang="fr-FR" sz="2000" dirty="0">
                <a:solidFill>
                  <a:srgbClr val="000000"/>
                </a:solidFill>
                <a:latin typeface="Wingdings" panose="05000000000000000000" pitchFamily="2" charset="2"/>
              </a:rPr>
              <a:t></a:t>
            </a:r>
            <a:r>
              <a:rPr lang="fr-FR" sz="2000" dirty="0">
                <a:solidFill>
                  <a:srgbClr val="000000"/>
                </a:solidFill>
                <a:latin typeface="Arial" panose="020B0604020202020204" pitchFamily="34" charset="0"/>
              </a:rPr>
              <a:t>Les  points supplémentaires que l’école souhaite évoquer</a:t>
            </a:r>
          </a:p>
          <a:p>
            <a:r>
              <a:rPr lang="fr-FR" sz="2000" dirty="0">
                <a:solidFill>
                  <a:srgbClr val="000000"/>
                </a:solidFill>
                <a:latin typeface="Wingdings" panose="05000000000000000000" pitchFamily="2" charset="2"/>
              </a:rPr>
              <a:t></a:t>
            </a:r>
            <a:r>
              <a:rPr lang="fr-FR" sz="2000" dirty="0">
                <a:solidFill>
                  <a:srgbClr val="000000"/>
                </a:solidFill>
                <a:latin typeface="Arial" panose="020B0604020202020204" pitchFamily="34" charset="0"/>
              </a:rPr>
              <a:t>Une synthèse générale d’appréciation sur l’école qui identifie ses points forts et ses  réussites, ses points d’amélioration</a:t>
            </a:r>
          </a:p>
          <a:p>
            <a:r>
              <a:rPr lang="fr-FR" sz="2000" dirty="0">
                <a:solidFill>
                  <a:srgbClr val="000000"/>
                </a:solidFill>
                <a:latin typeface="Wingdings" panose="05000000000000000000" pitchFamily="2" charset="2"/>
              </a:rPr>
              <a:t></a:t>
            </a:r>
            <a:r>
              <a:rPr lang="fr-FR" sz="2000" dirty="0">
                <a:solidFill>
                  <a:srgbClr val="000000"/>
                </a:solidFill>
                <a:latin typeface="Arial" panose="020B0604020202020204" pitchFamily="34" charset="0"/>
              </a:rPr>
              <a:t>Les  axes de développement préconisés, assortis d’un plan d’actions opérationnelles</a:t>
            </a:r>
          </a:p>
          <a:p>
            <a:endParaRPr lang="fr-FR" sz="2000" dirty="0">
              <a:solidFill>
                <a:srgbClr val="000000"/>
              </a:solidFill>
              <a:latin typeface="Arial" panose="020B0604020202020204" pitchFamily="34" charset="0"/>
            </a:endParaRPr>
          </a:p>
          <a:p>
            <a:r>
              <a:rPr lang="fr-FR" sz="2000" dirty="0">
                <a:solidFill>
                  <a:srgbClr val="000000"/>
                </a:solidFill>
                <a:latin typeface="Arial" panose="020B0604020202020204" pitchFamily="34" charset="0"/>
              </a:rPr>
              <a:t>(avec indicateurs et calendrier) et d’un plan de formation des acteurs de l’école</a:t>
            </a:r>
          </a:p>
          <a:p>
            <a:r>
              <a:rPr lang="fr-FR" sz="2000" dirty="0">
                <a:solidFill>
                  <a:srgbClr val="000000"/>
                </a:solidFill>
                <a:latin typeface="Wingdings" panose="05000000000000000000" pitchFamily="2" charset="2"/>
              </a:rPr>
              <a:t></a:t>
            </a:r>
            <a:r>
              <a:rPr lang="fr-FR" sz="2000" dirty="0">
                <a:solidFill>
                  <a:srgbClr val="000000"/>
                </a:solidFill>
                <a:latin typeface="Arial" panose="020B0604020202020204" pitchFamily="34" charset="0"/>
              </a:rPr>
              <a:t>Une appréciation générale sur le processus d’auto-évaluation.</a:t>
            </a:r>
          </a:p>
        </p:txBody>
      </p:sp>
    </p:spTree>
    <p:extLst>
      <p:ext uri="{BB962C8B-B14F-4D97-AF65-F5344CB8AC3E}">
        <p14:creationId xmlns:p14="http://schemas.microsoft.com/office/powerpoint/2010/main" val="485891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4600" y="2895600"/>
            <a:ext cx="7162800" cy="646331"/>
          </a:xfrm>
          <a:prstGeom prst="rect">
            <a:avLst/>
          </a:prstGeom>
          <a:noFill/>
        </p:spPr>
        <p:txBody>
          <a:bodyPr wrap="square" rtlCol="0">
            <a:spAutoFit/>
          </a:bodyPr>
          <a:lstStyle/>
          <a:p>
            <a:pPr algn="ctr"/>
            <a:r>
              <a:rPr lang="fr-FR" sz="3600" b="1" dirty="0" smtClean="0">
                <a:solidFill>
                  <a:srgbClr val="FF0000"/>
                </a:solidFill>
              </a:rPr>
              <a:t>EVALUATIONS DES ECOLES</a:t>
            </a:r>
            <a:endParaRPr lang="fr-FR" sz="3600" b="1" dirty="0">
              <a:solidFill>
                <a:srgbClr val="FF0000"/>
              </a:solidFill>
            </a:endParaRPr>
          </a:p>
        </p:txBody>
      </p:sp>
    </p:spTree>
    <p:extLst>
      <p:ext uri="{BB962C8B-B14F-4D97-AF65-F5344CB8AC3E}">
        <p14:creationId xmlns:p14="http://schemas.microsoft.com/office/powerpoint/2010/main" val="1098649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texte 2"/>
          <p:cNvSpPr>
            <a:spLocks noGrp="1"/>
          </p:cNvSpPr>
          <p:nvPr>
            <p:ph type="body" idx="1"/>
          </p:nvPr>
        </p:nvSpPr>
        <p:spPr>
          <a:xfrm>
            <a:off x="411276" y="1905000"/>
            <a:ext cx="11486719" cy="2646878"/>
          </a:xfrm>
        </p:spPr>
        <p:txBody>
          <a:bodyPr/>
          <a:lstStyle/>
          <a:p>
            <a:r>
              <a:rPr lang="fr-FR" sz="3600" b="1" dirty="0">
                <a:solidFill>
                  <a:schemeClr val="tx2"/>
                </a:solidFill>
                <a:latin typeface="Calibri" panose="020F0502020204030204" pitchFamily="34" charset="0"/>
              </a:rPr>
              <a:t>Objectifs de la journée:</a:t>
            </a:r>
            <a:endParaRPr lang="fr-FR" sz="3600" dirty="0">
              <a:solidFill>
                <a:schemeClr val="tx2"/>
              </a:solidFill>
              <a:latin typeface="Calibri" panose="020F0502020204030204" pitchFamily="34" charset="0"/>
            </a:endParaRPr>
          </a:p>
          <a:p>
            <a:r>
              <a:rPr lang="fr-FR" dirty="0">
                <a:solidFill>
                  <a:srgbClr val="000000"/>
                </a:solidFill>
                <a:latin typeface="Calibri" panose="020F0502020204030204" pitchFamily="34" charset="0"/>
              </a:rPr>
              <a:t>Proposer un accompagnement </a:t>
            </a:r>
            <a:r>
              <a:rPr lang="fr-FR" dirty="0" smtClean="0">
                <a:solidFill>
                  <a:srgbClr val="000000"/>
                </a:solidFill>
                <a:latin typeface="Calibri" panose="020F0502020204030204" pitchFamily="34" charset="0"/>
              </a:rPr>
              <a:t>aux </a:t>
            </a:r>
            <a:r>
              <a:rPr lang="fr-FR" dirty="0">
                <a:solidFill>
                  <a:srgbClr val="000000"/>
                </a:solidFill>
                <a:latin typeface="Calibri" panose="020F0502020204030204" pitchFamily="34" charset="0"/>
              </a:rPr>
              <a:t>directrices </a:t>
            </a:r>
            <a:r>
              <a:rPr lang="fr-FR" dirty="0" smtClean="0">
                <a:solidFill>
                  <a:srgbClr val="000000"/>
                </a:solidFill>
                <a:latin typeface="Calibri" panose="020F0502020204030204" pitchFamily="34" charset="0"/>
              </a:rPr>
              <a:t>et directeurs:</a:t>
            </a:r>
          </a:p>
          <a:p>
            <a:endParaRPr lang="fr-FR" dirty="0">
              <a:solidFill>
                <a:srgbClr val="000000"/>
              </a:solidFill>
              <a:latin typeface="Calibri" panose="020F0502020204030204" pitchFamily="34" charset="0"/>
            </a:endParaRPr>
          </a:p>
          <a:p>
            <a:r>
              <a:rPr lang="fr-FR" sz="3200" dirty="0" smtClean="0">
                <a:solidFill>
                  <a:srgbClr val="000000"/>
                </a:solidFill>
                <a:latin typeface="Calibri" panose="020F0502020204030204" pitchFamily="34" charset="0"/>
              </a:rPr>
              <a:t>=&gt; Initier </a:t>
            </a:r>
            <a:r>
              <a:rPr lang="fr-FR" sz="3200" dirty="0">
                <a:solidFill>
                  <a:srgbClr val="000000"/>
                </a:solidFill>
                <a:latin typeface="Calibri" panose="020F0502020204030204" pitchFamily="34" charset="0"/>
              </a:rPr>
              <a:t>la démarche d’auto-évaluation dans les écoles </a:t>
            </a:r>
          </a:p>
          <a:p>
            <a:r>
              <a:rPr lang="fr-FR" sz="3200" dirty="0" smtClean="0">
                <a:solidFill>
                  <a:srgbClr val="000000"/>
                </a:solidFill>
                <a:latin typeface="Calibri" panose="020F0502020204030204" pitchFamily="34" charset="0"/>
              </a:rPr>
              <a:t>=&gt; Préparer </a:t>
            </a:r>
            <a:r>
              <a:rPr lang="fr-FR" sz="3200" dirty="0">
                <a:solidFill>
                  <a:srgbClr val="000000"/>
                </a:solidFill>
                <a:latin typeface="Calibri" panose="020F0502020204030204" pitchFamily="34" charset="0"/>
              </a:rPr>
              <a:t>à la formalisation d’un rapport d’auto-évaluation</a:t>
            </a:r>
          </a:p>
          <a:p>
            <a:endParaRPr lang="fr-FR" dirty="0"/>
          </a:p>
        </p:txBody>
      </p:sp>
      <p:pic>
        <p:nvPicPr>
          <p:cNvPr id="4" name="Image 3"/>
          <p:cNvPicPr>
            <a:picLocks noChangeAspect="1"/>
          </p:cNvPicPr>
          <p:nvPr/>
        </p:nvPicPr>
        <p:blipFill>
          <a:blip r:embed="rId2"/>
          <a:stretch>
            <a:fillRect/>
          </a:stretch>
        </p:blipFill>
        <p:spPr>
          <a:xfrm>
            <a:off x="9753600" y="4522570"/>
            <a:ext cx="1580083" cy="1719072"/>
          </a:xfrm>
          <a:prstGeom prst="rect">
            <a:avLst/>
          </a:prstGeom>
        </p:spPr>
      </p:pic>
    </p:spTree>
    <p:extLst>
      <p:ext uri="{BB962C8B-B14F-4D97-AF65-F5344CB8AC3E}">
        <p14:creationId xmlns:p14="http://schemas.microsoft.com/office/powerpoint/2010/main" val="2641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11276" y="881837"/>
            <a:ext cx="4313124" cy="430453"/>
          </a:xfrm>
        </p:spPr>
        <p:txBody>
          <a:bodyPr/>
          <a:lstStyle/>
          <a:p>
            <a:r>
              <a:rPr lang="fr-FR" dirty="0" smtClean="0"/>
              <a:t>Programme de la journée</a:t>
            </a:r>
            <a:endParaRPr lang="fr-FR" dirty="0"/>
          </a:p>
        </p:txBody>
      </p:sp>
      <p:sp>
        <p:nvSpPr>
          <p:cNvPr id="3" name="Espace réservé du texte 2"/>
          <p:cNvSpPr>
            <a:spLocks noGrp="1"/>
          </p:cNvSpPr>
          <p:nvPr>
            <p:ph type="body" idx="1"/>
          </p:nvPr>
        </p:nvSpPr>
        <p:spPr>
          <a:xfrm>
            <a:off x="411276" y="1312290"/>
            <a:ext cx="11364595" cy="5170646"/>
          </a:xfrm>
        </p:spPr>
        <p:txBody>
          <a:bodyPr/>
          <a:lstStyle/>
          <a:p>
            <a:r>
              <a:rPr lang="fr-FR" b="1" dirty="0" smtClean="0"/>
              <a:t>MATIN</a:t>
            </a:r>
          </a:p>
          <a:p>
            <a:endParaRPr lang="fr-FR" dirty="0" smtClean="0"/>
          </a:p>
          <a:p>
            <a:r>
              <a:rPr lang="fr-FR" dirty="0" smtClean="0"/>
              <a:t>Rappel du cadre de l’évaluation des écoles</a:t>
            </a:r>
          </a:p>
          <a:p>
            <a:r>
              <a:rPr lang="fr-FR" dirty="0" smtClean="0"/>
              <a:t>Présentation de la démarche d’auto-évaluation et  de la trame du rapport</a:t>
            </a:r>
          </a:p>
          <a:p>
            <a:r>
              <a:rPr lang="fr-FR" dirty="0" smtClean="0"/>
              <a:t>Présentation d’une feuille de route pour le pilotage du directeur et l travail en équipe</a:t>
            </a:r>
          </a:p>
          <a:p>
            <a:r>
              <a:rPr lang="fr-FR" dirty="0" smtClean="0"/>
              <a:t>S’approprier les éléments de contexte interne et externe de l’école </a:t>
            </a:r>
          </a:p>
          <a:p>
            <a:endParaRPr lang="fr-FR" dirty="0"/>
          </a:p>
          <a:p>
            <a:r>
              <a:rPr lang="fr-FR" b="1" dirty="0" smtClean="0"/>
              <a:t>ÄPRES MIDI</a:t>
            </a:r>
          </a:p>
          <a:p>
            <a:endParaRPr lang="fr-FR" dirty="0"/>
          </a:p>
          <a:p>
            <a:r>
              <a:rPr lang="fr-FR" dirty="0" smtClean="0"/>
              <a:t>Présentation de la boîte à outils</a:t>
            </a:r>
          </a:p>
          <a:p>
            <a:r>
              <a:rPr lang="fr-FR" dirty="0" smtClean="0"/>
              <a:t>Rédaction de questionnaires en groupe de travail</a:t>
            </a:r>
          </a:p>
          <a:p>
            <a:r>
              <a:rPr lang="fr-FR" dirty="0" smtClean="0"/>
              <a:t>Lecture et analyse d’un compte rendu d’auto évaluation</a:t>
            </a:r>
          </a:p>
          <a:p>
            <a:endParaRPr lang="fr-FR" dirty="0" smtClean="0"/>
          </a:p>
          <a:p>
            <a:endParaRPr lang="fr-FR" dirty="0"/>
          </a:p>
        </p:txBody>
      </p:sp>
    </p:spTree>
    <p:extLst>
      <p:ext uri="{BB962C8B-B14F-4D97-AF65-F5344CB8AC3E}">
        <p14:creationId xmlns:p14="http://schemas.microsoft.com/office/powerpoint/2010/main" val="433941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11276" y="1524000"/>
            <a:ext cx="11364595" cy="5170646"/>
          </a:xfrm>
        </p:spPr>
        <p:txBody>
          <a:bodyPr/>
          <a:lstStyle/>
          <a:p>
            <a:r>
              <a:rPr lang="fr-FR" b="1" dirty="0" smtClean="0"/>
              <a:t>Cadre légal </a:t>
            </a:r>
            <a:r>
              <a:rPr lang="fr-FR" dirty="0" smtClean="0"/>
              <a:t>: loi n° 2019-791 du 26 juillet </a:t>
            </a:r>
            <a:r>
              <a:rPr lang="fr-FR" i="1" dirty="0"/>
              <a:t>p</a:t>
            </a:r>
            <a:r>
              <a:rPr lang="fr-FR" i="1" dirty="0" smtClean="0"/>
              <a:t>our une école de la confiance </a:t>
            </a:r>
            <a:r>
              <a:rPr lang="fr-FR" dirty="0" smtClean="0"/>
              <a:t>qui modifie le code de l’éducation</a:t>
            </a:r>
          </a:p>
          <a:p>
            <a:endParaRPr lang="fr-FR" dirty="0" smtClean="0"/>
          </a:p>
          <a:p>
            <a:r>
              <a:rPr lang="fr-FR" b="1" dirty="0" smtClean="0"/>
              <a:t>Finalités</a:t>
            </a:r>
            <a:r>
              <a:rPr lang="fr-FR" dirty="0" smtClean="0"/>
              <a:t> : </a:t>
            </a:r>
          </a:p>
          <a:p>
            <a:pPr marL="342900" indent="-342900">
              <a:buFont typeface="Arial" panose="020B0604020202020204" pitchFamily="34" charset="0"/>
              <a:buChar char="•"/>
            </a:pPr>
            <a:r>
              <a:rPr lang="fr-FR" dirty="0" smtClean="0"/>
              <a:t>Améliorer, dans l’école, le service public d’enseignement scolaire, la qualité des apprentissages, de leur suivi, de la réussite éducative des élèves et de leur vie dans l’école.</a:t>
            </a:r>
          </a:p>
          <a:p>
            <a:pPr marL="342900" indent="-342900">
              <a:buFont typeface="Arial" panose="020B0604020202020204" pitchFamily="34" charset="0"/>
              <a:buChar char="•"/>
            </a:pPr>
            <a:r>
              <a:rPr lang="fr-FR" dirty="0" smtClean="0"/>
              <a:t>Améliorer pour l’ensemble des acteurs de la communauté éducative, les conditions de réussite collective, d’exercice des différents métiers et de bien-être à l’école.</a:t>
            </a:r>
            <a:endParaRPr lang="fr-FR" dirty="0"/>
          </a:p>
          <a:p>
            <a:pPr marL="342900" indent="-342900">
              <a:buFont typeface="Arial" panose="020B0604020202020204" pitchFamily="34" charset="0"/>
              <a:buChar char="•"/>
            </a:pPr>
            <a:r>
              <a:rPr lang="fr-FR" dirty="0" smtClean="0"/>
              <a:t>Définir une feuille de route pour les 5 années suivantes pour chaque structure scolaire</a:t>
            </a:r>
          </a:p>
          <a:p>
            <a:pPr marL="342900" indent="-342900">
              <a:buFont typeface="Arial" panose="020B0604020202020204" pitchFamily="34" charset="0"/>
              <a:buChar char="•"/>
            </a:pPr>
            <a:endParaRPr lang="fr-FR" dirty="0" smtClean="0"/>
          </a:p>
          <a:p>
            <a:r>
              <a:rPr lang="fr-FR" b="1" dirty="0" smtClean="0"/>
              <a:t>Aboutissement</a:t>
            </a:r>
            <a:r>
              <a:rPr lang="fr-FR" dirty="0" smtClean="0"/>
              <a:t> : le projet d’école (et parfois le PEDT)</a:t>
            </a:r>
            <a:endParaRPr lang="fr-FR" dirty="0"/>
          </a:p>
        </p:txBody>
      </p:sp>
      <p:sp>
        <p:nvSpPr>
          <p:cNvPr id="4" name="Titre 3"/>
          <p:cNvSpPr txBox="1">
            <a:spLocks noGrp="1"/>
          </p:cNvSpPr>
          <p:nvPr>
            <p:ph type="title"/>
          </p:nvPr>
        </p:nvSpPr>
        <p:spPr>
          <a:xfrm>
            <a:off x="1727211" y="792656"/>
            <a:ext cx="8732724" cy="430887"/>
          </a:xfrm>
          <a:prstGeom prst="rect">
            <a:avLst/>
          </a:prstGeom>
          <a:noFill/>
        </p:spPr>
        <p:txBody>
          <a:bodyPr wrap="square" rtlCol="0">
            <a:spAutoFit/>
          </a:bodyPr>
          <a:lstStyle/>
          <a:p>
            <a:pPr algn="ctr"/>
            <a:r>
              <a:rPr lang="fr-FR" b="1" dirty="0" smtClean="0">
                <a:solidFill>
                  <a:srgbClr val="FF0000"/>
                </a:solidFill>
              </a:rPr>
              <a:t>Cadre et Finalités</a:t>
            </a:r>
            <a:endParaRPr lang="fr-FR" b="1" dirty="0">
              <a:solidFill>
                <a:srgbClr val="FF0000"/>
              </a:solidFill>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8400" y="163275"/>
            <a:ext cx="1684403" cy="844825"/>
          </a:xfrm>
          <a:prstGeom prst="rect">
            <a:avLst/>
          </a:prstGeom>
        </p:spPr>
      </p:pic>
    </p:spTree>
    <p:extLst>
      <p:ext uri="{BB962C8B-B14F-4D97-AF65-F5344CB8AC3E}">
        <p14:creationId xmlns:p14="http://schemas.microsoft.com/office/powerpoint/2010/main" val="36623269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txBox="1">
            <a:spLocks noGrp="1"/>
          </p:cNvSpPr>
          <p:nvPr>
            <p:ph type="title"/>
          </p:nvPr>
        </p:nvSpPr>
        <p:spPr>
          <a:xfrm>
            <a:off x="4267200" y="381000"/>
            <a:ext cx="8732724" cy="369332"/>
          </a:xfrm>
          <a:prstGeom prst="rect">
            <a:avLst/>
          </a:prstGeom>
          <a:noFill/>
        </p:spPr>
        <p:txBody>
          <a:bodyPr wrap="square" rtlCol="0">
            <a:spAutoFit/>
          </a:bodyPr>
          <a:lstStyle/>
          <a:p>
            <a:r>
              <a:rPr lang="fr-FR" sz="2400" b="1" dirty="0" smtClean="0">
                <a:solidFill>
                  <a:srgbClr val="FF0000"/>
                </a:solidFill>
              </a:rPr>
              <a:t>La démarche globale</a:t>
            </a:r>
            <a:endParaRPr lang="fr-FR" sz="2400" b="1" dirty="0">
              <a:solidFill>
                <a:srgbClr val="FF0000"/>
              </a:solidFill>
            </a:endParaRP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914400"/>
            <a:ext cx="11201400" cy="5718937"/>
          </a:xfrm>
          <a:prstGeom prst="rect">
            <a:avLst/>
          </a:prstGeom>
        </p:spPr>
      </p:pic>
      <p:sp>
        <p:nvSpPr>
          <p:cNvPr id="3" name="ZoneTexte 2"/>
          <p:cNvSpPr txBox="1"/>
          <p:nvPr/>
        </p:nvSpPr>
        <p:spPr>
          <a:xfrm>
            <a:off x="2400300" y="6428073"/>
            <a:ext cx="3771900" cy="369332"/>
          </a:xfrm>
          <a:prstGeom prst="rect">
            <a:avLst/>
          </a:prstGeom>
          <a:solidFill>
            <a:schemeClr val="accent6">
              <a:lumMod val="75000"/>
            </a:schemeClr>
          </a:solidFill>
          <a:ln>
            <a:solidFill>
              <a:schemeClr val="bg1">
                <a:lumMod val="75000"/>
              </a:schemeClr>
            </a:solidFill>
          </a:ln>
        </p:spPr>
        <p:txBody>
          <a:bodyPr wrap="square" rtlCol="0">
            <a:spAutoFit/>
          </a:bodyPr>
          <a:lstStyle/>
          <a:p>
            <a:r>
              <a:rPr lang="fr-FR" dirty="0" smtClean="0"/>
              <a:t>Rédaction du projet d’école</a:t>
            </a:r>
            <a:endParaRPr lang="fr-FR" dirty="0"/>
          </a:p>
        </p:txBody>
      </p:sp>
    </p:spTree>
    <p:extLst>
      <p:ext uri="{BB962C8B-B14F-4D97-AF65-F5344CB8AC3E}">
        <p14:creationId xmlns:p14="http://schemas.microsoft.com/office/powerpoint/2010/main" val="38628221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33400" y="609600"/>
            <a:ext cx="11506200" cy="3600986"/>
          </a:xfrm>
          <a:prstGeom prst="rect">
            <a:avLst/>
          </a:prstGeom>
          <a:noFill/>
        </p:spPr>
        <p:txBody>
          <a:bodyPr wrap="square" rtlCol="0">
            <a:spAutoFit/>
          </a:bodyPr>
          <a:lstStyle/>
          <a:p>
            <a:pPr algn="ctr"/>
            <a:endParaRPr lang="fr-FR" sz="2800" b="1" dirty="0">
              <a:solidFill>
                <a:srgbClr val="FF000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fr-FR" sz="2400" b="1" u="sng" dirty="0" smtClean="0"/>
              <a:t>L’auto-évaluation :</a:t>
            </a:r>
            <a:r>
              <a:rPr lang="fr-FR" sz="2400" b="1" dirty="0" smtClean="0"/>
              <a:t> </a:t>
            </a:r>
            <a:r>
              <a:rPr lang="fr-FR" sz="2400" b="1" dirty="0" smtClean="0">
                <a:solidFill>
                  <a:srgbClr val="7030A0"/>
                </a:solidFill>
              </a:rPr>
              <a:t>Une étape essentielle</a:t>
            </a:r>
          </a:p>
          <a:p>
            <a:endParaRPr lang="fr-FR" dirty="0" smtClean="0"/>
          </a:p>
          <a:p>
            <a:pPr marL="742950" lvl="1" indent="-285750">
              <a:buFont typeface="Arial" panose="020B0604020202020204" pitchFamily="34" charset="0"/>
              <a:buChar char="•"/>
            </a:pPr>
            <a:r>
              <a:rPr lang="fr-FR" sz="2000" dirty="0" smtClean="0"/>
              <a:t>Elle </a:t>
            </a:r>
            <a:r>
              <a:rPr lang="fr-FR" sz="2000" dirty="0"/>
              <a:t>fonde la démarche d’évaluation</a:t>
            </a:r>
            <a:r>
              <a:rPr lang="fr-FR" sz="2000" dirty="0" smtClean="0"/>
              <a:t>,</a:t>
            </a:r>
            <a:endParaRPr lang="fr-FR" sz="2000" dirty="0"/>
          </a:p>
          <a:p>
            <a:pPr marL="742950" lvl="1" indent="-285750">
              <a:buFont typeface="Arial" panose="020B0604020202020204" pitchFamily="34" charset="0"/>
              <a:buChar char="•"/>
            </a:pPr>
            <a:r>
              <a:rPr lang="fr-FR" sz="2000" dirty="0" smtClean="0"/>
              <a:t>Elle </a:t>
            </a:r>
            <a:r>
              <a:rPr lang="fr-FR" sz="2000" dirty="0"/>
              <a:t>est participative</a:t>
            </a:r>
            <a:r>
              <a:rPr lang="fr-FR" sz="2000" dirty="0" smtClean="0"/>
              <a:t>,</a:t>
            </a:r>
            <a:endParaRPr lang="fr-FR" sz="2000" dirty="0"/>
          </a:p>
          <a:p>
            <a:pPr marL="742950" lvl="1" indent="-285750">
              <a:buFont typeface="Arial" panose="020B0604020202020204" pitchFamily="34" charset="0"/>
              <a:buChar char="•"/>
            </a:pPr>
            <a:r>
              <a:rPr lang="fr-FR" sz="2000" dirty="0" smtClean="0"/>
              <a:t>Elle </a:t>
            </a:r>
            <a:r>
              <a:rPr lang="fr-FR" sz="2000" dirty="0"/>
              <a:t>permet à l’école d’interroger son fonctionnement, sa stratégie, son organisation et ses actions pédagogiques, périscolaires mais aussi ses impacts sur les acquis des élèves, les parcours, le bien-être des élèves, les conditions de travail des acteurs, la place dévolue aux parents et enfin son ouverture et les liens tissés avec son environnement</a:t>
            </a:r>
            <a:r>
              <a:rPr lang="fr-FR" sz="2000" dirty="0" smtClean="0"/>
              <a:t>,</a:t>
            </a:r>
            <a:endParaRPr lang="fr-FR" sz="2000" dirty="0"/>
          </a:p>
          <a:p>
            <a:pPr marL="742950" lvl="1" indent="-285750">
              <a:buFont typeface="Arial" panose="020B0604020202020204" pitchFamily="34" charset="0"/>
              <a:buChar char="•"/>
            </a:pPr>
            <a:r>
              <a:rPr lang="fr-FR" sz="2000" dirty="0" smtClean="0"/>
              <a:t>Elle aboutit </a:t>
            </a:r>
            <a:r>
              <a:rPr lang="fr-FR" sz="2000" dirty="0"/>
              <a:t>à la proposition d’axes de développement.</a:t>
            </a:r>
          </a:p>
          <a:p>
            <a:endParaRPr lang="fr-FR" dirty="0"/>
          </a:p>
        </p:txBody>
      </p:sp>
      <p:sp>
        <p:nvSpPr>
          <p:cNvPr id="3" name="ZoneTexte 2"/>
          <p:cNvSpPr txBox="1"/>
          <p:nvPr/>
        </p:nvSpPr>
        <p:spPr>
          <a:xfrm>
            <a:off x="2667000" y="4419600"/>
            <a:ext cx="6746966" cy="2215991"/>
          </a:xfrm>
          <a:prstGeom prst="rect">
            <a:avLst/>
          </a:prstGeom>
          <a:noFill/>
          <a:ln>
            <a:solidFill>
              <a:schemeClr val="tx1"/>
            </a:solidFill>
          </a:ln>
        </p:spPr>
        <p:txBody>
          <a:bodyPr wrap="square" rtlCol="0">
            <a:spAutoFit/>
          </a:bodyPr>
          <a:lstStyle/>
          <a:p>
            <a:pPr algn="ctr"/>
            <a:r>
              <a:rPr lang="fr-FR" sz="2000" dirty="0" smtClean="0">
                <a:solidFill>
                  <a:srgbClr val="7030A0"/>
                </a:solidFill>
              </a:rPr>
              <a:t>4 </a:t>
            </a:r>
            <a:r>
              <a:rPr lang="fr-FR" sz="2000" dirty="0">
                <a:solidFill>
                  <a:srgbClr val="7030A0"/>
                </a:solidFill>
              </a:rPr>
              <a:t>domaines à </a:t>
            </a:r>
            <a:r>
              <a:rPr lang="fr-FR" sz="2000" dirty="0" smtClean="0">
                <a:solidFill>
                  <a:srgbClr val="7030A0"/>
                </a:solidFill>
              </a:rPr>
              <a:t>explorer :</a:t>
            </a:r>
            <a:endParaRPr lang="fr-FR" sz="2000" dirty="0">
              <a:solidFill>
                <a:srgbClr val="7030A0"/>
              </a:solidFill>
            </a:endParaRPr>
          </a:p>
          <a:p>
            <a:pPr marL="342900" indent="-342900">
              <a:buFont typeface="Arial" panose="020B0604020202020204" pitchFamily="34" charset="0"/>
              <a:buChar char="•"/>
            </a:pPr>
            <a:r>
              <a:rPr lang="fr-FR" sz="2000" dirty="0" smtClean="0"/>
              <a:t>Les </a:t>
            </a:r>
            <a:r>
              <a:rPr lang="fr-FR" sz="2000" dirty="0"/>
              <a:t>apprentissages et parcours des élèves, </a:t>
            </a:r>
            <a:r>
              <a:rPr lang="fr-FR" sz="2000" dirty="0" smtClean="0"/>
              <a:t>l’enseignement</a:t>
            </a:r>
          </a:p>
          <a:p>
            <a:pPr marL="342900" indent="-342900">
              <a:buFont typeface="Arial" panose="020B0604020202020204" pitchFamily="34" charset="0"/>
              <a:buChar char="•"/>
            </a:pPr>
            <a:r>
              <a:rPr lang="fr-FR" sz="2000" dirty="0" smtClean="0"/>
              <a:t>Le </a:t>
            </a:r>
            <a:r>
              <a:rPr lang="fr-FR" sz="2000" dirty="0"/>
              <a:t>bien-être de l’élève et le climat </a:t>
            </a:r>
            <a:r>
              <a:rPr lang="fr-FR" sz="2000" dirty="0" smtClean="0"/>
              <a:t>scolaire,</a:t>
            </a:r>
          </a:p>
          <a:p>
            <a:pPr marL="342900" indent="-342900">
              <a:buFont typeface="Arial" panose="020B0604020202020204" pitchFamily="34" charset="0"/>
              <a:buChar char="•"/>
            </a:pPr>
            <a:r>
              <a:rPr lang="fr-FR" sz="2000" dirty="0" smtClean="0"/>
              <a:t>Les </a:t>
            </a:r>
            <a:r>
              <a:rPr lang="fr-FR" sz="2000" dirty="0"/>
              <a:t>acteurs et le fonctionnement de </a:t>
            </a:r>
            <a:r>
              <a:rPr lang="fr-FR" sz="2000" dirty="0" smtClean="0"/>
              <a:t>l’école,</a:t>
            </a:r>
          </a:p>
          <a:p>
            <a:pPr marL="342900" indent="-342900">
              <a:buFont typeface="Arial" panose="020B0604020202020204" pitchFamily="34" charset="0"/>
              <a:buChar char="•"/>
            </a:pPr>
            <a:r>
              <a:rPr lang="fr-FR" sz="2000" dirty="0" smtClean="0"/>
              <a:t>L’école </a:t>
            </a:r>
            <a:r>
              <a:rPr lang="fr-FR" sz="2000" dirty="0"/>
              <a:t>dans son environnement institutionnel et partenarial</a:t>
            </a:r>
          </a:p>
          <a:p>
            <a:pPr algn="ctr"/>
            <a:endParaRPr lang="fr-FR" sz="2000" dirty="0"/>
          </a:p>
          <a:p>
            <a:pPr algn="ctr"/>
            <a:r>
              <a:rPr lang="fr-FR" b="1" i="1" dirty="0" smtClean="0">
                <a:solidFill>
                  <a:srgbClr val="7030A0"/>
                </a:solidFill>
              </a:rPr>
              <a:t>pour </a:t>
            </a:r>
            <a:r>
              <a:rPr lang="fr-FR" b="1" i="1" dirty="0">
                <a:solidFill>
                  <a:srgbClr val="7030A0"/>
                </a:solidFill>
              </a:rPr>
              <a:t>analyser l’ensemble de l’activité et des missions de l’école</a:t>
            </a:r>
            <a:r>
              <a:rPr lang="fr-FR" b="1" i="1" dirty="0"/>
              <a:t>.</a:t>
            </a:r>
            <a:endParaRPr lang="fr-FR" dirty="0"/>
          </a:p>
        </p:txBody>
      </p:sp>
    </p:spTree>
    <p:extLst>
      <p:ext uri="{BB962C8B-B14F-4D97-AF65-F5344CB8AC3E}">
        <p14:creationId xmlns:p14="http://schemas.microsoft.com/office/powerpoint/2010/main" val="39659575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213008"/>
            <a:ext cx="10210800" cy="4955203"/>
          </a:xfrm>
          <a:prstGeom prst="rect">
            <a:avLst/>
          </a:prstGeom>
        </p:spPr>
        <p:txBody>
          <a:bodyPr wrap="square">
            <a:spAutoFit/>
          </a:bodyPr>
          <a:lstStyle/>
          <a:p>
            <a:r>
              <a:rPr lang="fr-FR" sz="3600" dirty="0">
                <a:solidFill>
                  <a:schemeClr val="tx2"/>
                </a:solidFill>
                <a:latin typeface="Arial" panose="020B0604020202020204" pitchFamily="34" charset="0"/>
              </a:rPr>
              <a:t>L’auto-évaluation : comment l’organiser ?</a:t>
            </a:r>
          </a:p>
          <a:p>
            <a:endParaRPr lang="fr-FR" sz="2800" dirty="0" smtClean="0">
              <a:solidFill>
                <a:srgbClr val="000000"/>
              </a:solidFill>
              <a:latin typeface="Wingdings" panose="05000000000000000000" pitchFamily="2" charset="2"/>
            </a:endParaRPr>
          </a:p>
          <a:p>
            <a:r>
              <a:rPr lang="fr-FR" sz="2800" dirty="0" smtClean="0">
                <a:solidFill>
                  <a:srgbClr val="000000"/>
                </a:solidFill>
                <a:latin typeface="Arial" panose="020B0604020202020204" pitchFamily="34" charset="0"/>
              </a:rPr>
              <a:t>L’organisation </a:t>
            </a:r>
            <a:r>
              <a:rPr lang="fr-FR" sz="2800" dirty="0">
                <a:solidFill>
                  <a:srgbClr val="000000"/>
                </a:solidFill>
                <a:latin typeface="Arial" panose="020B0604020202020204" pitchFamily="34" charset="0"/>
              </a:rPr>
              <a:t>est à la main de l’école et elle est conduite par son directeur</a:t>
            </a:r>
          </a:p>
          <a:p>
            <a:r>
              <a:rPr lang="fr-FR" sz="2800" dirty="0" err="1">
                <a:solidFill>
                  <a:srgbClr val="000000"/>
                </a:solidFill>
                <a:latin typeface="Courier New" panose="02070309020205020404" pitchFamily="49" charset="0"/>
              </a:rPr>
              <a:t>o</a:t>
            </a:r>
            <a:r>
              <a:rPr lang="fr-FR" sz="2800" dirty="0" err="1">
                <a:solidFill>
                  <a:srgbClr val="000000"/>
                </a:solidFill>
                <a:latin typeface="Calibri" panose="020F0502020204030204" pitchFamily="34" charset="0"/>
              </a:rPr>
              <a:t>Institution</a:t>
            </a:r>
            <a:r>
              <a:rPr lang="fr-FR" sz="2800" dirty="0">
                <a:solidFill>
                  <a:srgbClr val="000000"/>
                </a:solidFill>
                <a:latin typeface="Calibri" panose="020F0502020204030204" pitchFamily="34" charset="0"/>
              </a:rPr>
              <a:t> d’un comité de pilotage ?</a:t>
            </a:r>
          </a:p>
          <a:p>
            <a:r>
              <a:rPr lang="fr-FR" sz="2800" dirty="0" err="1">
                <a:solidFill>
                  <a:srgbClr val="000000"/>
                </a:solidFill>
                <a:latin typeface="Courier New" panose="02070309020205020404" pitchFamily="49" charset="0"/>
              </a:rPr>
              <a:t>o</a:t>
            </a:r>
            <a:r>
              <a:rPr lang="fr-FR" sz="2800" dirty="0" err="1">
                <a:solidFill>
                  <a:srgbClr val="000000"/>
                </a:solidFill>
                <a:latin typeface="Calibri" panose="020F0502020204030204" pitchFamily="34" charset="0"/>
              </a:rPr>
              <a:t>Quels</a:t>
            </a:r>
            <a:r>
              <a:rPr lang="fr-FR" sz="2800" dirty="0">
                <a:solidFill>
                  <a:srgbClr val="000000"/>
                </a:solidFill>
                <a:latin typeface="Calibri" panose="020F0502020204030204" pitchFamily="34" charset="0"/>
              </a:rPr>
              <a:t> sont les acteurs à associer ? </a:t>
            </a:r>
          </a:p>
          <a:p>
            <a:r>
              <a:rPr lang="fr-FR" sz="2800" dirty="0" err="1">
                <a:solidFill>
                  <a:srgbClr val="000000"/>
                </a:solidFill>
                <a:latin typeface="Courier New" panose="02070309020205020404" pitchFamily="49" charset="0"/>
              </a:rPr>
              <a:t>o</a:t>
            </a:r>
            <a:r>
              <a:rPr lang="fr-FR" sz="2800" dirty="0" err="1">
                <a:solidFill>
                  <a:srgbClr val="000000"/>
                </a:solidFill>
                <a:latin typeface="Calibri" panose="020F0502020204030204" pitchFamily="34" charset="0"/>
              </a:rPr>
              <a:t>Quelles</a:t>
            </a:r>
            <a:r>
              <a:rPr lang="fr-FR" sz="2800" dirty="0">
                <a:solidFill>
                  <a:srgbClr val="000000"/>
                </a:solidFill>
                <a:latin typeface="Calibri" panose="020F0502020204030204" pitchFamily="34" charset="0"/>
              </a:rPr>
              <a:t> modalités de réflexion ? De recueil de données ?</a:t>
            </a:r>
          </a:p>
          <a:p>
            <a:endParaRPr lang="fr-FR" sz="2800" dirty="0">
              <a:solidFill>
                <a:srgbClr val="000000"/>
              </a:solidFill>
              <a:latin typeface="Calibri" panose="020F0502020204030204" pitchFamily="34" charset="0"/>
            </a:endParaRPr>
          </a:p>
          <a:p>
            <a:r>
              <a:rPr lang="fr-FR" sz="2800" b="1" i="1" dirty="0">
                <a:solidFill>
                  <a:srgbClr val="000000"/>
                </a:solidFill>
                <a:latin typeface="Arial" panose="020B0604020202020204" pitchFamily="34" charset="0"/>
              </a:rPr>
              <a:t>Un guide d’auto-évaluation est mis à disposition par le CEE</a:t>
            </a:r>
            <a:endParaRPr lang="fr-FR" sz="2800" dirty="0">
              <a:solidFill>
                <a:srgbClr val="000000"/>
              </a:solidFill>
              <a:latin typeface="Arial" panose="020B0604020202020204" pitchFamily="34" charset="0"/>
            </a:endParaRPr>
          </a:p>
          <a:p>
            <a:r>
              <a:rPr lang="fr-FR" sz="2800" b="1" i="1" dirty="0">
                <a:solidFill>
                  <a:srgbClr val="000000"/>
                </a:solidFill>
                <a:latin typeface="Arial" panose="020B0604020202020204" pitchFamily="34" charset="0"/>
              </a:rPr>
              <a:t>Une boîte à outils est également disponible</a:t>
            </a:r>
            <a:endParaRPr lang="fr-FR" sz="2800" dirty="0"/>
          </a:p>
        </p:txBody>
      </p:sp>
    </p:spTree>
    <p:extLst>
      <p:ext uri="{BB962C8B-B14F-4D97-AF65-F5344CB8AC3E}">
        <p14:creationId xmlns:p14="http://schemas.microsoft.com/office/powerpoint/2010/main" val="3311204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738027" y="1219200"/>
            <a:ext cx="10979252" cy="5465064"/>
          </a:xfrm>
          <a:prstGeom prst="rect">
            <a:avLst/>
          </a:prstGeom>
        </p:spPr>
      </p:pic>
      <p:sp>
        <p:nvSpPr>
          <p:cNvPr id="3" name="Rectangle 2"/>
          <p:cNvSpPr/>
          <p:nvPr/>
        </p:nvSpPr>
        <p:spPr>
          <a:xfrm>
            <a:off x="3048000" y="457201"/>
            <a:ext cx="6400800" cy="523220"/>
          </a:xfrm>
          <a:prstGeom prst="rect">
            <a:avLst/>
          </a:prstGeom>
        </p:spPr>
        <p:txBody>
          <a:bodyPr wrap="square">
            <a:spAutoFit/>
          </a:bodyPr>
          <a:lstStyle/>
          <a:p>
            <a:r>
              <a:rPr lang="fr-FR" sz="2800" b="1" dirty="0">
                <a:solidFill>
                  <a:schemeClr val="tx2"/>
                </a:solidFill>
                <a:latin typeface="Arial" panose="020B0604020202020204" pitchFamily="34" charset="0"/>
              </a:rPr>
              <a:t>Organisation </a:t>
            </a:r>
            <a:r>
              <a:rPr lang="fr-FR" sz="2800" b="1" dirty="0" smtClean="0">
                <a:solidFill>
                  <a:schemeClr val="tx2"/>
                </a:solidFill>
                <a:latin typeface="Arial" panose="020B0604020202020204" pitchFamily="34" charset="0"/>
              </a:rPr>
              <a:t>de l’auto-évaluation</a:t>
            </a:r>
            <a:endParaRPr lang="fr-FR" sz="2800" b="1" dirty="0">
              <a:solidFill>
                <a:schemeClr val="tx2"/>
              </a:solidFill>
            </a:endParaRPr>
          </a:p>
        </p:txBody>
      </p:sp>
    </p:spTree>
    <p:extLst>
      <p:ext uri="{BB962C8B-B14F-4D97-AF65-F5344CB8AC3E}">
        <p14:creationId xmlns:p14="http://schemas.microsoft.com/office/powerpoint/2010/main" val="23604099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462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14836</TotalTime>
  <Words>1413</Words>
  <Application>Microsoft Office PowerPoint</Application>
  <PresentationFormat>Grand écran</PresentationFormat>
  <Paragraphs>151</Paragraphs>
  <Slides>17</Slides>
  <Notes>5</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17</vt:i4>
      </vt:variant>
    </vt:vector>
  </HeadingPairs>
  <TitlesOfParts>
    <vt:vector size="22" baseType="lpstr">
      <vt:lpstr>Arial</vt:lpstr>
      <vt:lpstr>Calibri</vt:lpstr>
      <vt:lpstr>Courier New</vt:lpstr>
      <vt:lpstr>Wingdings</vt:lpstr>
      <vt:lpstr>Office Theme</vt:lpstr>
      <vt:lpstr>Présentation PowerPoint</vt:lpstr>
      <vt:lpstr>Présentation PowerPoint</vt:lpstr>
      <vt:lpstr>Présentation PowerPoint</vt:lpstr>
      <vt:lpstr>Programme de la journée</vt:lpstr>
      <vt:lpstr>Cadre et Finalités</vt:lpstr>
      <vt:lpstr>La démarche globale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Bertrand RICHET</dc:creator>
  <cp:lastModifiedBy>Utilisateur Windows</cp:lastModifiedBy>
  <cp:revision>131</cp:revision>
  <cp:lastPrinted>2022-06-21T12:29:03Z</cp:lastPrinted>
  <dcterms:created xsi:type="dcterms:W3CDTF">2021-07-13T14:56:40Z</dcterms:created>
  <dcterms:modified xsi:type="dcterms:W3CDTF">2022-09-13T06:35:31Z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2021-06-25T00:00:00Z</vt:filetime>
  </property>
  <property fmtid="{D5CDD505-2E9C-101B-9397-08002B2CF9AE}" pid="3" name="Creator">
    <vt:lpwstr>Microsoft® PowerPoint® 2016</vt:lpwstr>
  </property>
  <property fmtid="{D5CDD505-2E9C-101B-9397-08002B2CF9AE}" pid="4" name="LastSaved">
    <vt:filetime>2021-07-13T00:00:00Z</vt:filetime>
  </property>
</Properties>
</file>