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6" r:id="rId2"/>
    <p:sldId id="257" r:id="rId3"/>
    <p:sldId id="261" r:id="rId4"/>
    <p:sldId id="262" r:id="rId5"/>
    <p:sldId id="259" r:id="rId6"/>
    <p:sldId id="260" r:id="rId7"/>
    <p:sldId id="296" r:id="rId8"/>
    <p:sldId id="320" r:id="rId9"/>
    <p:sldId id="269" r:id="rId10"/>
    <p:sldId id="271" r:id="rId11"/>
    <p:sldId id="317" r:id="rId12"/>
    <p:sldId id="318" r:id="rId13"/>
    <p:sldId id="319" r:id="rId14"/>
    <p:sldId id="287" r:id="rId15"/>
    <p:sldId id="286" r:id="rId16"/>
    <p:sldId id="289" r:id="rId17"/>
    <p:sldId id="290" r:id="rId18"/>
    <p:sldId id="291" r:id="rId19"/>
    <p:sldId id="283" r:id="rId20"/>
    <p:sldId id="292" r:id="rId21"/>
    <p:sldId id="293" r:id="rId22"/>
    <p:sldId id="284" r:id="rId23"/>
    <p:sldId id="294" r:id="rId24"/>
    <p:sldId id="270" r:id="rId25"/>
    <p:sldId id="321" r:id="rId26"/>
    <p:sldId id="299" r:id="rId27"/>
    <p:sldId id="308" r:id="rId28"/>
    <p:sldId id="309" r:id="rId29"/>
    <p:sldId id="310" r:id="rId30"/>
    <p:sldId id="282" r:id="rId31"/>
    <p:sldId id="281" r:id="rId32"/>
    <p:sldId id="311" r:id="rId33"/>
    <p:sldId id="312" r:id="rId34"/>
    <p:sldId id="313" r:id="rId35"/>
    <p:sldId id="314" r:id="rId36"/>
    <p:sldId id="273" r:id="rId37"/>
    <p:sldId id="274" r:id="rId38"/>
    <p:sldId id="279" r:id="rId39"/>
    <p:sldId id="280" r:id="rId40"/>
    <p:sldId id="315" r:id="rId41"/>
    <p:sldId id="322" r:id="rId42"/>
    <p:sldId id="316" r:id="rId43"/>
    <p:sldId id="275" r:id="rId44"/>
    <p:sldId id="276" r:id="rId45"/>
    <p:sldId id="285" r:id="rId46"/>
    <p:sldId id="277" r:id="rId47"/>
    <p:sldId id="278" r:id="rId48"/>
    <p:sldId id="298" r:id="rId49"/>
    <p:sldId id="295" r:id="rId50"/>
    <p:sldId id="288" r:id="rId5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érie Douce-Boularand" initials="VD" lastIdx="1" clrIdx="0">
    <p:extLst>
      <p:ext uri="{19B8F6BF-5375-455C-9EA6-DF929625EA0E}">
        <p15:presenceInfo xmlns:p15="http://schemas.microsoft.com/office/powerpoint/2012/main" xmlns="" userId="ace091c6a79dff8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7" autoAdjust="0"/>
    <p:restoredTop sz="69170" autoAdjust="0"/>
  </p:normalViewPr>
  <p:slideViewPr>
    <p:cSldViewPr>
      <p:cViewPr varScale="1">
        <p:scale>
          <a:sx n="116" d="100"/>
          <a:sy n="116" d="100"/>
        </p:scale>
        <p:origin x="-14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fr-FR"/>
              <a:t>1. Aspect historique</a:t>
            </a: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878C64-9849-4EA5-8AE9-8113A62F7528}" type="datetimeFigureOut">
              <a:rPr lang="fr-FR" smtClean="0"/>
              <a:pPr/>
              <a:t>17/03/2026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fr-FR"/>
              <a:t>Inspection de mathématiques</a:t>
            </a: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2F67C8-1057-4C61-9CCF-F0BF23C4BBCF}" type="slidenum">
              <a:rPr lang="fr-FR" smtClean="0"/>
              <a:pPr/>
              <a:t>‹N°›</a:t>
            </a:fld>
            <a:endParaRPr lang="fr-FR"/>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fr-FR"/>
              <a:t>1. Aspect historique</a:t>
            </a: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C48DB3-CA17-43CF-8667-B11B7F52E83B}" type="datetimeFigureOut">
              <a:rPr lang="fr-FR" smtClean="0"/>
              <a:pPr/>
              <a:t>17/03/2026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fr-FR"/>
              <a:t>Inspection de mathématiques</a:t>
            </a: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6C91DA-3449-498E-ACE7-E8D3FBB51A2D}" type="slidenum">
              <a:rPr lang="fr-FR" smtClean="0"/>
              <a:pPr/>
              <a:t>‹N°›</a:t>
            </a:fld>
            <a:endParaRPr lang="fr-FR"/>
          </a:p>
        </p:txBody>
      </p:sp>
    </p:spTree>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Nous allons explorer avec vous le symbole « = », de</a:t>
            </a:r>
          </a:p>
          <a:p>
            <a:r>
              <a:rPr lang="fr-FR" dirty="0" smtClean="0"/>
              <a:t>son origine à son utilisation en informatique en passant par les programmes. Nous allons</a:t>
            </a:r>
            <a:r>
              <a:rPr lang="fr-FR" baseline="0" dirty="0" smtClean="0"/>
              <a:t> pour cela montrer un certain nombre d’erreurs classiques et proposer des activités permettant de travailler ce =.</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https://math93.com/histoire-des-maths/les-symboles-menu/97-histoire-des-mathematiques/symboles-mathematiques/136-egalite.html</a:t>
            </a:r>
          </a:p>
          <a:p>
            <a:endParaRPr lang="fr-FR" dirty="0"/>
          </a:p>
          <a:p>
            <a:pPr marL="342900" indent="-342900">
              <a:buFont typeface="Arial" panose="020B0604020202020204" pitchFamily="34" charset="0"/>
              <a:buChar char="•"/>
            </a:pPr>
            <a:r>
              <a:rPr lang="fr-FR" sz="1200" dirty="0">
                <a:latin typeface="Verdana" pitchFamily="34" charset="0"/>
                <a:ea typeface="Verdana" pitchFamily="34" charset="0"/>
              </a:rPr>
              <a:t>Le signe d'égalité = a été proposé </a:t>
            </a:r>
          </a:p>
          <a:p>
            <a:r>
              <a:rPr lang="fr-FR" sz="1200" dirty="0">
                <a:latin typeface="Verdana" pitchFamily="34" charset="0"/>
                <a:ea typeface="Verdana" pitchFamily="34" charset="0"/>
              </a:rPr>
              <a:t>   dès </a:t>
            </a:r>
            <a:r>
              <a:rPr lang="fr-FR" sz="1200" b="1" dirty="0">
                <a:latin typeface="Verdana" pitchFamily="34" charset="0"/>
                <a:ea typeface="Verdana" pitchFamily="34" charset="0"/>
              </a:rPr>
              <a:t>1557</a:t>
            </a:r>
            <a:r>
              <a:rPr lang="fr-FR" sz="1200" dirty="0">
                <a:latin typeface="Verdana" pitchFamily="34" charset="0"/>
                <a:ea typeface="Verdana" pitchFamily="34" charset="0"/>
              </a:rPr>
              <a:t> par le mathématicien et physicien </a:t>
            </a:r>
          </a:p>
          <a:p>
            <a:r>
              <a:rPr lang="fr-FR" sz="1200" dirty="0">
                <a:latin typeface="Verdana" pitchFamily="34" charset="0"/>
                <a:ea typeface="Verdana" pitchFamily="34" charset="0"/>
              </a:rPr>
              <a:t>   gallois Robert </a:t>
            </a:r>
            <a:r>
              <a:rPr lang="fr-FR" sz="1200" b="1" dirty="0">
                <a:latin typeface="Verdana" pitchFamily="34" charset="0"/>
                <a:ea typeface="Verdana" pitchFamily="34" charset="0"/>
              </a:rPr>
              <a:t>RECORDE</a:t>
            </a:r>
            <a:r>
              <a:rPr lang="fr-FR" sz="1200" dirty="0">
                <a:latin typeface="Verdana" pitchFamily="34" charset="0"/>
                <a:ea typeface="Verdana" pitchFamily="34" charset="0"/>
              </a:rPr>
              <a:t> (1510 ?-1558) dans</a:t>
            </a:r>
          </a:p>
          <a:p>
            <a:r>
              <a:rPr lang="fr-FR" sz="1200" dirty="0">
                <a:latin typeface="Verdana" pitchFamily="34" charset="0"/>
                <a:ea typeface="Verdana" pitchFamily="34" charset="0"/>
              </a:rPr>
              <a:t>   "</a:t>
            </a:r>
            <a:r>
              <a:rPr lang="fr-FR" sz="1200" dirty="0" err="1">
                <a:latin typeface="Verdana" pitchFamily="34" charset="0"/>
                <a:ea typeface="Verdana" pitchFamily="34" charset="0"/>
              </a:rPr>
              <a:t>Clavis</a:t>
            </a:r>
            <a:r>
              <a:rPr lang="fr-FR" sz="1200" dirty="0">
                <a:latin typeface="Verdana" pitchFamily="34" charset="0"/>
                <a:ea typeface="Verdana" pitchFamily="34" charset="0"/>
              </a:rPr>
              <a:t> </a:t>
            </a:r>
            <a:r>
              <a:rPr lang="fr-FR" sz="1200" dirty="0" err="1">
                <a:latin typeface="Verdana" pitchFamily="34" charset="0"/>
                <a:ea typeface="Verdana" pitchFamily="34" charset="0"/>
              </a:rPr>
              <a:t>mathematicae</a:t>
            </a:r>
            <a:r>
              <a:rPr lang="fr-FR" sz="1200" dirty="0">
                <a:latin typeface="Verdana" pitchFamily="34" charset="0"/>
                <a:ea typeface="Verdana" pitchFamily="34" charset="0"/>
              </a:rPr>
              <a:t>" (The </a:t>
            </a:r>
            <a:r>
              <a:rPr lang="fr-FR" sz="1200" dirty="0" err="1">
                <a:latin typeface="Verdana" pitchFamily="34" charset="0"/>
                <a:ea typeface="Verdana" pitchFamily="34" charset="0"/>
              </a:rPr>
              <a:t>Whetstone</a:t>
            </a:r>
            <a:r>
              <a:rPr lang="fr-FR" sz="1200" dirty="0">
                <a:latin typeface="Verdana" pitchFamily="34" charset="0"/>
                <a:ea typeface="Verdana" pitchFamily="34" charset="0"/>
              </a:rPr>
              <a:t> of Witte).</a:t>
            </a:r>
          </a:p>
          <a:p>
            <a:pPr marL="342900" indent="-342900">
              <a:buFont typeface="Arial" panose="020B0604020202020204" pitchFamily="34" charset="0"/>
              <a:buChar char="•"/>
            </a:pPr>
            <a:r>
              <a:rPr lang="fr-FR" sz="1200" dirty="0">
                <a:latin typeface="Verdana" pitchFamily="34" charset="0"/>
                <a:ea typeface="Verdana" pitchFamily="34" charset="0"/>
              </a:rPr>
              <a:t>Cet ouvrage est la seconde partie de son " Arithmétique". Il y traite en particulier d'extraction de racines carrées, de résolutions d'équations et de nombres irrationnels (</a:t>
            </a:r>
            <a:r>
              <a:rPr lang="fr-FR" sz="1200" dirty="0" err="1">
                <a:latin typeface="Verdana" pitchFamily="34" charset="0"/>
                <a:ea typeface="Verdana" pitchFamily="34" charset="0"/>
              </a:rPr>
              <a:t>surds</a:t>
            </a:r>
            <a:r>
              <a:rPr lang="fr-FR" sz="1200" dirty="0">
                <a:latin typeface="Verdana" pitchFamily="34" charset="0"/>
                <a:ea typeface="Verdana" pitchFamily="34" charset="0"/>
              </a:rPr>
              <a:t> </a:t>
            </a:r>
            <a:r>
              <a:rPr lang="fr-FR" sz="1200" dirty="0" err="1">
                <a:latin typeface="Verdana" pitchFamily="34" charset="0"/>
                <a:ea typeface="Verdana" pitchFamily="34" charset="0"/>
              </a:rPr>
              <a:t>nuumbers</a:t>
            </a:r>
            <a:r>
              <a:rPr lang="fr-FR" sz="1200" dirty="0">
                <a:latin typeface="Verdana" pitchFamily="34" charset="0"/>
                <a:ea typeface="Verdana" pitchFamily="34" charset="0"/>
              </a:rPr>
              <a:t>).</a:t>
            </a:r>
          </a:p>
          <a:p>
            <a:pPr marL="342900" indent="-342900">
              <a:buFont typeface="Arial" panose="020B0604020202020204" pitchFamily="34" charset="0"/>
              <a:buChar char="•"/>
            </a:pPr>
            <a:r>
              <a:rPr lang="fr-FR" sz="1200" dirty="0">
                <a:latin typeface="Verdana" pitchFamily="34" charset="0"/>
                <a:ea typeface="Verdana" pitchFamily="34" charset="0"/>
              </a:rPr>
              <a:t>Peu de temps après la parution de son ouvrage, il est jeté en prison à Londres (à la </a:t>
            </a:r>
            <a:r>
              <a:rPr lang="fr-FR" sz="1200" dirty="0" err="1">
                <a:latin typeface="Verdana" pitchFamily="34" charset="0"/>
                <a:ea typeface="Verdana" pitchFamily="34" charset="0"/>
              </a:rPr>
              <a:t>King's</a:t>
            </a:r>
            <a:r>
              <a:rPr lang="fr-FR" sz="1200" dirty="0">
                <a:latin typeface="Verdana" pitchFamily="34" charset="0"/>
                <a:ea typeface="Verdana" pitchFamily="34" charset="0"/>
              </a:rPr>
              <a:t> Bench Prison) suite à une accumulation de dettes, il y meurt quelques mois plus tard. </a:t>
            </a:r>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https://math93.com/histoire-des-maths/les-symboles-menu/97-histoire-des-mathematiques/symboles-mathematiques/136-egalite.html</a:t>
            </a: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https://math93.com/histoire-des-maths/les-symboles-menu/97-histoire-des-mathematiques/symboles-mathematiques/136-egalite.html</a:t>
            </a: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5</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Image</a:t>
            </a:r>
            <a:r>
              <a:rPr lang="fr-FR" baseline="0" dirty="0"/>
              <a:t> à agrandir et à expliquer!</a:t>
            </a:r>
          </a:p>
          <a:p>
            <a:endParaRPr lang="fr-FR"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Verdana" pitchFamily="34" charset="0"/>
                <a:ea typeface="Verdana" pitchFamily="34" charset="0"/>
              </a:rPr>
              <a:t>Dans le document ci-contre, nous pouvons constater que René DESCARTES (1596-1650), 80 ans après la mort de RECORDE, utilisait un autre signe pour indiquer l'égalité.</a:t>
            </a:r>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6</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7</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Programme actuel </a:t>
            </a:r>
            <a:r>
              <a:rPr lang="fr-FR" dirty="0" smtClean="0"/>
              <a:t>c4 avec les différents statuts de la lettre: indéterminée variable inconnue et paramètre et du signe égal: pour fournir le résultat ….</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8</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C’est d’ailleurs au collège que nous rencontrons le + de difficultés. Claudie Asselain </a:t>
            </a:r>
            <a:r>
              <a:rPr lang="fr-FR" dirty="0" err="1" smtClean="0"/>
              <a:t>Misserand</a:t>
            </a:r>
            <a:r>
              <a:rPr lang="fr-FR" dirty="0" smtClean="0"/>
              <a:t> emploie l’expression: la difficile adolescence du signe égal</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9</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10</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Il apparait clairement</a:t>
            </a:r>
            <a:r>
              <a:rPr lang="fr-FR" baseline="0" dirty="0"/>
              <a:t> le passage à l’algèbre</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11</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idem</a:t>
            </a: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12</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En 6</a:t>
            </a:r>
            <a:r>
              <a:rPr lang="fr-FR" baseline="30000" dirty="0" smtClean="0"/>
              <a:t>ème</a:t>
            </a:r>
            <a:r>
              <a:rPr lang="fr-FR" dirty="0" smtClean="0"/>
              <a:t>, on ajoute le sens quotient d’une fraction. On retrouve</a:t>
            </a:r>
            <a:r>
              <a:rPr lang="fr-FR" baseline="0" dirty="0" smtClean="0"/>
              <a:t> les égalités à trous multiplicatives et l’ouverture aussi à la voie algébrique</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13</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14</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15</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Différents exemples classiques </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16</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17</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18</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19</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20</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 </a:t>
            </a:r>
            <a:r>
              <a:rPr lang="fr-FR" dirty="0" smtClean="0"/>
              <a:t>développer 1/3 = 0,33 par exemple</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21</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A proposer en animation? Avec les réponses qui s’affichent après???</a:t>
            </a:r>
            <a:r>
              <a:rPr lang="fr-FR" sz="1200" dirty="0">
                <a:latin typeface="Verdana" pitchFamily="34" charset="0"/>
                <a:ea typeface="Verdana" pitchFamily="34" charset="0"/>
              </a:rPr>
              <a:t> Résolution d’équations</a:t>
            </a:r>
          </a:p>
          <a:p>
            <a:r>
              <a:rPr lang="fr-FR" sz="1200" dirty="0">
                <a:latin typeface="Verdana" pitchFamily="34" charset="0"/>
                <a:ea typeface="Verdana" pitchFamily="34" charset="0"/>
              </a:rPr>
              <a:t>Exemple 1: résoudre 5(2x – 4) = -20 + 10x</a:t>
            </a:r>
          </a:p>
          <a:p>
            <a:r>
              <a:rPr lang="fr-FR" sz="1200" dirty="0">
                <a:latin typeface="Verdana" pitchFamily="34" charset="0"/>
                <a:ea typeface="Verdana" pitchFamily="34" charset="0"/>
              </a:rPr>
              <a:t>Exemple 2: résoudre 2(2x + 1) = 10x – (6x – 3) </a:t>
            </a:r>
          </a:p>
          <a:p>
            <a:r>
              <a:rPr lang="fr-FR" sz="1200" dirty="0">
                <a:latin typeface="Verdana" pitchFamily="34" charset="0"/>
                <a:ea typeface="Verdana" pitchFamily="34" charset="0"/>
              </a:rPr>
              <a:t>Quels problèmes soulevés? Les élèves n’ont pas été confrontés à cela avant.</a:t>
            </a:r>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22</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23</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A voir: </a:t>
            </a:r>
            <a:r>
              <a:rPr lang="fr-FR" baseline="0" dirty="0"/>
              <a:t>Différence entre 4 x 5 cm et 4 cm x 5 cm dans point 4.?</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https://pedagogie.ac-montpellier.fr/sites/default/files/2024-02/le-livret-math-matiques-des-grandeurs-op-rations-et-proportionnalit--</a:t>
            </a:r>
            <a:r>
              <a:rPr lang="fr-FR" dirty="0" smtClean="0"/>
              <a:t>27081.pdf</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Par homogénéité une grandeur ne peut pas être égale à un</a:t>
            </a:r>
            <a:r>
              <a:rPr lang="fr-FR" baseline="0" dirty="0" smtClean="0"/>
              <a:t> nombre.</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24</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A voir: </a:t>
            </a:r>
            <a:r>
              <a:rPr lang="fr-FR" baseline="0" dirty="0"/>
              <a:t>Différence entre 4 x 5 cm et 4 cm x 5 cm dans point 4.?</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https://pedagogie.ac-montpellier.fr/sites/default/files/2024-02/le-livret-math-matiques-des-grandeurs-op-rations-et-proportionnalit--</a:t>
            </a:r>
            <a:r>
              <a:rPr lang="fr-FR" dirty="0" smtClean="0"/>
              <a:t>27081.pdf</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Conserver les unités est nécessaire quand on travaille avec des grandeurs:</a:t>
            </a:r>
            <a:r>
              <a:rPr lang="fr-FR" baseline="0" dirty="0" smtClean="0"/>
              <a:t> moyen de contrôle et donne du sens.</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25</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26</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smtClean="0"/>
              <a:t>Exemple issu de : exemples pour la mise en œuvre du nouveau programme de mathématiques pour la classe de 6ème</a:t>
            </a:r>
            <a:endParaRP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pPr>
                <a:defRPr/>
              </a:pPr>
              <a:t>27</a:t>
            </a:fld>
            <a:endParaRPr lang="fr-FR"/>
          </a:p>
        </p:txBody>
      </p:sp>
    </p:spTree>
    <p:extLst>
      <p:ext uri="{BB962C8B-B14F-4D97-AF65-F5344CB8AC3E}">
        <p14:creationId xmlns:p14="http://schemas.microsoft.com/office/powerpoint/2010/main" xmlns="" val="3748946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Espace réservé de l'image des diapositives 1"/>
          <p:cNvSpPr>
            <a:spLocks noGrp="1" noRot="1" noChangeAspect="1"/>
          </p:cNvSpPr>
          <p:nvPr>
            <p:ph type="sldImg"/>
          </p:nvPr>
        </p:nvSpPr>
        <p:spPr bwMode="auto"/>
      </p:sp>
      <p:sp>
        <p:nvSpPr>
          <p:cNvPr id="3" name="Espace réservé des notes 2"/>
          <p:cNvSpPr>
            <a:spLocks noGrp="1"/>
          </p:cNvSpPr>
          <p:nvPr>
            <p:ph type="body" idx="1"/>
          </p:nvPr>
        </p:nvSpPr>
        <p:spPr bwMode="auto"/>
        <p:txBody>
          <a:bodyPr/>
          <a:lstStyle/>
          <a:p>
            <a:pPr>
              <a:defRPr/>
            </a:pPr>
            <a:r>
              <a:rPr lang="fr-FR" dirty="0"/>
              <a:t>La validation</a:t>
            </a:r>
            <a:r>
              <a:rPr lang="fr-FR" baseline="0" dirty="0"/>
              <a:t> se fait avec des longueurs égales</a:t>
            </a:r>
            <a:endParaRPr dirty="0"/>
          </a:p>
        </p:txBody>
      </p:sp>
      <p:sp>
        <p:nvSpPr>
          <p:cNvPr id="4" name="Espace réservé du numéro de diapositive 3"/>
          <p:cNvSpPr>
            <a:spLocks noGrp="1"/>
          </p:cNvSpPr>
          <p:nvPr>
            <p:ph type="sldNum" sz="quarter" idx="10"/>
          </p:nvPr>
        </p:nvSpPr>
        <p:spPr bwMode="auto"/>
        <p:txBody>
          <a:bodyPr/>
          <a:lstStyle/>
          <a:p>
            <a:pPr>
              <a:defRPr/>
            </a:pPr>
            <a:fld id="{1B06CD8F-B7ED-4A05-9FB1-A01CC0EF02CC}" type="slidenum">
              <a:rPr lang="fr-FR"/>
              <a:pPr>
                <a:defRPr/>
              </a:pPr>
              <a:t>28</a:t>
            </a:fld>
            <a:endParaRPr lang="fr-FR"/>
          </a:p>
        </p:txBody>
      </p:sp>
    </p:spTree>
    <p:extLst>
      <p:ext uri="{BB962C8B-B14F-4D97-AF65-F5344CB8AC3E}">
        <p14:creationId xmlns:p14="http://schemas.microsoft.com/office/powerpoint/2010/main" xmlns="" val="3748946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Proposition</a:t>
            </a:r>
            <a:r>
              <a:rPr lang="fr-FR" baseline="0" dirty="0"/>
              <a:t> de </a:t>
            </a:r>
            <a:r>
              <a:rPr lang="fr-FR" baseline="0" dirty="0" smtClean="0"/>
              <a:t>1 activité </a:t>
            </a:r>
            <a:r>
              <a:rPr lang="fr-FR" baseline="0" dirty="0"/>
              <a:t>sur les 9 de cette brochure</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30</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a:t>
            </a:r>
            <a:r>
              <a:rPr lang="fr-FR" baseline="0" dirty="0"/>
              <a:t> activité pour parler de = </a:t>
            </a:r>
            <a:r>
              <a:rPr lang="fr-FR" dirty="0"/>
              <a:t>brochure </a:t>
            </a:r>
            <a:r>
              <a:rPr lang="fr-FR" dirty="0" err="1" smtClean="0"/>
              <a:t>Irem</a:t>
            </a:r>
            <a:endParaRPr lang="fr-FR" dirty="0" smtClean="0"/>
          </a:p>
          <a:p>
            <a:r>
              <a:rPr lang="fr-FR" dirty="0" smtClean="0"/>
              <a:t>Activité le labyrinthe en 6</a:t>
            </a:r>
            <a:r>
              <a:rPr lang="fr-FR" baseline="30000" dirty="0" smtClean="0"/>
              <a:t>ème</a:t>
            </a:r>
            <a:r>
              <a:rPr lang="fr-FR" dirty="0" smtClean="0"/>
              <a:t> mais possible en adaptant à d’autres notions</a:t>
            </a:r>
            <a:r>
              <a:rPr lang="fr-FR" baseline="0" dirty="0" smtClean="0"/>
              <a:t> et d’autres niveaux.</a:t>
            </a:r>
            <a:endParaRPr lang="fr-FR" dirty="0" smtClean="0"/>
          </a:p>
          <a:p>
            <a:r>
              <a:rPr lang="fr-FR" sz="1200" kern="1200" baseline="0" dirty="0" smtClean="0">
                <a:solidFill>
                  <a:schemeClr val="tx1"/>
                </a:solidFill>
                <a:latin typeface="+mn-lt"/>
                <a:ea typeface="+mn-ea"/>
                <a:cs typeface="+mn-cs"/>
              </a:rPr>
              <a:t>Relier la case départ à la case d’arrivée en respectant les règles ci-dessous.</a:t>
            </a:r>
          </a:p>
          <a:p>
            <a:r>
              <a:rPr lang="fr-FR" sz="1200" kern="1200" baseline="0" dirty="0" smtClean="0">
                <a:solidFill>
                  <a:schemeClr val="tx1"/>
                </a:solidFill>
                <a:latin typeface="+mn-lt"/>
                <a:ea typeface="+mn-ea"/>
                <a:cs typeface="+mn-cs"/>
              </a:rPr>
              <a:t>Règles :</a:t>
            </a:r>
          </a:p>
          <a:p>
            <a:r>
              <a:rPr lang="fr-FR" sz="1200" kern="1200" baseline="0" dirty="0" smtClean="0">
                <a:solidFill>
                  <a:schemeClr val="tx1"/>
                </a:solidFill>
                <a:latin typeface="+mn-lt"/>
                <a:ea typeface="+mn-ea"/>
                <a:cs typeface="+mn-cs"/>
              </a:rPr>
              <a:t>- Pour relier deux cases, il faut que leurs contenus soient égaux.</a:t>
            </a:r>
          </a:p>
          <a:p>
            <a:r>
              <a:rPr lang="fr-FR" sz="1200" kern="1200" baseline="0" dirty="0" smtClean="0">
                <a:solidFill>
                  <a:schemeClr val="tx1"/>
                </a:solidFill>
                <a:latin typeface="+mn-lt"/>
                <a:ea typeface="+mn-ea"/>
                <a:cs typeface="+mn-cs"/>
              </a:rPr>
              <a:t>- On ne peut relier que 2 cases côte à côte ou l’une au-dessus de l’autre.</a:t>
            </a:r>
          </a:p>
          <a:p>
            <a:pPr>
              <a:buFontTx/>
              <a:buChar char="-"/>
            </a:pPr>
            <a:r>
              <a:rPr lang="fr-FR" sz="1200" kern="1200" baseline="0" dirty="0" smtClean="0">
                <a:solidFill>
                  <a:schemeClr val="tx1"/>
                </a:solidFill>
                <a:latin typeface="+mn-lt"/>
                <a:ea typeface="+mn-ea"/>
                <a:cs typeface="+mn-cs"/>
              </a:rPr>
              <a:t>On ne peut pas relier 2 cases en diagonales.</a:t>
            </a:r>
          </a:p>
          <a:p>
            <a:pPr>
              <a:buFontTx/>
              <a:buNone/>
            </a:pPr>
            <a:r>
              <a:rPr lang="fr-FR" sz="1200" kern="1200" baseline="0" dirty="0" smtClean="0">
                <a:solidFill>
                  <a:schemeClr val="tx1"/>
                </a:solidFill>
                <a:latin typeface="+mn-lt"/>
                <a:ea typeface="+mn-ea"/>
                <a:cs typeface="+mn-cs"/>
              </a:rPr>
              <a:t>Activité permettant de débattre autour du signe = et en particulier d’avoir ce type de discours:</a:t>
            </a:r>
          </a:p>
          <a:p>
            <a:r>
              <a:rPr lang="fr-FR" sz="1200" kern="1200" baseline="0" dirty="0" smtClean="0">
                <a:solidFill>
                  <a:schemeClr val="tx1"/>
                </a:solidFill>
                <a:latin typeface="+mn-lt"/>
                <a:ea typeface="+mn-ea"/>
                <a:cs typeface="+mn-cs"/>
              </a:rPr>
              <a:t>P : Alors le but était de parler du signe "=", quand est-ce qu’on le met ?</a:t>
            </a:r>
          </a:p>
          <a:p>
            <a:r>
              <a:rPr lang="fr-FR" sz="1200" kern="1200" baseline="0" dirty="0" smtClean="0">
                <a:solidFill>
                  <a:schemeClr val="tx1"/>
                </a:solidFill>
                <a:latin typeface="+mn-lt"/>
                <a:ea typeface="+mn-ea"/>
                <a:cs typeface="+mn-cs"/>
              </a:rPr>
              <a:t>E : Entre deux chiffres égaux.</a:t>
            </a:r>
          </a:p>
          <a:p>
            <a:r>
              <a:rPr lang="fr-FR" sz="1200" kern="1200" baseline="0" dirty="0" smtClean="0">
                <a:solidFill>
                  <a:schemeClr val="tx1"/>
                </a:solidFill>
                <a:latin typeface="+mn-lt"/>
                <a:ea typeface="+mn-ea"/>
                <a:cs typeface="+mn-cs"/>
              </a:rPr>
              <a:t>P : Entre deux nombres égaux. Quelle est l’utilisation dont vous avez l’habitude ?</a:t>
            </a:r>
          </a:p>
          <a:p>
            <a:r>
              <a:rPr lang="fr-FR" sz="1200" kern="1200" baseline="0" dirty="0" smtClean="0">
                <a:solidFill>
                  <a:schemeClr val="tx1"/>
                </a:solidFill>
                <a:latin typeface="+mn-lt"/>
                <a:ea typeface="+mn-ea"/>
                <a:cs typeface="+mn-cs"/>
              </a:rPr>
              <a:t>E : 8 + 7 = 15.</a:t>
            </a:r>
          </a:p>
          <a:p>
            <a:r>
              <a:rPr lang="fr-FR" sz="1200" kern="1200" baseline="0" dirty="0" smtClean="0">
                <a:solidFill>
                  <a:schemeClr val="tx1"/>
                </a:solidFill>
                <a:latin typeface="+mn-lt"/>
                <a:ea typeface="+mn-ea"/>
                <a:cs typeface="+mn-cs"/>
              </a:rPr>
              <a:t>P : En effet, pour faire un calcul, alors ? Est-ce qu’on met toujours le résultat à droite ?</a:t>
            </a:r>
          </a:p>
          <a:p>
            <a:r>
              <a:rPr lang="fr-FR" sz="1200" kern="1200" baseline="0" dirty="0" smtClean="0">
                <a:solidFill>
                  <a:schemeClr val="tx1"/>
                </a:solidFill>
                <a:latin typeface="+mn-lt"/>
                <a:ea typeface="+mn-ea"/>
                <a:cs typeface="+mn-cs"/>
              </a:rPr>
              <a:t>E : Oui.</a:t>
            </a:r>
          </a:p>
          <a:p>
            <a:r>
              <a:rPr lang="fr-FR" sz="1200" kern="1200" baseline="0" dirty="0" smtClean="0">
                <a:solidFill>
                  <a:schemeClr val="tx1"/>
                </a:solidFill>
                <a:latin typeface="+mn-lt"/>
                <a:ea typeface="+mn-ea"/>
                <a:cs typeface="+mn-cs"/>
              </a:rPr>
              <a:t>P : Regardez ce passage au tableau, on a 15 = 8 + 7, rien n’empêche de mettre le résultat à gauche.</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31</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32</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1583296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33</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38727653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34</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1238572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35</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33385275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 pause pour détendre</a:t>
            </a:r>
          </a:p>
          <a:p>
            <a:r>
              <a:rPr lang="fr-FR" dirty="0" smtClean="0"/>
              <a:t>3x2 = 6</a:t>
            </a:r>
          </a:p>
          <a:p>
            <a:r>
              <a:rPr lang="fr-FR" dirty="0" smtClean="0"/>
              <a:t>5x4</a:t>
            </a:r>
            <a:r>
              <a:rPr lang="fr-FR" baseline="0" dirty="0" smtClean="0"/>
              <a:t> = 20 </a:t>
            </a:r>
          </a:p>
          <a:p>
            <a:r>
              <a:rPr lang="fr-FR" baseline="0" dirty="0" smtClean="0"/>
              <a:t>7x6 = 42 (6= 2 + 4)</a:t>
            </a:r>
          </a:p>
          <a:p>
            <a:r>
              <a:rPr lang="fr-FR" baseline="0" dirty="0" smtClean="0"/>
              <a:t>9x10 = 90 (10= 6+4)</a:t>
            </a:r>
          </a:p>
          <a:p>
            <a:r>
              <a:rPr lang="fr-FR" baseline="0" dirty="0" smtClean="0"/>
              <a:t>Donc on </a:t>
            </a:r>
            <a:r>
              <a:rPr lang="fr-FR" baseline="0" dirty="0" err="1" smtClean="0"/>
              <a:t>calciule</a:t>
            </a:r>
            <a:r>
              <a:rPr lang="fr-FR" baseline="0" dirty="0" smtClean="0"/>
              <a:t> 11x(10+6) = 176</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36</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 pause pour </a:t>
            </a:r>
            <a:r>
              <a:rPr lang="fr-FR" dirty="0" smtClean="0"/>
              <a:t>détendre</a:t>
            </a:r>
          </a:p>
          <a:p>
            <a:r>
              <a:rPr lang="fr-FR" dirty="0" smtClean="0"/>
              <a:t>5+3=8</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37</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 pause pour </a:t>
            </a:r>
            <a:r>
              <a:rPr lang="fr-FR" dirty="0" smtClean="0"/>
              <a:t>détendre</a:t>
            </a:r>
          </a:p>
          <a:p>
            <a:r>
              <a:rPr lang="fr-FR" dirty="0" smtClean="0"/>
              <a:t>Le = signifie que le nombre de points d’intersection est égal à </a:t>
            </a:r>
          </a:p>
          <a:p>
            <a:r>
              <a:rPr lang="fr-FR" dirty="0" smtClean="0"/>
              <a:t>Donc ? = 4</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38</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 pause pour détendre: un jeu</a:t>
            </a:r>
            <a:r>
              <a:rPr lang="fr-FR" baseline="0" dirty="0"/>
              <a:t> </a:t>
            </a:r>
            <a:r>
              <a:rPr lang="fr-FR" baseline="0" dirty="0" err="1"/>
              <a:t>Mobi</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39</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a:t>Wooclap</a:t>
            </a:r>
            <a:r>
              <a:rPr lang="fr-FR" dirty="0"/>
              <a:t> </a:t>
            </a: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40</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38557762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a:t>Wooclap</a:t>
            </a:r>
            <a:r>
              <a:rPr lang="fr-FR" dirty="0"/>
              <a:t> </a:t>
            </a: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41</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38557762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correction</a:t>
            </a:r>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42</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extLst>
      <p:ext uri="{BB962C8B-B14F-4D97-AF65-F5344CB8AC3E}">
        <p14:creationId xmlns:p14="http://schemas.microsoft.com/office/powerpoint/2010/main" xmlns="" val="42443740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Nous avons éprouvé le besoin de compléter, même d’approfondir, notre connaissance théorique de cette notion. Pour enseigner cette notion, et nous devons le faire, même si celle-ci n’est pas un objet explicite d’apprentissage, elle est là, il faut faire avec, et alors, nous enseignants, devons connaître un tant soit peu les multiples facettes de cette notion, les difficultés théoriques qu’elle pose lorsqu’on tente de la définir. Nous proposons une présentation de la notion théorique de l’égalité </a:t>
            </a:r>
          </a:p>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43</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Cette présentation ensembliste pointe des propriétés qui,</a:t>
            </a:r>
            <a:r>
              <a:rPr lang="fr-FR" baseline="0" dirty="0"/>
              <a:t> implicites, sont très largement utilisées.</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44</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Une remarque. A reformuler</a:t>
            </a:r>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45</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a:t>https://fr.scratch-wiki.info/wiki/()_%3D_()_(bloc)</a:t>
            </a:r>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46</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47</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48</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49</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F6C91DA-3449-498E-ACE7-E8D3FBB51A2D}" type="slidenum">
              <a:rPr lang="fr-FR" smtClean="0"/>
              <a:pPr/>
              <a:t>50</a:t>
            </a:fld>
            <a:endParaRPr lang="fr-FR"/>
          </a:p>
        </p:txBody>
      </p:sp>
      <p:sp>
        <p:nvSpPr>
          <p:cNvPr id="5" name="Espace réservé du pied de page 4"/>
          <p:cNvSpPr>
            <a:spLocks noGrp="1"/>
          </p:cNvSpPr>
          <p:nvPr>
            <p:ph type="ftr" sz="quarter" idx="11"/>
          </p:nvPr>
        </p:nvSpPr>
        <p:spPr/>
        <p:txBody>
          <a:bodyPr/>
          <a:lstStyle/>
          <a:p>
            <a:r>
              <a:rPr lang="fr-FR"/>
              <a:t>Inspection de mathématiques</a:t>
            </a:r>
          </a:p>
        </p:txBody>
      </p:sp>
      <p:sp>
        <p:nvSpPr>
          <p:cNvPr id="6" name="Espace réservé de l'en-tête 5"/>
          <p:cNvSpPr>
            <a:spLocks noGrp="1"/>
          </p:cNvSpPr>
          <p:nvPr>
            <p:ph type="hdr" sz="quarter" idx="12"/>
          </p:nvPr>
        </p:nvSpPr>
        <p:spPr/>
        <p:txBody>
          <a:bodyPr/>
          <a:lstStyle/>
          <a:p>
            <a:r>
              <a:rPr lang="fr-FR"/>
              <a:t>1. Aspect historique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48C4602-2D09-4112-9005-6F907D73FBB1}" type="datetime1">
              <a:rPr lang="fr-FR" smtClean="0"/>
              <a:pPr/>
              <a:t>17/03/2026</a:t>
            </a:fld>
            <a:endParaRPr lang="fr-FR"/>
          </a:p>
        </p:txBody>
      </p:sp>
      <p:sp>
        <p:nvSpPr>
          <p:cNvPr id="5" name="Espace réservé du pied de page 4"/>
          <p:cNvSpPr>
            <a:spLocks noGrp="1"/>
          </p:cNvSpPr>
          <p:nvPr>
            <p:ph type="ftr" sz="quarter" idx="11"/>
          </p:nvPr>
        </p:nvSpPr>
        <p:spPr/>
        <p:txBody>
          <a:bodyPr/>
          <a:lstStyle/>
          <a:p>
            <a:r>
              <a:rPr lang="fr-FR"/>
              <a:t>Inspection Pédagogique Régionale de Mathématiques, Académie de Clermont-Ferrand</a:t>
            </a:r>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DCEAB8F-B007-4770-81D4-78A0D4D69BEB}" type="datetime1">
              <a:rPr lang="fr-FR" smtClean="0"/>
              <a:pPr/>
              <a:t>17/03/2026</a:t>
            </a:fld>
            <a:endParaRPr lang="fr-FR"/>
          </a:p>
        </p:txBody>
      </p:sp>
      <p:sp>
        <p:nvSpPr>
          <p:cNvPr id="5" name="Espace réservé du pied de page 4"/>
          <p:cNvSpPr>
            <a:spLocks noGrp="1"/>
          </p:cNvSpPr>
          <p:nvPr>
            <p:ph type="ftr" sz="quarter" idx="11"/>
          </p:nvPr>
        </p:nvSpPr>
        <p:spPr/>
        <p:txBody>
          <a:bodyPr/>
          <a:lstStyle/>
          <a:p>
            <a:r>
              <a:rPr lang="fr-FR"/>
              <a:t>Inspection Pédagogique Régionale de Mathématiques, Académie de Clermont-Ferrand</a:t>
            </a:r>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FCB5AE0C-0D61-40B4-8D52-0C95903A61AF}" type="datetime1">
              <a:rPr lang="fr-FR" smtClean="0"/>
              <a:pPr/>
              <a:t>17/03/2026</a:t>
            </a:fld>
            <a:endParaRPr lang="fr-FR"/>
          </a:p>
        </p:txBody>
      </p:sp>
      <p:sp>
        <p:nvSpPr>
          <p:cNvPr id="5" name="Espace réservé du pied de page 4"/>
          <p:cNvSpPr>
            <a:spLocks noGrp="1"/>
          </p:cNvSpPr>
          <p:nvPr>
            <p:ph type="ftr" sz="quarter" idx="11"/>
          </p:nvPr>
        </p:nvSpPr>
        <p:spPr/>
        <p:txBody>
          <a:bodyPr/>
          <a:lstStyle/>
          <a:p>
            <a:r>
              <a:rPr lang="fr-FR"/>
              <a:t>Inspection Pédagogique Régionale de Mathématiques, Académie de Clermont-Ferrand</a:t>
            </a:r>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B85CE35-B7A4-46C5-BE13-3CA33CBCFDA0}" type="datetime1">
              <a:rPr lang="fr-FR" smtClean="0"/>
              <a:pPr/>
              <a:t>17/03/2026</a:t>
            </a:fld>
            <a:endParaRPr lang="fr-FR"/>
          </a:p>
        </p:txBody>
      </p:sp>
      <p:sp>
        <p:nvSpPr>
          <p:cNvPr id="6" name="Espace réservé du pied de page 5"/>
          <p:cNvSpPr>
            <a:spLocks noGrp="1"/>
          </p:cNvSpPr>
          <p:nvPr>
            <p:ph type="ftr" sz="quarter" idx="11"/>
          </p:nvPr>
        </p:nvSpPr>
        <p:spPr/>
        <p:txBody>
          <a:bodyPr/>
          <a:lstStyle/>
          <a:p>
            <a:r>
              <a:rPr lang="fr-FR"/>
              <a:t>Inspection Pédagogique Régionale de Mathématiques, Académie de Clermont-Ferrand</a:t>
            </a:r>
          </a:p>
        </p:txBody>
      </p:sp>
      <p:sp>
        <p:nvSpPr>
          <p:cNvPr id="7" name="Espace réservé du numéro de diapositive 6"/>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7B9BBBA-CCA7-4065-A7AA-5DC7816D0703}" type="datetime1">
              <a:rPr lang="fr-FR" smtClean="0"/>
              <a:pPr/>
              <a:t>17/03/2026</a:t>
            </a:fld>
            <a:endParaRPr lang="fr-FR"/>
          </a:p>
        </p:txBody>
      </p:sp>
      <p:sp>
        <p:nvSpPr>
          <p:cNvPr id="8" name="Espace réservé du pied de page 7"/>
          <p:cNvSpPr>
            <a:spLocks noGrp="1"/>
          </p:cNvSpPr>
          <p:nvPr>
            <p:ph type="ftr" sz="quarter" idx="11"/>
          </p:nvPr>
        </p:nvSpPr>
        <p:spPr/>
        <p:txBody>
          <a:bodyPr/>
          <a:lstStyle/>
          <a:p>
            <a:r>
              <a:rPr lang="fr-FR"/>
              <a:t>Inspection Pédagogique Régionale de Mathématiques, Académie de Clermont-Ferrand</a:t>
            </a:r>
          </a:p>
        </p:txBody>
      </p:sp>
      <p:sp>
        <p:nvSpPr>
          <p:cNvPr id="9" name="Espace réservé du numéro de diapositive 8"/>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B4ABB66F-5416-44F4-BDFB-477FD48796F3}" type="datetime1">
              <a:rPr lang="fr-FR" smtClean="0"/>
              <a:pPr/>
              <a:t>17/03/2026</a:t>
            </a:fld>
            <a:endParaRPr lang="fr-FR"/>
          </a:p>
        </p:txBody>
      </p:sp>
      <p:sp>
        <p:nvSpPr>
          <p:cNvPr id="4" name="Espace réservé du pied de page 3"/>
          <p:cNvSpPr>
            <a:spLocks noGrp="1"/>
          </p:cNvSpPr>
          <p:nvPr>
            <p:ph type="ftr" sz="quarter" idx="11"/>
          </p:nvPr>
        </p:nvSpPr>
        <p:spPr/>
        <p:txBody>
          <a:bodyPr/>
          <a:lstStyle/>
          <a:p>
            <a:r>
              <a:rPr lang="fr-FR"/>
              <a:t>Inspection Pédagogique Régionale de Mathématiques, Académie de Clermont-Ferrand</a:t>
            </a:r>
          </a:p>
        </p:txBody>
      </p:sp>
      <p:sp>
        <p:nvSpPr>
          <p:cNvPr id="5" name="Espace réservé du numéro de diapositive 4"/>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91F69A7-7B4F-4BCB-B98E-BA7BBA0573C9}" type="datetime1">
              <a:rPr lang="fr-FR" smtClean="0"/>
              <a:pPr/>
              <a:t>17/03/2026</a:t>
            </a:fld>
            <a:endParaRPr lang="fr-FR"/>
          </a:p>
        </p:txBody>
      </p:sp>
      <p:sp>
        <p:nvSpPr>
          <p:cNvPr id="3" name="Espace réservé du pied de page 2"/>
          <p:cNvSpPr>
            <a:spLocks noGrp="1"/>
          </p:cNvSpPr>
          <p:nvPr>
            <p:ph type="ftr" sz="quarter" idx="11"/>
          </p:nvPr>
        </p:nvSpPr>
        <p:spPr/>
        <p:txBody>
          <a:bodyPr/>
          <a:lstStyle/>
          <a:p>
            <a:r>
              <a:rPr lang="fr-FR"/>
              <a:t>Inspection Pédagogique Régionale de Mathématiques, Académie de Clermont-Ferrand</a:t>
            </a:r>
          </a:p>
        </p:txBody>
      </p:sp>
      <p:sp>
        <p:nvSpPr>
          <p:cNvPr id="4" name="Espace réservé du numéro de diapositive 3"/>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89786EFE-0C77-4270-B798-FEDCD48B339F}" type="datetime1">
              <a:rPr lang="fr-FR" smtClean="0"/>
              <a:pPr/>
              <a:t>17/03/2026</a:t>
            </a:fld>
            <a:endParaRPr lang="fr-FR"/>
          </a:p>
        </p:txBody>
      </p:sp>
      <p:sp>
        <p:nvSpPr>
          <p:cNvPr id="6" name="Espace réservé du pied de page 5"/>
          <p:cNvSpPr>
            <a:spLocks noGrp="1"/>
          </p:cNvSpPr>
          <p:nvPr>
            <p:ph type="ftr" sz="quarter" idx="11"/>
          </p:nvPr>
        </p:nvSpPr>
        <p:spPr/>
        <p:txBody>
          <a:bodyPr/>
          <a:lstStyle/>
          <a:p>
            <a:r>
              <a:rPr lang="fr-FR"/>
              <a:t>Inspection Pédagogique Régionale de Mathématiques, Académie de Clermont-Ferrand</a:t>
            </a:r>
          </a:p>
        </p:txBody>
      </p:sp>
      <p:sp>
        <p:nvSpPr>
          <p:cNvPr id="7" name="Espace réservé du numéro de diapositive 6"/>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B21B677-DEC8-453D-9B0F-47D3C7FE213D}" type="datetime1">
              <a:rPr lang="fr-FR" smtClean="0"/>
              <a:pPr/>
              <a:t>17/03/2026</a:t>
            </a:fld>
            <a:endParaRPr lang="fr-FR"/>
          </a:p>
        </p:txBody>
      </p:sp>
      <p:sp>
        <p:nvSpPr>
          <p:cNvPr id="6" name="Espace réservé du pied de page 5"/>
          <p:cNvSpPr>
            <a:spLocks noGrp="1"/>
          </p:cNvSpPr>
          <p:nvPr>
            <p:ph type="ftr" sz="quarter" idx="11"/>
          </p:nvPr>
        </p:nvSpPr>
        <p:spPr/>
        <p:txBody>
          <a:bodyPr/>
          <a:lstStyle/>
          <a:p>
            <a:r>
              <a:rPr lang="fr-FR"/>
              <a:t>Inspection Pédagogique Régionale de Mathématiques, Académie de Clermont-Ferrand</a:t>
            </a:r>
          </a:p>
        </p:txBody>
      </p:sp>
      <p:sp>
        <p:nvSpPr>
          <p:cNvPr id="7" name="Espace réservé du numéro de diapositive 6"/>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17F88A-839B-464B-8773-732F40130A88}" type="datetime1">
              <a:rPr lang="fr-FR" smtClean="0"/>
              <a:pPr/>
              <a:t>17/03/2026</a:t>
            </a:fld>
            <a:endParaRPr lang="fr-FR"/>
          </a:p>
        </p:txBody>
      </p:sp>
      <p:sp>
        <p:nvSpPr>
          <p:cNvPr id="5" name="Espace réservé du pied de page 4"/>
          <p:cNvSpPr>
            <a:spLocks noGrp="1"/>
          </p:cNvSpPr>
          <p:nvPr>
            <p:ph type="ftr" sz="quarter" idx="11"/>
          </p:nvPr>
        </p:nvSpPr>
        <p:spPr/>
        <p:txBody>
          <a:bodyPr/>
          <a:lstStyle/>
          <a:p>
            <a:r>
              <a:rPr lang="fr-FR"/>
              <a:t>Inspection Pédagogique Régionale de Mathématiques, Académie de Clermont-Ferrand</a:t>
            </a:r>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8C6FE7B-88CA-4B29-970F-BF16F750F90D}" type="datetime1">
              <a:rPr lang="fr-FR" smtClean="0"/>
              <a:pPr/>
              <a:t>17/03/2026</a:t>
            </a:fld>
            <a:endParaRPr lang="fr-FR"/>
          </a:p>
        </p:txBody>
      </p:sp>
      <p:sp>
        <p:nvSpPr>
          <p:cNvPr id="5" name="Espace réservé du pied de page 4"/>
          <p:cNvSpPr>
            <a:spLocks noGrp="1"/>
          </p:cNvSpPr>
          <p:nvPr>
            <p:ph type="ftr" sz="quarter" idx="11"/>
          </p:nvPr>
        </p:nvSpPr>
        <p:spPr/>
        <p:txBody>
          <a:bodyPr/>
          <a:lstStyle/>
          <a:p>
            <a:r>
              <a:rPr lang="fr-FR"/>
              <a:t>Inspection Pédagogique Régionale de Mathématiques, Académie de Clermont-Ferrand</a:t>
            </a:r>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userDrawn="1">
  <p:cSld name="Sommaire">
    <p:spTree>
      <p:nvGrpSpPr>
        <p:cNvPr id="1" name=""/>
        <p:cNvGrpSpPr/>
        <p:nvPr/>
      </p:nvGrpSpPr>
      <p:grpSpPr bwMode="auto">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pPr>
              <a:defRPr/>
            </a:pPr>
            <a:r>
              <a:rPr lang="fr-FR"/>
              <a:t>Titre</a:t>
            </a:r>
            <a:endParaRPr/>
          </a:p>
        </p:txBody>
      </p:sp>
      <p:sp>
        <p:nvSpPr>
          <p:cNvPr id="3" name="Espace réservé de la date 2"/>
          <p:cNvSpPr>
            <a:spLocks noGrp="1"/>
          </p:cNvSpPr>
          <p:nvPr>
            <p:ph type="dt" sz="half" idx="10"/>
          </p:nvPr>
        </p:nvSpPr>
        <p:spPr bwMode="gray"/>
        <p:txBody>
          <a:bodyPr/>
          <a:lstStyle/>
          <a:p>
            <a:pPr algn="r">
              <a:defRPr/>
            </a:pPr>
            <a:r>
              <a:rPr lang="fr-FR" cap="all"/>
              <a:t>09/10/2025</a:t>
            </a:r>
            <a:endParaRPr/>
          </a:p>
        </p:txBody>
      </p:sp>
      <p:sp>
        <p:nvSpPr>
          <p:cNvPr id="4" name="Espace réservé du pied de page 3"/>
          <p:cNvSpPr>
            <a:spLocks noGrp="1"/>
          </p:cNvSpPr>
          <p:nvPr>
            <p:ph type="ftr" sz="quarter" idx="11"/>
          </p:nvPr>
        </p:nvSpPr>
        <p:spPr bwMode="gray"/>
        <p:txBody>
          <a:bodyPr/>
          <a:lstStyle/>
          <a:p>
            <a:pPr>
              <a:defRPr/>
            </a:pPr>
            <a:r>
              <a:rPr lang="fr-FR"/>
              <a:t>Inspection Pédagogique Régionale de Mathématiques, Académie de Clermont-Ferrand</a:t>
            </a:r>
            <a:endParaRPr/>
          </a:p>
        </p:txBody>
      </p:sp>
      <p:sp>
        <p:nvSpPr>
          <p:cNvPr id="5" name="Espace réservé du numéro de diapositive 4"/>
          <p:cNvSpPr>
            <a:spLocks noGrp="1"/>
          </p:cNvSpPr>
          <p:nvPr>
            <p:ph type="sldNum" sz="quarter" idx="12"/>
          </p:nvPr>
        </p:nvSpPr>
        <p:spPr bwMode="gray"/>
        <p:txBody>
          <a:bodyPr/>
          <a:lstStyle/>
          <a:p>
            <a:pPr>
              <a:defRPr/>
            </a:pPr>
            <a:fld id="{733122C9-A0B9-462F-8757-0847AD287B63}" type="slidenum">
              <a:rPr lang="fr-FR"/>
              <a:pPr>
                <a:defRPr/>
              </a:pPr>
              <a:t>‹N°›</a:t>
            </a:fld>
            <a:endParaRPr lang="fr-FR"/>
          </a:p>
        </p:txBody>
      </p:sp>
      <p:sp>
        <p:nvSpPr>
          <p:cNvPr id="8" name="Espace réservé du texte 7"/>
          <p:cNvSpPr>
            <a:spLocks noGrp="1"/>
          </p:cNvSpPr>
          <p:nvPr>
            <p:ph type="body" sz="quarter" idx="13" hasCustomPrompt="1"/>
          </p:nvPr>
        </p:nvSpPr>
        <p:spPr bwMode="gray">
          <a:xfrm>
            <a:off x="359998" y="2522624"/>
            <a:ext cx="2520000" cy="33744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9" name="Espace réservé du texte 7"/>
          <p:cNvSpPr>
            <a:spLocks noGrp="1"/>
          </p:cNvSpPr>
          <p:nvPr>
            <p:ph type="body" sz="quarter" idx="14" hasCustomPrompt="1"/>
          </p:nvPr>
        </p:nvSpPr>
        <p:spPr bwMode="gray">
          <a:xfrm>
            <a:off x="3312000" y="2524800"/>
            <a:ext cx="2520000" cy="33744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10" name="Espace réservé du texte 7"/>
          <p:cNvSpPr>
            <a:spLocks noGrp="1"/>
          </p:cNvSpPr>
          <p:nvPr>
            <p:ph type="body" sz="quarter" idx="15" hasCustomPrompt="1"/>
          </p:nvPr>
        </p:nvSpPr>
        <p:spPr bwMode="gray">
          <a:xfrm>
            <a:off x="6263999" y="2524800"/>
            <a:ext cx="2520000" cy="33744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defRPr/>
            </a:pPr>
            <a:r>
              <a:rPr lang="fr-FR"/>
              <a:t>Titre de la partie</a:t>
            </a:r>
            <a:endParaRPr/>
          </a:p>
          <a:p>
            <a:pPr lvl="1">
              <a:defRPr/>
            </a:pPr>
            <a:r>
              <a:rPr lang="fr-FR"/>
              <a:t>Deuxième niveau</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31BC7-DF50-401C-8DD8-41F984808F15}" type="datetime1">
              <a:rPr lang="fr-FR" smtClean="0"/>
              <a:pPr/>
              <a:t>17/03/2026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Inspection Pédagogique Régionale de Mathématiques, Académie de Clermont-Ferrand</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D51E7C-3F57-4AE0-8B48-D659CB4EDCCE}"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hyperlink" Target="https://solveme.edc.org/mobiles/" TargetMode="Externa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png"/><Relationship Id="rId5" Type="http://schemas.openxmlformats.org/officeDocument/2006/relationships/image" Target="../media/image19.png"/><Relationship Id="rId10" Type="http://schemas.openxmlformats.org/officeDocument/2006/relationships/image" Target="../media/image1.png"/><Relationship Id="rId4" Type="http://schemas.openxmlformats.org/officeDocument/2006/relationships/image" Target="../media/image18.png"/><Relationship Id="rId9"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2.pn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8" Type="http://schemas.openxmlformats.org/officeDocument/2006/relationships/hyperlink" Target="https://bibnum.publimath.fr/AAA/AAA07002.pdf" TargetMode="External"/><Relationship Id="rId3" Type="http://schemas.openxmlformats.org/officeDocument/2006/relationships/image" Target="../media/image1.png"/><Relationship Id="rId7" Type="http://schemas.openxmlformats.org/officeDocument/2006/relationships/hyperlink" Target="https://www.apmep.fr/Le-signe-de-l-egalite-a-l-ecole-9501"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hyperlink" Target="https://sciences.univ-amu.fr/sites/default/files/ressources_docs/brochure_21.pdf" TargetMode="External"/><Relationship Id="rId5" Type="http://schemas.openxmlformats.org/officeDocument/2006/relationships/hyperlink" Target="https://math93.com/histoire-des-maths/les-symboles-menu/97-histoire-des-mathematiques/symboles-mathematiques/136-egalite.html" TargetMode="External"/><Relationship Id="rId4" Type="http://schemas.openxmlformats.org/officeDocument/2006/relationships/image" Target="../media/image2.png"/><Relationship Id="rId9" Type="http://schemas.openxmlformats.org/officeDocument/2006/relationships/hyperlink" Target="https://pedagogie.ac-montpellier.fr/sites/default/files/2024-02/le-livret-math-matiques-des-grandeurs-op-rations-et-proportionnalit--27081.pdf"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3215394"/>
            <a:ext cx="8496944" cy="1470025"/>
          </a:xfrm>
        </p:spPr>
        <p:txBody>
          <a:bodyPr>
            <a:noAutofit/>
          </a:bodyPr>
          <a:lstStyle/>
          <a:p>
            <a:r>
              <a:rPr lang="fr-FR" dirty="0">
                <a:latin typeface="Verdana" pitchFamily="34" charset="0"/>
                <a:ea typeface="Verdana" pitchFamily="34" charset="0"/>
              </a:rPr>
              <a:t>Semaine des mathématiques</a:t>
            </a:r>
            <a:br>
              <a:rPr lang="fr-FR" dirty="0">
                <a:latin typeface="Verdana" pitchFamily="34" charset="0"/>
                <a:ea typeface="Verdana" pitchFamily="34" charset="0"/>
              </a:rPr>
            </a:br>
            <a:r>
              <a:rPr lang="fr-FR" dirty="0">
                <a:latin typeface="Verdana" pitchFamily="34" charset="0"/>
                <a:ea typeface="Verdana" pitchFamily="34" charset="0"/>
              </a:rPr>
              <a:t/>
            </a:r>
            <a:br>
              <a:rPr lang="fr-FR" dirty="0">
                <a:latin typeface="Verdana" pitchFamily="34" charset="0"/>
                <a:ea typeface="Verdana" pitchFamily="34" charset="0"/>
              </a:rPr>
            </a:br>
            <a:r>
              <a:rPr lang="fr-FR" b="1">
                <a:latin typeface="Verdana" pitchFamily="34" charset="0"/>
                <a:ea typeface="Verdana" pitchFamily="34" charset="0"/>
              </a:rPr>
              <a:t>Le </a:t>
            </a:r>
            <a:r>
              <a:rPr lang="fr-FR" b="1" smtClean="0">
                <a:latin typeface="Verdana" pitchFamily="34" charset="0"/>
                <a:ea typeface="Verdana" pitchFamily="34" charset="0"/>
              </a:rPr>
              <a:t>symbole </a:t>
            </a:r>
            <a:r>
              <a:rPr lang="fr-FR" b="1" dirty="0">
                <a:latin typeface="Verdana" pitchFamily="34" charset="0"/>
                <a:ea typeface="Verdana" pitchFamily="34" charset="0"/>
              </a:rPr>
              <a:t>égal </a:t>
            </a:r>
          </a:p>
        </p:txBody>
      </p:sp>
      <p:pic>
        <p:nvPicPr>
          <p:cNvPr id="4" name="Picture 2"/>
          <p:cNvPicPr>
            <a:picLocks noChangeAspect="1" noChangeArrowheads="1"/>
          </p:cNvPicPr>
          <p:nvPr/>
        </p:nvPicPr>
        <p:blipFill>
          <a:blip r:embed="rId3" cstate="print"/>
          <a:srcRect/>
          <a:stretch>
            <a:fillRect/>
          </a:stretch>
        </p:blipFill>
        <p:spPr bwMode="auto">
          <a:xfrm>
            <a:off x="179512" y="260648"/>
            <a:ext cx="3133725" cy="1504950"/>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5314950" y="0"/>
            <a:ext cx="3829050" cy="2714625"/>
          </a:xfrm>
          <a:prstGeom prst="rect">
            <a:avLst/>
          </a:prstGeom>
          <a:noFill/>
          <a:ln w="9525">
            <a:noFill/>
            <a:miter lim="800000"/>
            <a:headEnd/>
            <a:tailEnd/>
          </a:ln>
        </p:spPr>
      </p:pic>
      <p:sp>
        <p:nvSpPr>
          <p:cNvPr id="7" name="Espace réservé du numéro de diapositive 6"/>
          <p:cNvSpPr>
            <a:spLocks noGrp="1"/>
          </p:cNvSpPr>
          <p:nvPr>
            <p:ph type="sldNum" sz="quarter" idx="12"/>
          </p:nvPr>
        </p:nvSpPr>
        <p:spPr/>
        <p:txBody>
          <a:bodyPr/>
          <a:lstStyle/>
          <a:p>
            <a:fld id="{11D51E7C-3F57-4AE0-8B48-D659CB4EDCCE}" type="slidenum">
              <a:rPr lang="fr-FR" smtClean="0"/>
              <a:pPr/>
              <a:t>1</a:t>
            </a:fld>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ZoneTexte 7"/>
          <p:cNvSpPr txBox="1"/>
          <p:nvPr/>
        </p:nvSpPr>
        <p:spPr>
          <a:xfrm>
            <a:off x="755576" y="1899328"/>
            <a:ext cx="7344816" cy="3785652"/>
          </a:xfrm>
          <a:prstGeom prst="rect">
            <a:avLst/>
          </a:prstGeom>
          <a:noFill/>
        </p:spPr>
        <p:txBody>
          <a:bodyPr wrap="square" rtlCol="0">
            <a:spAutoFit/>
          </a:bodyPr>
          <a:lstStyle/>
          <a:p>
            <a:pPr marL="342900" indent="-342900">
              <a:buAutoNum type="arabicPeriod"/>
            </a:pPr>
            <a:r>
              <a:rPr lang="fr-FR" sz="2400" dirty="0">
                <a:latin typeface="Verdana" pitchFamily="34" charset="0"/>
                <a:ea typeface="Verdana" pitchFamily="34" charset="0"/>
              </a:rPr>
              <a:t>Aspect historique</a:t>
            </a:r>
          </a:p>
          <a:p>
            <a:pPr marL="342900" indent="-342900">
              <a:buAutoNum type="arabicPeriod"/>
            </a:pPr>
            <a:r>
              <a:rPr lang="fr-FR" sz="2400" dirty="0">
                <a:latin typeface="Verdana" pitchFamily="34" charset="0"/>
                <a:ea typeface="Verdana" pitchFamily="34" charset="0"/>
              </a:rPr>
              <a:t>Importance et moments clés (lien avec les programmes)</a:t>
            </a:r>
          </a:p>
          <a:p>
            <a:pPr marL="342900" indent="-342900">
              <a:buAutoNum type="arabicPeriod"/>
            </a:pPr>
            <a:r>
              <a:rPr lang="fr-FR" sz="2400" dirty="0">
                <a:latin typeface="Verdana" pitchFamily="34" charset="0"/>
                <a:ea typeface="Verdana" pitchFamily="34" charset="0"/>
              </a:rPr>
              <a:t>Traitement des erreurs et comment convaincre les élèves</a:t>
            </a:r>
          </a:p>
          <a:p>
            <a:pPr marL="342900" indent="-342900">
              <a:buAutoNum type="arabicPeriod"/>
            </a:pPr>
            <a:r>
              <a:rPr lang="fr-FR" sz="2400" dirty="0">
                <a:latin typeface="Verdana" pitchFamily="34" charset="0"/>
                <a:ea typeface="Verdana" pitchFamily="34" charset="0"/>
              </a:rPr>
              <a:t>Exemples surprenants et/ou récréatifs</a:t>
            </a:r>
          </a:p>
          <a:p>
            <a:pPr marL="342900" indent="-342900">
              <a:buAutoNum type="arabicPeriod"/>
            </a:pPr>
            <a:r>
              <a:rPr lang="fr-FR" sz="2400" dirty="0">
                <a:latin typeface="Verdana" pitchFamily="34" charset="0"/>
                <a:ea typeface="Verdana" pitchFamily="34" charset="0"/>
              </a:rPr>
              <a:t>Relation d’équivalence</a:t>
            </a:r>
          </a:p>
          <a:p>
            <a:pPr marL="342900" indent="-342900">
              <a:buAutoNum type="arabicPeriod"/>
            </a:pPr>
            <a:r>
              <a:rPr lang="fr-FR" sz="2400" dirty="0">
                <a:latin typeface="Verdana" pitchFamily="34" charset="0"/>
                <a:ea typeface="Verdana" pitchFamily="34" charset="0"/>
              </a:rPr>
              <a:t>Egalité et Scratch ou Python</a:t>
            </a:r>
          </a:p>
          <a:p>
            <a:pPr marL="342900" indent="-342900">
              <a:buAutoNum type="arabicPeriod"/>
            </a:pPr>
            <a:r>
              <a:rPr lang="fr-FR" sz="2400" dirty="0">
                <a:latin typeface="Verdana" pitchFamily="34" charset="0"/>
                <a:ea typeface="Verdana" pitchFamily="34" charset="0"/>
              </a:rPr>
              <a:t>Egalité et limite</a:t>
            </a:r>
          </a:p>
          <a:p>
            <a:pPr marL="342900" indent="-342900">
              <a:buAutoNum type="arabicPeriod"/>
            </a:pPr>
            <a:r>
              <a:rPr lang="fr-FR" sz="2400" dirty="0">
                <a:latin typeface="Verdana" pitchFamily="34" charset="0"/>
                <a:ea typeface="Verdana" pitchFamily="34" charset="0"/>
              </a:rPr>
              <a:t>Ressources</a:t>
            </a:r>
          </a:p>
        </p:txBody>
      </p:sp>
      <p:sp>
        <p:nvSpPr>
          <p:cNvPr id="9" name="Espace réservé du numéro de diapositive 8"/>
          <p:cNvSpPr>
            <a:spLocks noGrp="1"/>
          </p:cNvSpPr>
          <p:nvPr>
            <p:ph type="sldNum" sz="quarter" idx="12"/>
          </p:nvPr>
        </p:nvSpPr>
        <p:spPr/>
        <p:txBody>
          <a:bodyPr/>
          <a:lstStyle/>
          <a:p>
            <a:fld id="{11D51E7C-3F57-4AE0-8B48-D659CB4EDCCE}" type="slidenum">
              <a:rPr lang="fr-FR" smtClean="0"/>
              <a:pPr/>
              <a:t>2</a:t>
            </a:fld>
            <a:endParaRPr lang="fr-FR"/>
          </a:p>
        </p:txBody>
      </p:sp>
      <p:sp>
        <p:nvSpPr>
          <p:cNvPr id="3" name="ZoneTexte 2">
            <a:extLst>
              <a:ext uri="{FF2B5EF4-FFF2-40B4-BE49-F238E27FC236}">
                <a16:creationId xmlns:a16="http://schemas.microsoft.com/office/drawing/2014/main" xmlns="" id="{2EDAB95B-4B4D-124C-32E1-D7270653EC25}"/>
              </a:ext>
            </a:extLst>
          </p:cNvPr>
          <p:cNvSpPr txBox="1"/>
          <p:nvPr/>
        </p:nvSpPr>
        <p:spPr>
          <a:xfrm>
            <a:off x="1978801" y="1002673"/>
            <a:ext cx="4572000" cy="461665"/>
          </a:xfrm>
          <a:prstGeom prst="rect">
            <a:avLst/>
          </a:prstGeom>
          <a:noFill/>
        </p:spPr>
        <p:txBody>
          <a:bodyPr wrap="square">
            <a:spAutoFit/>
          </a:bodyPr>
          <a:lstStyle/>
          <a:p>
            <a:r>
              <a:rPr lang="fr-FR" sz="2400" b="1" dirty="0">
                <a:latin typeface="Verdana" pitchFamily="34" charset="0"/>
                <a:ea typeface="Verdana" pitchFamily="34" charset="0"/>
              </a:rPr>
              <a:t>mardi 17 mars 2026</a:t>
            </a:r>
            <a:endParaRPr lang="fr-F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6" name="ZoneTexte 5"/>
          <p:cNvSpPr txBox="1"/>
          <p:nvPr/>
        </p:nvSpPr>
        <p:spPr>
          <a:xfrm>
            <a:off x="2555776" y="323364"/>
            <a:ext cx="4032448" cy="523220"/>
          </a:xfrm>
          <a:prstGeom prst="rect">
            <a:avLst/>
          </a:prstGeom>
          <a:noFill/>
        </p:spPr>
        <p:txBody>
          <a:bodyPr wrap="square" rtlCol="0">
            <a:spAutoFit/>
          </a:bodyPr>
          <a:lstStyle/>
          <a:p>
            <a:r>
              <a:rPr lang="fr-FR" sz="2800" dirty="0"/>
              <a:t>1. Aspect historique</a:t>
            </a:r>
          </a:p>
        </p:txBody>
      </p:sp>
      <p:sp>
        <p:nvSpPr>
          <p:cNvPr id="8" name="ZoneTexte 7"/>
          <p:cNvSpPr txBox="1"/>
          <p:nvPr/>
        </p:nvSpPr>
        <p:spPr>
          <a:xfrm>
            <a:off x="273426" y="1891745"/>
            <a:ext cx="8424936" cy="3046988"/>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Verdana" pitchFamily="34" charset="0"/>
                <a:ea typeface="Verdana" pitchFamily="34" charset="0"/>
              </a:rPr>
              <a:t>Signe égalité sous la forme =</a:t>
            </a:r>
          </a:p>
          <a:p>
            <a:r>
              <a:rPr lang="fr-FR" sz="2400" dirty="0">
                <a:latin typeface="Verdana" pitchFamily="34" charset="0"/>
                <a:ea typeface="Verdana" pitchFamily="34" charset="0"/>
              </a:rPr>
              <a:t>   dès </a:t>
            </a:r>
            <a:r>
              <a:rPr lang="fr-FR" sz="2400" b="1" dirty="0">
                <a:latin typeface="Verdana" pitchFamily="34" charset="0"/>
                <a:ea typeface="Verdana" pitchFamily="34" charset="0"/>
              </a:rPr>
              <a:t>1557</a:t>
            </a:r>
            <a:r>
              <a:rPr lang="fr-FR" sz="2400" dirty="0">
                <a:latin typeface="Verdana" pitchFamily="34" charset="0"/>
                <a:ea typeface="Verdana" pitchFamily="34" charset="0"/>
              </a:rPr>
              <a:t> par le mathématicien et physicien </a:t>
            </a:r>
          </a:p>
          <a:p>
            <a:r>
              <a:rPr lang="fr-FR" sz="2400" dirty="0">
                <a:latin typeface="Verdana" pitchFamily="34" charset="0"/>
                <a:ea typeface="Verdana" pitchFamily="34" charset="0"/>
              </a:rPr>
              <a:t>   gallois Robert </a:t>
            </a:r>
            <a:r>
              <a:rPr lang="fr-FR" sz="2400" b="1" dirty="0">
                <a:latin typeface="Verdana" pitchFamily="34" charset="0"/>
                <a:ea typeface="Verdana" pitchFamily="34" charset="0"/>
              </a:rPr>
              <a:t>RECORDE</a:t>
            </a:r>
            <a:r>
              <a:rPr lang="fr-FR" sz="2400" dirty="0">
                <a:latin typeface="Verdana" pitchFamily="34" charset="0"/>
                <a:ea typeface="Verdana" pitchFamily="34" charset="0"/>
              </a:rPr>
              <a:t> (1510 ?-1558) </a:t>
            </a:r>
          </a:p>
          <a:p>
            <a:endParaRPr lang="fr-FR" sz="2400" dirty="0">
              <a:latin typeface="Verdana" pitchFamily="34" charset="0"/>
              <a:ea typeface="Verdana" pitchFamily="34" charset="0"/>
            </a:endParaRPr>
          </a:p>
          <a:p>
            <a:endParaRPr lang="fr-FR" sz="2400" dirty="0">
              <a:latin typeface="Verdana" pitchFamily="34" charset="0"/>
              <a:ea typeface="Verdana" pitchFamily="34" charset="0"/>
            </a:endParaRPr>
          </a:p>
          <a:p>
            <a:pPr marL="342900" indent="-342900">
              <a:buFont typeface="Arial" panose="020B0604020202020204" pitchFamily="34" charset="0"/>
              <a:buChar char="•"/>
            </a:pPr>
            <a:r>
              <a:rPr lang="fr-FR" sz="2400" dirty="0">
                <a:latin typeface="Verdana" pitchFamily="34" charset="0"/>
                <a:ea typeface="Verdana" pitchFamily="34" charset="0"/>
              </a:rPr>
              <a:t>Ouvrage "Clavis mathematicae" (The Whetstone of Witte) - seconde partie de son " Arithmétique" </a:t>
            </a:r>
          </a:p>
          <a:p>
            <a:r>
              <a:rPr lang="fr-FR" sz="2400" dirty="0">
                <a:latin typeface="Verdana" pitchFamily="34" charset="0"/>
                <a:ea typeface="Verdana" pitchFamily="34" charset="0"/>
              </a:rPr>
              <a:t>           	</a:t>
            </a:r>
          </a:p>
        </p:txBody>
      </p:sp>
      <p:sp>
        <p:nvSpPr>
          <p:cNvPr id="9" name="Espace réservé du numéro de diapositive 8"/>
          <p:cNvSpPr>
            <a:spLocks noGrp="1"/>
          </p:cNvSpPr>
          <p:nvPr>
            <p:ph type="sldNum" sz="quarter" idx="12"/>
          </p:nvPr>
        </p:nvSpPr>
        <p:spPr/>
        <p:txBody>
          <a:bodyPr/>
          <a:lstStyle/>
          <a:p>
            <a:fld id="{11D51E7C-3F57-4AE0-8B48-D659CB4EDCCE}"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pic>
        <p:nvPicPr>
          <p:cNvPr id="13313" name="Picture 1"/>
          <p:cNvPicPr>
            <a:picLocks noChangeAspect="1" noChangeArrowheads="1"/>
          </p:cNvPicPr>
          <p:nvPr/>
        </p:nvPicPr>
        <p:blipFill>
          <a:blip r:embed="rId5" cstate="print"/>
          <a:srcRect/>
          <a:stretch>
            <a:fillRect/>
          </a:stretch>
        </p:blipFill>
        <p:spPr bwMode="auto">
          <a:xfrm>
            <a:off x="899592" y="1180538"/>
            <a:ext cx="5682183" cy="4806966"/>
          </a:xfrm>
          <a:prstGeom prst="rect">
            <a:avLst/>
          </a:prstGeom>
          <a:noFill/>
          <a:ln w="9525">
            <a:noFill/>
            <a:miter lim="800000"/>
            <a:headEnd/>
            <a:tailEnd/>
          </a:ln>
        </p:spPr>
      </p:pic>
      <p:sp>
        <p:nvSpPr>
          <p:cNvPr id="6" name="ZoneTexte 5"/>
          <p:cNvSpPr txBox="1"/>
          <p:nvPr/>
        </p:nvSpPr>
        <p:spPr>
          <a:xfrm>
            <a:off x="2267744" y="260648"/>
            <a:ext cx="4032448" cy="523220"/>
          </a:xfrm>
          <a:prstGeom prst="rect">
            <a:avLst/>
          </a:prstGeom>
          <a:noFill/>
        </p:spPr>
        <p:txBody>
          <a:bodyPr wrap="square" rtlCol="0">
            <a:spAutoFit/>
          </a:bodyPr>
          <a:lstStyle/>
          <a:p>
            <a:r>
              <a:rPr lang="fr-FR" sz="2800" dirty="0"/>
              <a:t>1. Aspect historique</a:t>
            </a:r>
          </a:p>
        </p:txBody>
      </p:sp>
      <p:sp>
        <p:nvSpPr>
          <p:cNvPr id="7" name="Espace réservé du numéro de diapositive 6"/>
          <p:cNvSpPr>
            <a:spLocks noGrp="1"/>
          </p:cNvSpPr>
          <p:nvPr>
            <p:ph type="sldNum" sz="quarter" idx="12"/>
          </p:nvPr>
        </p:nvSpPr>
        <p:spPr/>
        <p:txBody>
          <a:bodyPr/>
          <a:lstStyle/>
          <a:p>
            <a:fld id="{11D51E7C-3F57-4AE0-8B48-D659CB4EDCCE}" type="slidenum">
              <a:rPr lang="fr-FR" smtClean="0"/>
              <a:pPr/>
              <a:t>4</a:t>
            </a:fld>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339752" y="332656"/>
            <a:ext cx="4032448" cy="523220"/>
          </a:xfrm>
          <a:prstGeom prst="rect">
            <a:avLst/>
          </a:prstGeom>
          <a:noFill/>
        </p:spPr>
        <p:txBody>
          <a:bodyPr wrap="square" rtlCol="0">
            <a:spAutoFit/>
          </a:bodyPr>
          <a:lstStyle/>
          <a:p>
            <a:r>
              <a:rPr lang="fr-FR" sz="2800" dirty="0"/>
              <a:t>1. Aspect historique</a:t>
            </a:r>
          </a:p>
        </p:txBody>
      </p:sp>
      <p:sp>
        <p:nvSpPr>
          <p:cNvPr id="8" name="ZoneTexte 7"/>
          <p:cNvSpPr txBox="1"/>
          <p:nvPr/>
        </p:nvSpPr>
        <p:spPr>
          <a:xfrm>
            <a:off x="611560" y="990020"/>
            <a:ext cx="8075240" cy="5078313"/>
          </a:xfrm>
          <a:prstGeom prst="rect">
            <a:avLst/>
          </a:prstGeom>
          <a:noFill/>
        </p:spPr>
        <p:txBody>
          <a:bodyPr wrap="square" rtlCol="0">
            <a:spAutoFit/>
          </a:bodyPr>
          <a:lstStyle/>
          <a:p>
            <a:endParaRPr lang="fr-FR" dirty="0"/>
          </a:p>
          <a:p>
            <a:r>
              <a:rPr lang="fr-FR" sz="2400" dirty="0">
                <a:latin typeface="Verdana" pitchFamily="34" charset="0"/>
                <a:ea typeface="Verdana" pitchFamily="34" charset="0"/>
              </a:rPr>
              <a:t>Recorde expliquait ainsi les raisons</a:t>
            </a:r>
          </a:p>
          <a:p>
            <a:r>
              <a:rPr lang="fr-FR" sz="2400" dirty="0">
                <a:latin typeface="Verdana" pitchFamily="34" charset="0"/>
                <a:ea typeface="Verdana" pitchFamily="34" charset="0"/>
              </a:rPr>
              <a:t> de son choix :</a:t>
            </a:r>
          </a:p>
          <a:p>
            <a:endParaRPr lang="fr-FR" sz="2400" dirty="0">
              <a:latin typeface="Verdana" pitchFamily="34" charset="0"/>
              <a:ea typeface="Verdana" pitchFamily="34" charset="0"/>
            </a:endParaRPr>
          </a:p>
          <a:p>
            <a:r>
              <a:rPr lang="fr-FR" sz="2400" i="1" dirty="0">
                <a:latin typeface="Verdana" pitchFamily="34" charset="0"/>
                <a:ea typeface="Verdana" pitchFamily="34" charset="0"/>
              </a:rPr>
              <a:t>"Si j'ai choisi une paire de parallèles, c'est parce qu'elles sont deux lignes jumelles, et que rien n'est plus pareil que deux jumeaux.« </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La généralisation de ce signe fût cependant très lente. </a:t>
            </a:r>
          </a:p>
          <a:p>
            <a:r>
              <a:rPr lang="fr-FR" sz="2400" dirty="0">
                <a:latin typeface="Verdana" pitchFamily="34" charset="0"/>
                <a:ea typeface="Verdana" pitchFamily="34" charset="0"/>
              </a:rPr>
              <a:t>On attribue au mathématicien allemand </a:t>
            </a:r>
            <a:r>
              <a:rPr lang="fr-FR" sz="2400" b="1" dirty="0">
                <a:latin typeface="Verdana" pitchFamily="34" charset="0"/>
                <a:ea typeface="Verdana" pitchFamily="34" charset="0"/>
              </a:rPr>
              <a:t>LEIBNIZ</a:t>
            </a:r>
            <a:r>
              <a:rPr lang="fr-FR" sz="2400" dirty="0">
                <a:latin typeface="Verdana" pitchFamily="34" charset="0"/>
                <a:ea typeface="Verdana" pitchFamily="34" charset="0"/>
              </a:rPr>
              <a:t> Gottfried Wilhelm (1646-1716), la généralisation de son utilisation. [</a:t>
            </a:r>
            <a:r>
              <a:rPr lang="fr-FR" sz="2400" dirty="0" err="1">
                <a:latin typeface="Verdana" pitchFamily="34" charset="0"/>
                <a:ea typeface="Verdana" pitchFamily="34" charset="0"/>
              </a:rPr>
              <a:t>HaSu</a:t>
            </a:r>
            <a:r>
              <a:rPr lang="fr-FR" sz="2400" dirty="0">
                <a:latin typeface="Verdana" pitchFamily="34" charset="0"/>
                <a:ea typeface="Verdana" pitchFamily="34" charset="0"/>
              </a:rPr>
              <a:t>] p213</a:t>
            </a:r>
          </a:p>
          <a:p>
            <a:endParaRPr lang="fr-FR" dirty="0"/>
          </a:p>
        </p:txBody>
      </p:sp>
      <p:sp>
        <p:nvSpPr>
          <p:cNvPr id="9" name="Espace réservé du numéro de diapositive 8"/>
          <p:cNvSpPr>
            <a:spLocks noGrp="1"/>
          </p:cNvSpPr>
          <p:nvPr>
            <p:ph type="sldNum" sz="quarter" idx="12"/>
          </p:nvPr>
        </p:nvSpPr>
        <p:spPr/>
        <p:txBody>
          <a:bodyPr/>
          <a:lstStyle/>
          <a:p>
            <a:fld id="{11D51E7C-3F57-4AE0-8B48-D659CB4EDCCE}" type="slidenum">
              <a:rPr lang="fr-FR" smtClean="0"/>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339752" y="332656"/>
            <a:ext cx="4032448" cy="523220"/>
          </a:xfrm>
          <a:prstGeom prst="rect">
            <a:avLst/>
          </a:prstGeom>
          <a:noFill/>
        </p:spPr>
        <p:txBody>
          <a:bodyPr wrap="square" rtlCol="0">
            <a:spAutoFit/>
          </a:bodyPr>
          <a:lstStyle/>
          <a:p>
            <a:r>
              <a:rPr lang="fr-FR" sz="2800" dirty="0"/>
              <a:t>1. Aspect historique</a:t>
            </a:r>
          </a:p>
        </p:txBody>
      </p:sp>
      <p:sp>
        <p:nvSpPr>
          <p:cNvPr id="8" name="ZoneTexte 7"/>
          <p:cNvSpPr txBox="1"/>
          <p:nvPr/>
        </p:nvSpPr>
        <p:spPr>
          <a:xfrm>
            <a:off x="251520" y="1412776"/>
            <a:ext cx="4032448" cy="2677656"/>
          </a:xfrm>
          <a:prstGeom prst="rect">
            <a:avLst/>
          </a:prstGeom>
          <a:noFill/>
        </p:spPr>
        <p:txBody>
          <a:bodyPr wrap="square" rtlCol="0">
            <a:spAutoFit/>
          </a:bodyPr>
          <a:lstStyle/>
          <a:p>
            <a:r>
              <a:rPr lang="fr-FR" sz="2400" dirty="0">
                <a:latin typeface="Verdana" pitchFamily="34" charset="0"/>
                <a:ea typeface="Verdana" pitchFamily="34" charset="0"/>
              </a:rPr>
              <a:t>René</a:t>
            </a:r>
          </a:p>
          <a:p>
            <a:r>
              <a:rPr lang="fr-FR" sz="2400" b="1" dirty="0">
                <a:latin typeface="Verdana" pitchFamily="34" charset="0"/>
                <a:ea typeface="Verdana" pitchFamily="34" charset="0"/>
              </a:rPr>
              <a:t>DESCARTES</a:t>
            </a:r>
            <a:endParaRPr lang="fr-FR" sz="2400" dirty="0">
              <a:latin typeface="Verdana" pitchFamily="34" charset="0"/>
              <a:ea typeface="Verdana" pitchFamily="34" charset="0"/>
            </a:endParaRPr>
          </a:p>
          <a:p>
            <a:r>
              <a:rPr lang="fr-FR" sz="2400" dirty="0">
                <a:latin typeface="Verdana" pitchFamily="34" charset="0"/>
                <a:ea typeface="Verdana" pitchFamily="34" charset="0"/>
              </a:rPr>
              <a:t>(1596-1650), </a:t>
            </a:r>
          </a:p>
          <a:p>
            <a:r>
              <a:rPr lang="fr-FR" sz="2400" dirty="0">
                <a:latin typeface="Verdana" pitchFamily="34" charset="0"/>
                <a:ea typeface="Verdana" pitchFamily="34" charset="0"/>
              </a:rPr>
              <a:t>80 ans après la mort de RECORDE, utilisait un autre signe pour indiquer l'égalité : </a:t>
            </a:r>
          </a:p>
        </p:txBody>
      </p:sp>
      <p:pic>
        <p:nvPicPr>
          <p:cNvPr id="17409" name="Picture 1"/>
          <p:cNvPicPr>
            <a:picLocks noChangeAspect="1" noChangeArrowheads="1"/>
          </p:cNvPicPr>
          <p:nvPr/>
        </p:nvPicPr>
        <p:blipFill>
          <a:blip r:embed="rId5" cstate="print"/>
          <a:srcRect/>
          <a:stretch>
            <a:fillRect/>
          </a:stretch>
        </p:blipFill>
        <p:spPr bwMode="auto">
          <a:xfrm>
            <a:off x="4572000" y="2023935"/>
            <a:ext cx="3780150" cy="3852465"/>
          </a:xfrm>
          <a:prstGeom prst="rect">
            <a:avLst/>
          </a:prstGeom>
          <a:noFill/>
          <a:ln w="9525">
            <a:noFill/>
            <a:miter lim="800000"/>
            <a:headEnd/>
            <a:tailEnd/>
          </a:ln>
        </p:spPr>
      </p:pic>
      <p:sp>
        <p:nvSpPr>
          <p:cNvPr id="10" name="Espace réservé du numéro de diapositive 9"/>
          <p:cNvSpPr>
            <a:spLocks noGrp="1"/>
          </p:cNvSpPr>
          <p:nvPr>
            <p:ph type="sldNum" sz="quarter" idx="12"/>
          </p:nvPr>
        </p:nvSpPr>
        <p:spPr/>
        <p:txBody>
          <a:bodyPr/>
          <a:lstStyle/>
          <a:p>
            <a:fld id="{11D51E7C-3F57-4AE0-8B48-D659CB4EDCCE}" type="slidenum">
              <a:rPr lang="fr-FR" smtClean="0"/>
              <a:pPr/>
              <a:t>6</a:t>
            </a:fld>
            <a:endParaRPr lang="fr-FR"/>
          </a:p>
        </p:txBody>
      </p:sp>
      <p:pic>
        <p:nvPicPr>
          <p:cNvPr id="11" name="Image 10">
            <a:extLst>
              <a:ext uri="{FF2B5EF4-FFF2-40B4-BE49-F238E27FC236}">
                <a16:creationId xmlns:a16="http://schemas.microsoft.com/office/drawing/2014/main" xmlns="" id="{E87FEE96-219C-9B95-6D77-2081193EE5D0}"/>
              </a:ext>
            </a:extLst>
          </p:cNvPr>
          <p:cNvPicPr>
            <a:picLocks noChangeAspect="1"/>
          </p:cNvPicPr>
          <p:nvPr/>
        </p:nvPicPr>
        <p:blipFill>
          <a:blip r:embed="rId6" cstate="print"/>
          <a:stretch>
            <a:fillRect/>
          </a:stretch>
        </p:blipFill>
        <p:spPr>
          <a:xfrm>
            <a:off x="2042067" y="4838109"/>
            <a:ext cx="1686231" cy="58501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188640"/>
            <a:ext cx="4536504" cy="1231106"/>
          </a:xfrm>
          <a:prstGeom prst="rect">
            <a:avLst/>
          </a:prstGeom>
          <a:noFill/>
        </p:spPr>
        <p:txBody>
          <a:bodyPr wrap="square" rtlCol="0">
            <a:spAutoFit/>
          </a:bodyPr>
          <a:lstStyle/>
          <a:p>
            <a:r>
              <a:rPr lang="fr-FR" sz="2800" dirty="0"/>
              <a:t>2. Importance et moments clés</a:t>
            </a:r>
          </a:p>
          <a:p>
            <a:endParaRPr lang="fr-FR" dirty="0"/>
          </a:p>
        </p:txBody>
      </p:sp>
      <p:sp>
        <p:nvSpPr>
          <p:cNvPr id="8" name="Espace réservé du numéro de diapositive 7"/>
          <p:cNvSpPr>
            <a:spLocks noGrp="1"/>
          </p:cNvSpPr>
          <p:nvPr>
            <p:ph type="sldNum" sz="quarter" idx="12"/>
          </p:nvPr>
        </p:nvSpPr>
        <p:spPr/>
        <p:txBody>
          <a:bodyPr/>
          <a:lstStyle/>
          <a:p>
            <a:fld id="{11D51E7C-3F57-4AE0-8B48-D659CB4EDCCE}" type="slidenum">
              <a:rPr lang="fr-FR" smtClean="0"/>
              <a:pPr/>
              <a:t>7</a:t>
            </a:fld>
            <a:endParaRPr lang="fr-FR"/>
          </a:p>
        </p:txBody>
      </p:sp>
      <p:sp>
        <p:nvSpPr>
          <p:cNvPr id="9" name="ZoneTexte 8"/>
          <p:cNvSpPr txBox="1"/>
          <p:nvPr/>
        </p:nvSpPr>
        <p:spPr>
          <a:xfrm>
            <a:off x="539552" y="1484784"/>
            <a:ext cx="8208912" cy="4154984"/>
          </a:xfrm>
          <a:prstGeom prst="rect">
            <a:avLst/>
          </a:prstGeom>
          <a:noFill/>
        </p:spPr>
        <p:txBody>
          <a:bodyPr wrap="square" rtlCol="0">
            <a:spAutoFit/>
          </a:bodyPr>
          <a:lstStyle/>
          <a:p>
            <a:r>
              <a:rPr lang="fr-FR" sz="2400" u="sng" dirty="0">
                <a:latin typeface="Verdana" pitchFamily="34" charset="0"/>
                <a:ea typeface="Verdana" pitchFamily="34" charset="0"/>
              </a:rPr>
              <a:t>Des ruptures:</a:t>
            </a:r>
          </a:p>
          <a:p>
            <a:pPr marL="342900" indent="-342900">
              <a:buFont typeface="Arial" panose="020B0604020202020204" pitchFamily="34" charset="0"/>
              <a:buChar char="•"/>
            </a:pPr>
            <a:r>
              <a:rPr lang="fr-FR" sz="2400" dirty="0">
                <a:latin typeface="Verdana" pitchFamily="34" charset="0"/>
                <a:ea typeface="Verdana" pitchFamily="34" charset="0"/>
              </a:rPr>
              <a:t>Le = de la calculatrice collège: EXE ou ENTER (en 6</a:t>
            </a:r>
            <a:r>
              <a:rPr lang="fr-FR" sz="2400" baseline="30000" dirty="0">
                <a:latin typeface="Verdana" pitchFamily="34" charset="0"/>
                <a:ea typeface="Verdana" pitchFamily="34" charset="0"/>
              </a:rPr>
              <a:t>ème</a:t>
            </a:r>
            <a:r>
              <a:rPr lang="fr-FR" sz="2400" dirty="0">
                <a:latin typeface="Verdana" pitchFamily="34" charset="0"/>
                <a:ea typeface="Verdana" pitchFamily="34" charset="0"/>
              </a:rPr>
              <a:t>, les élèves se demandent souvent où est le =.)</a:t>
            </a:r>
          </a:p>
          <a:p>
            <a:endParaRPr lang="fr-FR" sz="2000" dirty="0">
              <a:latin typeface="Verdana" pitchFamily="34" charset="0"/>
              <a:ea typeface="Verdana" pitchFamily="34" charset="0"/>
            </a:endParaRPr>
          </a:p>
          <a:p>
            <a:r>
              <a:rPr lang="fr-FR" sz="2400" dirty="0">
                <a:latin typeface="Verdana" pitchFamily="34" charset="0"/>
                <a:ea typeface="Verdana" pitchFamily="34" charset="0"/>
              </a:rPr>
              <a:t>  « la touche EXE de la calculatrice, qui, elle,</a:t>
            </a:r>
          </a:p>
          <a:p>
            <a:r>
              <a:rPr lang="fr-FR" sz="2400" dirty="0">
                <a:latin typeface="Verdana" pitchFamily="34" charset="0"/>
                <a:ea typeface="Verdana" pitchFamily="34" charset="0"/>
              </a:rPr>
              <a:t>   restera incapable toute sa vie de retour en </a:t>
            </a:r>
          </a:p>
          <a:p>
            <a:r>
              <a:rPr lang="fr-FR" sz="2400" dirty="0">
                <a:latin typeface="Verdana" pitchFamily="34" charset="0"/>
                <a:ea typeface="Verdana" pitchFamily="34" charset="0"/>
              </a:rPr>
              <a:t>   arrière » Claudie </a:t>
            </a:r>
            <a:r>
              <a:rPr lang="fr-FR" sz="2400" dirty="0" smtClean="0">
                <a:latin typeface="Verdana" pitchFamily="34" charset="0"/>
                <a:ea typeface="Verdana" pitchFamily="34" charset="0"/>
              </a:rPr>
              <a:t>Asselain-</a:t>
            </a:r>
            <a:r>
              <a:rPr lang="fr-FR" sz="2400" dirty="0" err="1" smtClean="0">
                <a:latin typeface="Verdana" pitchFamily="34" charset="0"/>
                <a:ea typeface="Verdana" pitchFamily="34" charset="0"/>
              </a:rPr>
              <a:t>Missenard</a:t>
            </a:r>
            <a:endParaRPr lang="fr-FR" sz="2400" dirty="0">
              <a:latin typeface="Verdana" pitchFamily="34" charset="0"/>
              <a:ea typeface="Verdana" pitchFamily="34" charset="0"/>
            </a:endParaRPr>
          </a:p>
          <a:p>
            <a:endParaRPr lang="fr-FR" sz="2400" dirty="0">
              <a:latin typeface="Verdana" pitchFamily="34" charset="0"/>
              <a:ea typeface="Verdana" pitchFamily="34" charset="0"/>
            </a:endParaRPr>
          </a:p>
          <a:p>
            <a:pPr marL="342900" indent="-342900">
              <a:buFont typeface="Arial" panose="020B0604020202020204" pitchFamily="34" charset="0"/>
              <a:buChar char="•"/>
            </a:pPr>
            <a:r>
              <a:rPr lang="fr-FR" sz="2400" dirty="0">
                <a:latin typeface="Verdana" pitchFamily="34" charset="0"/>
                <a:ea typeface="Verdana" pitchFamily="34" charset="0"/>
              </a:rPr>
              <a:t>A partir de la 5</a:t>
            </a:r>
            <a:r>
              <a:rPr lang="fr-FR" sz="2400" baseline="30000" dirty="0">
                <a:latin typeface="Verdana" pitchFamily="34" charset="0"/>
                <a:ea typeface="Verdana" pitchFamily="34" charset="0"/>
              </a:rPr>
              <a:t>ème</a:t>
            </a:r>
            <a:r>
              <a:rPr lang="fr-FR" sz="2400" dirty="0">
                <a:latin typeface="Verdana" pitchFamily="34" charset="0"/>
                <a:ea typeface="Verdana" pitchFamily="34" charset="0"/>
              </a:rPr>
              <a:t>: les différents statuts de la lettre et du signe égal.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260648"/>
            <a:ext cx="4320480" cy="1231106"/>
          </a:xfrm>
          <a:prstGeom prst="rect">
            <a:avLst/>
          </a:prstGeom>
          <a:noFill/>
        </p:spPr>
        <p:txBody>
          <a:bodyPr wrap="square" rtlCol="0">
            <a:spAutoFit/>
          </a:bodyPr>
          <a:lstStyle/>
          <a:p>
            <a:r>
              <a:rPr lang="fr-FR" sz="2800" dirty="0"/>
              <a:t>2. Importance et moments clés</a:t>
            </a:r>
          </a:p>
          <a:p>
            <a:endParaRPr lang="fr-FR" dirty="0"/>
          </a:p>
        </p:txBody>
      </p:sp>
      <p:sp>
        <p:nvSpPr>
          <p:cNvPr id="8" name="Espace réservé du numéro de diapositive 7"/>
          <p:cNvSpPr>
            <a:spLocks noGrp="1"/>
          </p:cNvSpPr>
          <p:nvPr>
            <p:ph type="sldNum" sz="quarter" idx="12"/>
          </p:nvPr>
        </p:nvSpPr>
        <p:spPr/>
        <p:txBody>
          <a:bodyPr/>
          <a:lstStyle/>
          <a:p>
            <a:fld id="{11D51E7C-3F57-4AE0-8B48-D659CB4EDCCE}" type="slidenum">
              <a:rPr lang="fr-FR" smtClean="0"/>
              <a:pPr/>
              <a:t>8</a:t>
            </a:fld>
            <a:endParaRPr lang="fr-FR"/>
          </a:p>
        </p:txBody>
      </p:sp>
      <p:sp>
        <p:nvSpPr>
          <p:cNvPr id="9" name="ZoneTexte 8"/>
          <p:cNvSpPr txBox="1"/>
          <p:nvPr/>
        </p:nvSpPr>
        <p:spPr>
          <a:xfrm>
            <a:off x="539552" y="1345382"/>
            <a:ext cx="8208912" cy="830997"/>
          </a:xfrm>
          <a:prstGeom prst="rect">
            <a:avLst/>
          </a:prstGeom>
          <a:noFill/>
        </p:spPr>
        <p:txBody>
          <a:bodyPr wrap="square" rtlCol="0">
            <a:spAutoFit/>
          </a:bodyPr>
          <a:lstStyle/>
          <a:p>
            <a:r>
              <a:rPr lang="fr-FR" sz="2400" u="sng" dirty="0">
                <a:latin typeface="Verdana" pitchFamily="34" charset="0"/>
                <a:ea typeface="Verdana" pitchFamily="34" charset="0"/>
              </a:rPr>
              <a:t>Des ruptures:</a:t>
            </a:r>
          </a:p>
          <a:p>
            <a:endParaRPr lang="fr-FR" sz="2400" u="sng" dirty="0">
              <a:latin typeface="Verdana" pitchFamily="34" charset="0"/>
              <a:ea typeface="Verdana" pitchFamily="34" charset="0"/>
            </a:endParaRPr>
          </a:p>
        </p:txBody>
      </p:sp>
      <p:pic>
        <p:nvPicPr>
          <p:cNvPr id="10" name="Image 9"/>
          <p:cNvPicPr/>
          <p:nvPr/>
        </p:nvPicPr>
        <p:blipFill>
          <a:blip r:embed="rId5" cstate="print"/>
          <a:srcRect/>
          <a:stretch>
            <a:fillRect/>
          </a:stretch>
        </p:blipFill>
        <p:spPr bwMode="auto">
          <a:xfrm>
            <a:off x="395536" y="1839244"/>
            <a:ext cx="7704856" cy="40218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88640"/>
            <a:ext cx="4392488" cy="1231106"/>
          </a:xfrm>
          <a:prstGeom prst="rect">
            <a:avLst/>
          </a:prstGeom>
          <a:noFill/>
        </p:spPr>
        <p:txBody>
          <a:bodyPr wrap="square" rtlCol="0">
            <a:spAutoFit/>
          </a:bodyPr>
          <a:lstStyle/>
          <a:p>
            <a:r>
              <a:rPr lang="fr-FR" sz="2800" dirty="0"/>
              <a:t>2. Importance et moments clés</a:t>
            </a:r>
          </a:p>
          <a:p>
            <a:endParaRPr lang="fr-FR" dirty="0"/>
          </a:p>
        </p:txBody>
      </p:sp>
      <p:sp>
        <p:nvSpPr>
          <p:cNvPr id="8" name="ZoneTexte 7"/>
          <p:cNvSpPr txBox="1"/>
          <p:nvPr/>
        </p:nvSpPr>
        <p:spPr>
          <a:xfrm>
            <a:off x="827584" y="1916832"/>
            <a:ext cx="8316416" cy="1477328"/>
          </a:xfrm>
          <a:prstGeom prst="rect">
            <a:avLst/>
          </a:prstGeom>
          <a:noFill/>
        </p:spPr>
        <p:txBody>
          <a:bodyPr wrap="square" rtlCol="0">
            <a:spAutoFit/>
          </a:bodyPr>
          <a:lstStyle/>
          <a:p>
            <a:endParaRPr lang="fr-FR" dirty="0"/>
          </a:p>
          <a:p>
            <a:endParaRPr lang="fr-FR" dirty="0"/>
          </a:p>
          <a:p>
            <a:endParaRPr lang="fr-FR" dirty="0"/>
          </a:p>
          <a:p>
            <a:endParaRPr lang="fr-FR" dirty="0"/>
          </a:p>
          <a:p>
            <a:endParaRPr lang="fr-FR" dirty="0"/>
          </a:p>
        </p:txBody>
      </p:sp>
      <p:sp>
        <p:nvSpPr>
          <p:cNvPr id="9" name="ZoneTexte 8"/>
          <p:cNvSpPr txBox="1"/>
          <p:nvPr/>
        </p:nvSpPr>
        <p:spPr>
          <a:xfrm>
            <a:off x="370384" y="1530073"/>
            <a:ext cx="8316416" cy="4985980"/>
          </a:xfrm>
          <a:prstGeom prst="rect">
            <a:avLst/>
          </a:prstGeom>
          <a:noFill/>
        </p:spPr>
        <p:txBody>
          <a:bodyPr wrap="square" rtlCol="0">
            <a:spAutoFit/>
          </a:bodyPr>
          <a:lstStyle/>
          <a:p>
            <a:endParaRPr lang="fr-FR" dirty="0"/>
          </a:p>
          <a:p>
            <a:pPr marL="342900" indent="-342900">
              <a:buFont typeface="Arial" panose="020B0604020202020204" pitchFamily="34" charset="0"/>
              <a:buChar char="•"/>
            </a:pPr>
            <a:r>
              <a:rPr lang="fr-FR" sz="2400" dirty="0">
                <a:latin typeface="Verdana" pitchFamily="34" charset="0"/>
                <a:ea typeface="Verdana" pitchFamily="34" charset="0"/>
              </a:rPr>
              <a:t>Pour les élèves, l’égalité est surtout un signe et ce signe est très souvent un résumé de "je vais vers un résultat" lorsqu’il n’est pas qu’un simple outil de ponctuation entre plusieurs suites d’opérations.</a:t>
            </a:r>
          </a:p>
          <a:p>
            <a:pPr marL="342900" indent="-342900">
              <a:buFont typeface="Arial" panose="020B0604020202020204" pitchFamily="34" charset="0"/>
              <a:buChar char="•"/>
            </a:pPr>
            <a:r>
              <a:rPr lang="fr-FR" sz="2400" dirty="0">
                <a:latin typeface="Verdana" pitchFamily="34" charset="0"/>
                <a:ea typeface="Verdana" pitchFamily="34" charset="0"/>
              </a:rPr>
              <a:t>Apparition du signe à l’école primaire: en CP</a:t>
            </a:r>
          </a:p>
          <a:p>
            <a:r>
              <a:rPr lang="fr-FR" sz="2400" dirty="0">
                <a:latin typeface="Verdana" pitchFamily="34" charset="0"/>
                <a:ea typeface="Verdana" pitchFamily="34" charset="0"/>
              </a:rPr>
              <a:t>   Le signe = est perçu comme « donne la   réponse ».</a:t>
            </a:r>
          </a:p>
          <a:p>
            <a:r>
              <a:rPr lang="fr-FR" sz="2400" dirty="0">
                <a:latin typeface="Verdana" pitchFamily="34" charset="0"/>
                <a:ea typeface="Verdana" pitchFamily="34" charset="0"/>
              </a:rPr>
              <a:t>   Cette conception opératoire persiste et </a:t>
            </a:r>
            <a:r>
              <a:rPr lang="fr-FR" sz="2400" dirty="0" smtClean="0">
                <a:latin typeface="Verdana" pitchFamily="34" charset="0"/>
                <a:ea typeface="Verdana" pitchFamily="34" charset="0"/>
              </a:rPr>
              <a:t>constitue </a:t>
            </a:r>
            <a:r>
              <a:rPr lang="fr-FR" sz="2400" dirty="0">
                <a:latin typeface="Verdana" pitchFamily="34" charset="0"/>
                <a:ea typeface="Verdana" pitchFamily="34" charset="0"/>
              </a:rPr>
              <a:t>un obstacle majeur à l’algèbre (Carolyn Kieran).</a:t>
            </a:r>
          </a:p>
          <a:p>
            <a:pPr marL="342900" indent="-342900">
              <a:buFont typeface="Arial" panose="020B0604020202020204" pitchFamily="34" charset="0"/>
              <a:buChar char="•"/>
            </a:pPr>
            <a:r>
              <a:rPr lang="fr-FR" sz="2400" dirty="0">
                <a:latin typeface="Verdana" pitchFamily="34" charset="0"/>
                <a:ea typeface="Verdana" pitchFamily="34" charset="0"/>
              </a:rPr>
              <a:t>Le collège hérite de ce constat. </a:t>
            </a:r>
          </a:p>
          <a:p>
            <a:endParaRPr lang="fr-FR" dirty="0"/>
          </a:p>
          <a:p>
            <a:endParaRPr lang="fr-FR" dirty="0"/>
          </a:p>
        </p:txBody>
      </p:sp>
      <p:sp>
        <p:nvSpPr>
          <p:cNvPr id="10" name="Espace réservé du numéro de diapositive 9"/>
          <p:cNvSpPr>
            <a:spLocks noGrp="1"/>
          </p:cNvSpPr>
          <p:nvPr>
            <p:ph type="sldNum" sz="quarter" idx="12"/>
          </p:nvPr>
        </p:nvSpPr>
        <p:spPr/>
        <p:txBody>
          <a:bodyPr/>
          <a:lstStyle/>
          <a:p>
            <a:fld id="{11D51E7C-3F57-4AE0-8B48-D659CB4EDCCE}" type="slidenum">
              <a:rPr lang="fr-FR" smtClean="0"/>
              <a:pPr/>
              <a:t>9</a:t>
            </a:fld>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123728" y="260648"/>
            <a:ext cx="4464496"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10</a:t>
            </a:fld>
            <a:endParaRPr lang="fr-FR"/>
          </a:p>
        </p:txBody>
      </p:sp>
      <p:sp>
        <p:nvSpPr>
          <p:cNvPr id="8" name="ZoneTexte 7"/>
          <p:cNvSpPr txBox="1"/>
          <p:nvPr/>
        </p:nvSpPr>
        <p:spPr>
          <a:xfrm>
            <a:off x="575556" y="1014983"/>
            <a:ext cx="7560840" cy="5078313"/>
          </a:xfrm>
          <a:prstGeom prst="rect">
            <a:avLst/>
          </a:prstGeom>
          <a:noFill/>
        </p:spPr>
        <p:txBody>
          <a:bodyPr wrap="square" rtlCol="0">
            <a:spAutoFit/>
          </a:bodyPr>
          <a:lstStyle/>
          <a:p>
            <a:endParaRPr lang="fr-FR" dirty="0"/>
          </a:p>
          <a:p>
            <a:pPr marL="342900" indent="-342900">
              <a:buFont typeface="Arial" panose="020B0604020202020204" pitchFamily="34" charset="0"/>
              <a:buChar char="•"/>
            </a:pPr>
            <a:r>
              <a:rPr lang="fr-FR" sz="2400" dirty="0">
                <a:latin typeface="Verdana" pitchFamily="34" charset="0"/>
                <a:ea typeface="Verdana" pitchFamily="34" charset="0"/>
              </a:rPr>
              <a:t>Dès le primaire, proposer des</a:t>
            </a:r>
          </a:p>
          <a:p>
            <a:r>
              <a:rPr lang="fr-FR" sz="2400" dirty="0">
                <a:latin typeface="Verdana" pitchFamily="34" charset="0"/>
                <a:ea typeface="Verdana" pitchFamily="34" charset="0"/>
              </a:rPr>
              <a:t>   égalités du type:</a:t>
            </a:r>
          </a:p>
          <a:p>
            <a:r>
              <a:rPr lang="fr-FR" sz="2400" dirty="0">
                <a:latin typeface="Verdana" pitchFamily="34" charset="0"/>
                <a:ea typeface="Verdana" pitchFamily="34" charset="0"/>
              </a:rPr>
              <a:t>        Compléter : 25 + 4 = 19 + …</a:t>
            </a:r>
          </a:p>
          <a:p>
            <a:endParaRPr lang="fr-FR" sz="2400" dirty="0">
              <a:latin typeface="Verdana" pitchFamily="34" charset="0"/>
              <a:ea typeface="Verdana" pitchFamily="34" charset="0"/>
            </a:endParaRPr>
          </a:p>
          <a:p>
            <a:pPr marL="342900" indent="-342900">
              <a:buFont typeface="Arial" panose="020B0604020202020204" pitchFamily="34" charset="0"/>
              <a:buChar char="•"/>
            </a:pPr>
            <a:r>
              <a:rPr lang="fr-FR" sz="2400" dirty="0">
                <a:latin typeface="Verdana" pitchFamily="34" charset="0"/>
                <a:ea typeface="Verdana" pitchFamily="34" charset="0"/>
              </a:rPr>
              <a:t>A l’école, il faut travailler le = comme quelque chose en plus que l’annonce d’un résultat.</a:t>
            </a:r>
          </a:p>
          <a:p>
            <a:r>
              <a:rPr lang="fr-FR" sz="2400" dirty="0">
                <a:latin typeface="Verdana" pitchFamily="34" charset="0"/>
                <a:ea typeface="Verdana" pitchFamily="34" charset="0"/>
              </a:rPr>
              <a:t>   Difficultés générées :</a:t>
            </a:r>
          </a:p>
          <a:p>
            <a:r>
              <a:rPr lang="fr-FR" sz="2400" dirty="0">
                <a:latin typeface="Verdana" pitchFamily="34" charset="0"/>
                <a:ea typeface="Verdana" pitchFamily="34" charset="0"/>
              </a:rPr>
              <a:t>	- induit une lecture orientée.</a:t>
            </a:r>
          </a:p>
          <a:p>
            <a:r>
              <a:rPr lang="fr-FR" sz="2400" dirty="0">
                <a:latin typeface="Verdana" pitchFamily="34" charset="0"/>
                <a:ea typeface="Verdana" pitchFamily="34" charset="0"/>
              </a:rPr>
              <a:t>	- difficultés à concevoir : 2 x 8 = 4 x 4</a:t>
            </a:r>
          </a:p>
          <a:p>
            <a:r>
              <a:rPr lang="fr-FR" sz="2400" dirty="0">
                <a:latin typeface="Verdana" pitchFamily="34" charset="0"/>
                <a:ea typeface="Verdana" pitchFamily="34" charset="0"/>
              </a:rPr>
              <a:t>	- difficultés à compléter 8 + 4 = … + 5 	  	   (les élèves annoncent 12!)</a:t>
            </a:r>
          </a:p>
          <a:p>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188640"/>
            <a:ext cx="4536504"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11</a:t>
            </a:fld>
            <a:endParaRPr lang="fr-FR"/>
          </a:p>
        </p:txBody>
      </p:sp>
      <p:sp>
        <p:nvSpPr>
          <p:cNvPr id="8" name="ZoneTexte 7"/>
          <p:cNvSpPr txBox="1"/>
          <p:nvPr/>
        </p:nvSpPr>
        <p:spPr>
          <a:xfrm>
            <a:off x="755576" y="2060848"/>
            <a:ext cx="7560840" cy="646331"/>
          </a:xfrm>
          <a:prstGeom prst="rect">
            <a:avLst/>
          </a:prstGeom>
          <a:noFill/>
        </p:spPr>
        <p:txBody>
          <a:bodyPr wrap="square" rtlCol="0">
            <a:spAutoFit/>
          </a:bodyPr>
          <a:lstStyle/>
          <a:p>
            <a:endParaRPr lang="fr-FR" dirty="0"/>
          </a:p>
          <a:p>
            <a:endParaRPr lang="fr-FR" dirty="0"/>
          </a:p>
        </p:txBody>
      </p:sp>
      <p:pic>
        <p:nvPicPr>
          <p:cNvPr id="9" name="Image 8"/>
          <p:cNvPicPr/>
          <p:nvPr/>
        </p:nvPicPr>
        <p:blipFill>
          <a:blip r:embed="rId5" cstate="print"/>
          <a:srcRect/>
          <a:stretch>
            <a:fillRect/>
          </a:stretch>
        </p:blipFill>
        <p:spPr bwMode="auto">
          <a:xfrm>
            <a:off x="1079156" y="2163182"/>
            <a:ext cx="6624736" cy="3527812"/>
          </a:xfrm>
          <a:prstGeom prst="rect">
            <a:avLst/>
          </a:prstGeom>
          <a:noFill/>
          <a:ln w="9525">
            <a:noFill/>
            <a:miter lim="800000"/>
            <a:headEnd/>
            <a:tailEnd/>
          </a:ln>
        </p:spPr>
      </p:pic>
      <p:sp>
        <p:nvSpPr>
          <p:cNvPr id="10" name="ZoneTexte 9"/>
          <p:cNvSpPr txBox="1"/>
          <p:nvPr/>
        </p:nvSpPr>
        <p:spPr>
          <a:xfrm>
            <a:off x="827584" y="1223464"/>
            <a:ext cx="2232248" cy="523220"/>
          </a:xfrm>
          <a:prstGeom prst="rect">
            <a:avLst/>
          </a:prstGeom>
          <a:noFill/>
        </p:spPr>
        <p:txBody>
          <a:bodyPr wrap="square" rtlCol="0">
            <a:spAutoFit/>
          </a:bodyPr>
          <a:lstStyle/>
          <a:p>
            <a:pPr marL="457200" indent="-457200">
              <a:buFont typeface="Wingdings" panose="05000000000000000000" pitchFamily="2" charset="2"/>
              <a:buChar char="Ø"/>
            </a:pPr>
            <a:r>
              <a:rPr lang="fr-FR" sz="2800" dirty="0"/>
              <a:t>En CM1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188640"/>
            <a:ext cx="4320480"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12</a:t>
            </a:fld>
            <a:endParaRPr lang="fr-FR"/>
          </a:p>
        </p:txBody>
      </p:sp>
      <p:pic>
        <p:nvPicPr>
          <p:cNvPr id="9" name="Image 8"/>
          <p:cNvPicPr/>
          <p:nvPr/>
        </p:nvPicPr>
        <p:blipFill>
          <a:blip r:embed="rId5" cstate="print"/>
          <a:srcRect/>
          <a:stretch>
            <a:fillRect/>
          </a:stretch>
        </p:blipFill>
        <p:spPr bwMode="auto">
          <a:xfrm>
            <a:off x="539552" y="2073129"/>
            <a:ext cx="8424936" cy="3444866"/>
          </a:xfrm>
          <a:prstGeom prst="rect">
            <a:avLst/>
          </a:prstGeom>
          <a:noFill/>
          <a:ln w="9525">
            <a:noFill/>
            <a:miter lim="800000"/>
            <a:headEnd/>
            <a:tailEnd/>
          </a:ln>
        </p:spPr>
      </p:pic>
      <p:sp>
        <p:nvSpPr>
          <p:cNvPr id="10" name="ZoneTexte 9"/>
          <p:cNvSpPr txBox="1"/>
          <p:nvPr/>
        </p:nvSpPr>
        <p:spPr>
          <a:xfrm>
            <a:off x="1066228" y="1237661"/>
            <a:ext cx="2160240" cy="523220"/>
          </a:xfrm>
          <a:prstGeom prst="rect">
            <a:avLst/>
          </a:prstGeom>
          <a:noFill/>
        </p:spPr>
        <p:txBody>
          <a:bodyPr wrap="square" rtlCol="0">
            <a:spAutoFit/>
          </a:bodyPr>
          <a:lstStyle/>
          <a:p>
            <a:pPr marL="285750" indent="-285750">
              <a:buFont typeface="Wingdings" panose="05000000000000000000" pitchFamily="2" charset="2"/>
              <a:buChar char="Ø"/>
            </a:pPr>
            <a:r>
              <a:rPr lang="fr-FR" sz="2800" dirty="0"/>
              <a:t> En CM2</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116632"/>
            <a:ext cx="4536504"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13</a:t>
            </a:fld>
            <a:endParaRPr lang="fr-FR"/>
          </a:p>
        </p:txBody>
      </p:sp>
      <p:sp>
        <p:nvSpPr>
          <p:cNvPr id="9" name="ZoneTexte 8"/>
          <p:cNvSpPr txBox="1"/>
          <p:nvPr/>
        </p:nvSpPr>
        <p:spPr>
          <a:xfrm>
            <a:off x="1043608" y="1052736"/>
            <a:ext cx="2304256" cy="523220"/>
          </a:xfrm>
          <a:prstGeom prst="rect">
            <a:avLst/>
          </a:prstGeom>
          <a:noFill/>
        </p:spPr>
        <p:txBody>
          <a:bodyPr wrap="square" rtlCol="0">
            <a:spAutoFit/>
          </a:bodyPr>
          <a:lstStyle/>
          <a:p>
            <a:pPr marL="457200" indent="-457200">
              <a:buFont typeface="Wingdings" panose="05000000000000000000" pitchFamily="2" charset="2"/>
              <a:buChar char="Ø"/>
            </a:pPr>
            <a:r>
              <a:rPr lang="fr-FR" sz="2800" dirty="0"/>
              <a:t>En 6ème</a:t>
            </a:r>
          </a:p>
        </p:txBody>
      </p:sp>
      <p:pic>
        <p:nvPicPr>
          <p:cNvPr id="10" name="Image 9"/>
          <p:cNvPicPr/>
          <p:nvPr/>
        </p:nvPicPr>
        <p:blipFill>
          <a:blip r:embed="rId5" cstate="print"/>
          <a:srcRect/>
          <a:stretch>
            <a:fillRect/>
          </a:stretch>
        </p:blipFill>
        <p:spPr bwMode="auto">
          <a:xfrm>
            <a:off x="683568" y="1772816"/>
            <a:ext cx="7848872" cy="2880319"/>
          </a:xfrm>
          <a:prstGeom prst="rect">
            <a:avLst/>
          </a:prstGeom>
          <a:noFill/>
          <a:ln w="9525">
            <a:noFill/>
            <a:miter lim="800000"/>
            <a:headEnd/>
            <a:tailEnd/>
          </a:ln>
        </p:spPr>
      </p:pic>
      <p:pic>
        <p:nvPicPr>
          <p:cNvPr id="134146" name="Picture 2"/>
          <p:cNvPicPr>
            <a:picLocks noChangeAspect="1" noChangeArrowheads="1"/>
          </p:cNvPicPr>
          <p:nvPr/>
        </p:nvPicPr>
        <p:blipFill>
          <a:blip r:embed="rId6" cstate="print"/>
          <a:srcRect/>
          <a:stretch>
            <a:fillRect/>
          </a:stretch>
        </p:blipFill>
        <p:spPr bwMode="auto">
          <a:xfrm>
            <a:off x="539552" y="4797152"/>
            <a:ext cx="8347687" cy="7155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88640"/>
            <a:ext cx="4536504"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14</a:t>
            </a:fld>
            <a:endParaRPr lang="fr-FR"/>
          </a:p>
        </p:txBody>
      </p:sp>
      <p:sp>
        <p:nvSpPr>
          <p:cNvPr id="8" name="ZoneTexte 7"/>
          <p:cNvSpPr txBox="1"/>
          <p:nvPr/>
        </p:nvSpPr>
        <p:spPr>
          <a:xfrm>
            <a:off x="582418" y="1522472"/>
            <a:ext cx="7661990" cy="3785652"/>
          </a:xfrm>
          <a:prstGeom prst="rect">
            <a:avLst/>
          </a:prstGeom>
          <a:noFill/>
        </p:spPr>
        <p:txBody>
          <a:bodyPr wrap="square" rtlCol="0">
            <a:spAutoFit/>
          </a:bodyPr>
          <a:lstStyle/>
          <a:p>
            <a:r>
              <a:rPr lang="fr-FR" sz="2400" u="sng" dirty="0">
                <a:latin typeface="Verdana" pitchFamily="34" charset="0"/>
                <a:ea typeface="Verdana" pitchFamily="34" charset="0"/>
              </a:rPr>
              <a:t>Travail sur l’écriture en ligne ou </a:t>
            </a:r>
          </a:p>
          <a:p>
            <a:r>
              <a:rPr lang="fr-FR" sz="2400" u="sng" dirty="0">
                <a:latin typeface="Verdana" pitchFamily="34" charset="0"/>
                <a:ea typeface="Verdana" pitchFamily="34" charset="0"/>
              </a:rPr>
              <a:t>sur un = par ligne</a:t>
            </a:r>
          </a:p>
          <a:p>
            <a:endParaRPr lang="fr-FR" sz="2400" u="sng" dirty="0">
              <a:latin typeface="Verdana" pitchFamily="34" charset="0"/>
              <a:ea typeface="Verdana" pitchFamily="34" charset="0"/>
            </a:endParaRPr>
          </a:p>
          <a:p>
            <a:r>
              <a:rPr lang="fr-FR" sz="2400" dirty="0">
                <a:latin typeface="Verdana" pitchFamily="34" charset="0"/>
                <a:ea typeface="Verdana" pitchFamily="34" charset="0"/>
              </a:rPr>
              <a:t>L’écriture dite « en ligne »: a = b = c = … déclenche une confusion entre le « = »</a:t>
            </a:r>
          </a:p>
          <a:p>
            <a:r>
              <a:rPr lang="fr-FR" sz="2400" dirty="0">
                <a:latin typeface="Verdana" pitchFamily="34" charset="0"/>
                <a:ea typeface="Verdana" pitchFamily="34" charset="0"/>
              </a:rPr>
              <a:t>et l’action de réécriture d’un objet à calculer vers le résultat du calcul.</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Elle réduit ainsi l’égalité à cette manipulation orientée.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88640"/>
            <a:ext cx="4608512"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15</a:t>
            </a:fld>
            <a:endParaRPr lang="fr-FR"/>
          </a:p>
        </p:txBody>
      </p:sp>
      <p:sp>
        <p:nvSpPr>
          <p:cNvPr id="8" name="ZoneTexte 7"/>
          <p:cNvSpPr txBox="1"/>
          <p:nvPr/>
        </p:nvSpPr>
        <p:spPr>
          <a:xfrm>
            <a:off x="495257" y="1061312"/>
            <a:ext cx="7560840" cy="4708981"/>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Travail sur l’oral et passage à l’écrit</a:t>
            </a:r>
          </a:p>
          <a:p>
            <a:r>
              <a:rPr lang="fr-FR" sz="2400" dirty="0">
                <a:latin typeface="Verdana" pitchFamily="34" charset="0"/>
                <a:ea typeface="Verdana" pitchFamily="34" charset="0"/>
              </a:rPr>
              <a:t>Un élève peut dire: « je fais 1 + 3 cela fait 4 et puis x 6, cela donne 24 »</a:t>
            </a:r>
          </a:p>
          <a:p>
            <a:r>
              <a:rPr lang="fr-FR" sz="2400" dirty="0">
                <a:latin typeface="Verdana" pitchFamily="34" charset="0"/>
                <a:ea typeface="Verdana" pitchFamily="34" charset="0"/>
              </a:rPr>
              <a:t>Et écrire par conséquent: 1 + 3 = 4 x 6 = 24</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Il s’agit d’une suite de calculs incorrects mais qui traduisent le cheminement de la pensée.</a:t>
            </a:r>
          </a:p>
          <a:p>
            <a:r>
              <a:rPr lang="fr-FR" sz="2400" dirty="0">
                <a:latin typeface="Verdana" pitchFamily="34" charset="0"/>
                <a:ea typeface="Verdana" pitchFamily="34" charset="0"/>
              </a:rPr>
              <a:t>Le passage à l’écrit permet de travailler le sens du signe = et les priorités opératoires. </a:t>
            </a:r>
          </a:p>
          <a:p>
            <a:endParaRPr lang="fr-FR" sz="2400" dirty="0">
              <a:latin typeface="Verdana" pitchFamily="34" charset="0"/>
              <a:ea typeface="Verdana" pitchFamily="34" charset="0"/>
            </a:endParaRPr>
          </a:p>
          <a:p>
            <a:pPr marL="342900" indent="-342900">
              <a:buFont typeface="Wingdings" panose="05000000000000000000" pitchFamily="2" charset="2"/>
              <a:buChar char="Ø"/>
            </a:pPr>
            <a:r>
              <a:rPr lang="fr-FR" sz="2400" dirty="0">
                <a:solidFill>
                  <a:srgbClr val="0070C0"/>
                </a:solidFill>
                <a:latin typeface="Verdana" pitchFamily="34" charset="0"/>
                <a:ea typeface="Verdana" pitchFamily="34" charset="0"/>
              </a:rPr>
              <a:t>travail à faire régulièrement</a:t>
            </a:r>
            <a:endParaRPr lang="fr-FR" sz="2400" dirty="0">
              <a:latin typeface="Verdana" pitchFamily="34" charset="0"/>
              <a:ea typeface="Verdana" pitchFamily="34" charset="0"/>
            </a:endParaRPr>
          </a:p>
          <a:p>
            <a:endParaRPr lang="fr-FR" dirty="0"/>
          </a:p>
        </p:txBody>
      </p:sp>
      <p:pic>
        <p:nvPicPr>
          <p:cNvPr id="3" name="Graphique 2" descr="Salle de classe">
            <a:extLst>
              <a:ext uri="{FF2B5EF4-FFF2-40B4-BE49-F238E27FC236}">
                <a16:creationId xmlns:a16="http://schemas.microsoft.com/office/drawing/2014/main" xmlns="" id="{D0A770AF-B755-A0DE-1483-7057C9CC76CC}"/>
              </a:ext>
            </a:extLst>
          </p:cNvPr>
          <p:cNvPicPr>
            <a:picLocks noChangeAspect="1"/>
          </p:cNvPicPr>
          <p:nvPr/>
        </p:nvPicPr>
        <p:blipFill>
          <a:blip r:embed="rId5" cstate="print">
            <a:extLst>
              <a:ext uri="{96DAC541-7B7A-43D3-8B79-37D633B846F1}">
                <asvg:svgBlip xmlns:asvg="http://schemas.microsoft.com/office/drawing/2016/SVG/main" xmlns="" r:embed="rId6"/>
              </a:ext>
            </a:extLst>
          </a:blip>
          <a:stretch>
            <a:fillRect/>
          </a:stretch>
        </p:blipFill>
        <p:spPr>
          <a:xfrm>
            <a:off x="5439856" y="5236685"/>
            <a:ext cx="914400" cy="914400"/>
          </a:xfrm>
          <a:prstGeom prst="rect">
            <a:avLst/>
          </a:prstGeom>
        </p:spPr>
      </p:pic>
      <p:sp>
        <p:nvSpPr>
          <p:cNvPr id="9" name="Phylactère : pensées 8">
            <a:extLst>
              <a:ext uri="{FF2B5EF4-FFF2-40B4-BE49-F238E27FC236}">
                <a16:creationId xmlns:a16="http://schemas.microsoft.com/office/drawing/2014/main" xmlns="" id="{CACCCE95-72F7-18CD-F168-1933BF728135}"/>
              </a:ext>
            </a:extLst>
          </p:cNvPr>
          <p:cNvSpPr/>
          <p:nvPr/>
        </p:nvSpPr>
        <p:spPr>
          <a:xfrm rot="893653">
            <a:off x="6076673" y="4986130"/>
            <a:ext cx="2787100" cy="700798"/>
          </a:xfrm>
          <a:prstGeom prst="cloudCallou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Verdana" pitchFamily="34" charset="0"/>
                <a:ea typeface="Verdana" pitchFamily="34" charset="0"/>
              </a:rPr>
              <a:t>automatismes</a:t>
            </a:r>
            <a:endParaRPr lang="fr-FR"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123728" y="188640"/>
            <a:ext cx="4536504" cy="122413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16</a:t>
            </a:fld>
            <a:endParaRPr lang="fr-FR"/>
          </a:p>
        </p:txBody>
      </p:sp>
      <p:sp>
        <p:nvSpPr>
          <p:cNvPr id="8" name="ZoneTexte 7"/>
          <p:cNvSpPr txBox="1"/>
          <p:nvPr/>
        </p:nvSpPr>
        <p:spPr>
          <a:xfrm>
            <a:off x="575556" y="1422489"/>
            <a:ext cx="7560840" cy="3693319"/>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1:</a:t>
            </a:r>
          </a:p>
          <a:p>
            <a:r>
              <a:rPr lang="fr-FR" sz="2400" dirty="0">
                <a:latin typeface="Verdana" pitchFamily="34" charset="0"/>
                <a:ea typeface="Verdana" pitchFamily="34" charset="0"/>
              </a:rPr>
              <a:t>Calculer astucieusement 6 + 17 + 4.</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On peut trouver comme trace écrite de l’élève:</a:t>
            </a:r>
          </a:p>
          <a:p>
            <a:r>
              <a:rPr lang="fr-FR" sz="2400" dirty="0">
                <a:latin typeface="Verdana" pitchFamily="34" charset="0"/>
                <a:ea typeface="Verdana" pitchFamily="34" charset="0"/>
              </a:rPr>
              <a:t>6 + 17 + 4 = 6 + 4 = 10 + 17 = 27</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Les exercices faisant intervenir des programmes de calcul sont souvent source d’utilisation intempestive du signe « =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260648"/>
            <a:ext cx="4464496" cy="122413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17</a:t>
            </a:fld>
            <a:endParaRPr lang="fr-FR"/>
          </a:p>
        </p:txBody>
      </p:sp>
      <p:sp>
        <p:nvSpPr>
          <p:cNvPr id="8" name="ZoneTexte 7"/>
          <p:cNvSpPr txBox="1"/>
          <p:nvPr/>
        </p:nvSpPr>
        <p:spPr>
          <a:xfrm>
            <a:off x="575556" y="1534110"/>
            <a:ext cx="7560840" cy="3323987"/>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2:</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Calculer 7 – 5 x 2</a:t>
            </a:r>
          </a:p>
          <a:p>
            <a:r>
              <a:rPr lang="fr-FR" sz="2400" dirty="0">
                <a:latin typeface="Verdana" pitchFamily="34" charset="0"/>
                <a:ea typeface="Verdana" pitchFamily="34" charset="0"/>
              </a:rPr>
              <a:t>7 – 5 x 2 = 10 – 7 = 3</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La priorité de la multiplication pousse les élèves à faire ce calcul en premier mais leur écriture transcrit leur démarche mentale.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260648"/>
            <a:ext cx="4320480" cy="122413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18</a:t>
            </a:fld>
            <a:endParaRPr lang="fr-FR"/>
          </a:p>
        </p:txBody>
      </p:sp>
      <p:sp>
        <p:nvSpPr>
          <p:cNvPr id="8" name="ZoneTexte 7"/>
          <p:cNvSpPr txBox="1"/>
          <p:nvPr/>
        </p:nvSpPr>
        <p:spPr>
          <a:xfrm>
            <a:off x="763103" y="1942180"/>
            <a:ext cx="7560840" cy="1477328"/>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3:</a:t>
            </a:r>
          </a:p>
          <a:p>
            <a:r>
              <a:rPr lang="fr-FR" sz="2400" dirty="0">
                <a:latin typeface="Verdana" pitchFamily="34" charset="0"/>
                <a:ea typeface="Verdana" pitchFamily="34" charset="0"/>
              </a:rPr>
              <a:t>Pour indiquer une échelle 1/500, les élèves écrivent 1 cm = 5 m.</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260648"/>
            <a:ext cx="4392488"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19</a:t>
            </a:fld>
            <a:endParaRPr lang="fr-FR"/>
          </a:p>
        </p:txBody>
      </p:sp>
      <p:sp>
        <p:nvSpPr>
          <p:cNvPr id="8" name="ZoneTexte 7"/>
          <p:cNvSpPr txBox="1"/>
          <p:nvPr/>
        </p:nvSpPr>
        <p:spPr>
          <a:xfrm>
            <a:off x="790800" y="1380839"/>
            <a:ext cx="7560840" cy="3970318"/>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4</a:t>
            </a:r>
            <a:r>
              <a:rPr lang="fr-FR" sz="2400" dirty="0">
                <a:latin typeface="Verdana" pitchFamily="34" charset="0"/>
                <a:ea typeface="Verdana" pitchFamily="34" charset="0"/>
              </a:rPr>
              <a:t>: </a:t>
            </a:r>
          </a:p>
          <a:p>
            <a:r>
              <a:rPr lang="fr-FR" sz="2400" dirty="0">
                <a:latin typeface="Verdana" pitchFamily="34" charset="0"/>
                <a:ea typeface="Verdana" pitchFamily="34" charset="0"/>
              </a:rPr>
              <a:t>Au collège, on trouve après avoir développé une expression: </a:t>
            </a:r>
          </a:p>
          <a:p>
            <a:r>
              <a:rPr lang="fr-FR" sz="2400" dirty="0">
                <a:latin typeface="Verdana" pitchFamily="34" charset="0"/>
                <a:ea typeface="Verdana" pitchFamily="34" charset="0"/>
              </a:rPr>
              <a:t>21</a:t>
            </a:r>
            <a:r>
              <a:rPr lang="fr-FR" sz="2400" i="1" dirty="0">
                <a:latin typeface="Verdana" pitchFamily="34" charset="0"/>
                <a:ea typeface="Verdana" pitchFamily="34" charset="0"/>
              </a:rPr>
              <a:t>x</a:t>
            </a:r>
            <a:r>
              <a:rPr lang="fr-FR" sz="2400" dirty="0">
                <a:latin typeface="Verdana" pitchFamily="34" charset="0"/>
                <a:ea typeface="Verdana" pitchFamily="34" charset="0"/>
              </a:rPr>
              <a:t> + 63 = 84</a:t>
            </a:r>
            <a:r>
              <a:rPr lang="fr-FR" sz="2400" i="1" dirty="0">
                <a:latin typeface="Verdana" pitchFamily="34" charset="0"/>
                <a:ea typeface="Verdana" pitchFamily="34" charset="0"/>
              </a:rPr>
              <a:t>x</a:t>
            </a:r>
          </a:p>
          <a:p>
            <a:endParaRPr lang="fr-FR" sz="2400" i="1" dirty="0">
              <a:latin typeface="Verdana" pitchFamily="34" charset="0"/>
              <a:ea typeface="Verdana" pitchFamily="34" charset="0"/>
            </a:endParaRPr>
          </a:p>
          <a:p>
            <a:r>
              <a:rPr lang="fr-FR" sz="2400" dirty="0">
                <a:latin typeface="Verdana" pitchFamily="34" charset="0"/>
                <a:ea typeface="Verdana" pitchFamily="34" charset="0"/>
              </a:rPr>
              <a:t>C’est une erreur classique de concaténation due au fait que le signe = est vu comme signe d’annonce des résultats et ainsi les élèves refusent de laisser en suspens les opérations.</a:t>
            </a:r>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332656"/>
            <a:ext cx="4392488" cy="122413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20</a:t>
            </a:fld>
            <a:endParaRPr lang="fr-FR"/>
          </a:p>
        </p:txBody>
      </p:sp>
      <p:sp>
        <p:nvSpPr>
          <p:cNvPr id="8" name="ZoneTexte 7"/>
          <p:cNvSpPr txBox="1"/>
          <p:nvPr/>
        </p:nvSpPr>
        <p:spPr>
          <a:xfrm>
            <a:off x="790800" y="1588696"/>
            <a:ext cx="7093568" cy="2585323"/>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5</a:t>
            </a:r>
            <a:r>
              <a:rPr lang="fr-FR" sz="2400" dirty="0">
                <a:latin typeface="Verdana" pitchFamily="34" charset="0"/>
                <a:ea typeface="Verdana" pitchFamily="34" charset="0"/>
              </a:rPr>
              <a:t>:</a:t>
            </a:r>
          </a:p>
          <a:p>
            <a:r>
              <a:rPr lang="fr-FR" sz="2400" dirty="0">
                <a:latin typeface="Verdana" pitchFamily="34" charset="0"/>
                <a:ea typeface="Verdana" pitchFamily="34" charset="0"/>
              </a:rPr>
              <a:t>Lors de l’application de la contraposée du théorème de Pythagore (ou de Thalès), les élèves mettent le signe « = » avant même la vérification de l’égalité des membres. </a:t>
            </a:r>
          </a:p>
          <a:p>
            <a:endParaRPr lang="fr-FR" sz="2400" dirty="0">
              <a:latin typeface="Verdana" pitchFamily="34" charset="0"/>
              <a:ea typeface="Verdan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260648"/>
            <a:ext cx="4464496"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21</a:t>
            </a:fld>
            <a:endParaRPr lang="fr-FR"/>
          </a:p>
        </p:txBody>
      </p:sp>
      <p:sp>
        <p:nvSpPr>
          <p:cNvPr id="8" name="ZoneTexte 7"/>
          <p:cNvSpPr txBox="1"/>
          <p:nvPr/>
        </p:nvSpPr>
        <p:spPr>
          <a:xfrm>
            <a:off x="755576" y="2060848"/>
            <a:ext cx="7560840" cy="1846659"/>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6</a:t>
            </a:r>
            <a:r>
              <a:rPr lang="fr-FR" sz="2400" dirty="0">
                <a:latin typeface="Verdana" pitchFamily="34" charset="0"/>
                <a:ea typeface="Verdana" pitchFamily="34" charset="0"/>
              </a:rPr>
              <a:t>:</a:t>
            </a:r>
          </a:p>
          <a:p>
            <a:r>
              <a:rPr lang="fr-FR" sz="2400" dirty="0">
                <a:latin typeface="Verdana" pitchFamily="34" charset="0"/>
                <a:ea typeface="Verdana" pitchFamily="34" charset="0"/>
              </a:rPr>
              <a:t>Erreurs entre valeur exacte et valeurs approchées</a:t>
            </a:r>
          </a:p>
          <a:p>
            <a:endParaRPr lang="fr-FR" sz="2400" dirty="0">
              <a:latin typeface="Verdana" pitchFamily="34" charset="0"/>
              <a:ea typeface="Verdan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260648"/>
            <a:ext cx="4536504"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22</a:t>
            </a:fld>
            <a:endParaRPr lang="fr-FR"/>
          </a:p>
        </p:txBody>
      </p:sp>
      <p:sp>
        <p:nvSpPr>
          <p:cNvPr id="8" name="ZoneTexte 7"/>
          <p:cNvSpPr txBox="1"/>
          <p:nvPr/>
        </p:nvSpPr>
        <p:spPr>
          <a:xfrm>
            <a:off x="575556" y="1124744"/>
            <a:ext cx="7560840" cy="2123658"/>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7</a:t>
            </a:r>
            <a:r>
              <a:rPr lang="fr-FR" sz="2400" dirty="0">
                <a:latin typeface="Verdana" pitchFamily="34" charset="0"/>
                <a:ea typeface="Verdana" pitchFamily="34" charset="0"/>
              </a:rPr>
              <a:t>: </a:t>
            </a:r>
          </a:p>
          <a:p>
            <a:r>
              <a:rPr lang="fr-FR" sz="2400" dirty="0">
                <a:latin typeface="Verdana" pitchFamily="34" charset="0"/>
                <a:ea typeface="Verdana" pitchFamily="34" charset="0"/>
              </a:rPr>
              <a:t>Avoir 0 = 0 ou 2 = 3</a:t>
            </a:r>
          </a:p>
          <a:p>
            <a:endParaRPr lang="fr-FR" sz="1600" dirty="0">
              <a:latin typeface="Verdana" pitchFamily="34" charset="0"/>
              <a:ea typeface="Verdana" pitchFamily="34" charset="0"/>
            </a:endParaRPr>
          </a:p>
          <a:p>
            <a:r>
              <a:rPr lang="fr-FR" sz="2400" b="1" dirty="0">
                <a:latin typeface="Verdana" pitchFamily="34" charset="0"/>
                <a:ea typeface="Verdana" pitchFamily="34" charset="0"/>
              </a:rPr>
              <a:t>A quels moments les élèves peuvent rencontrer ces égalités ? </a:t>
            </a:r>
            <a:endParaRPr lang="fr-FR" b="1" dirty="0"/>
          </a:p>
        </p:txBody>
      </p:sp>
      <p:pic>
        <p:nvPicPr>
          <p:cNvPr id="14" name="Image 13">
            <a:extLst>
              <a:ext uri="{FF2B5EF4-FFF2-40B4-BE49-F238E27FC236}">
                <a16:creationId xmlns:a16="http://schemas.microsoft.com/office/drawing/2014/main" xmlns="" id="{7D4632CE-C06F-7BD8-ED27-7983499691BB}"/>
              </a:ext>
            </a:extLst>
          </p:cNvPr>
          <p:cNvPicPr>
            <a:picLocks noChangeAspect="1"/>
          </p:cNvPicPr>
          <p:nvPr/>
        </p:nvPicPr>
        <p:blipFill>
          <a:blip r:embed="rId5" cstate="print"/>
          <a:stretch>
            <a:fillRect/>
          </a:stretch>
        </p:blipFill>
        <p:spPr>
          <a:xfrm>
            <a:off x="213235" y="3327753"/>
            <a:ext cx="8717530" cy="281313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p:cNvPicPr>
            <a:picLocks noChangeAspect="1" noChangeArrowheads="1"/>
          </p:cNvPicPr>
          <p:nvPr/>
        </p:nvPicPr>
        <p:blipFill>
          <a:blip r:embed="rId3" cstate="print"/>
          <a:srcRect/>
          <a:stretch>
            <a:fillRect/>
          </a:stretch>
        </p:blipFill>
        <p:spPr bwMode="auto">
          <a:xfrm>
            <a:off x="383257" y="3577088"/>
            <a:ext cx="6276975" cy="2143125"/>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5"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051720" y="188640"/>
            <a:ext cx="4464496" cy="1231106"/>
          </a:xfrm>
          <a:prstGeom prst="rect">
            <a:avLst/>
          </a:prstGeom>
          <a:noFill/>
        </p:spPr>
        <p:txBody>
          <a:bodyPr wrap="square" rtlCol="0">
            <a:spAutoFit/>
          </a:bodyPr>
          <a:lstStyle/>
          <a:p>
            <a:r>
              <a:rPr lang="fr-FR" sz="2800" dirty="0"/>
              <a:t>2. Importance et moments clés</a:t>
            </a:r>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23</a:t>
            </a:fld>
            <a:endParaRPr lang="fr-FR"/>
          </a:p>
        </p:txBody>
      </p:sp>
      <p:sp>
        <p:nvSpPr>
          <p:cNvPr id="8" name="ZoneTexte 7"/>
          <p:cNvSpPr txBox="1"/>
          <p:nvPr/>
        </p:nvSpPr>
        <p:spPr>
          <a:xfrm>
            <a:off x="575556" y="1022526"/>
            <a:ext cx="7560840" cy="3416320"/>
          </a:xfrm>
          <a:prstGeom prst="rect">
            <a:avLst/>
          </a:prstGeom>
          <a:noFill/>
        </p:spPr>
        <p:txBody>
          <a:bodyPr wrap="square" rtlCol="0">
            <a:spAutoFit/>
          </a:bodyPr>
          <a:lstStyle/>
          <a:p>
            <a:endParaRPr lang="fr-FR" dirty="0"/>
          </a:p>
          <a:p>
            <a:r>
              <a:rPr lang="fr-FR" sz="2400" u="sng" dirty="0">
                <a:latin typeface="Verdana" pitchFamily="34" charset="0"/>
                <a:ea typeface="Verdana" pitchFamily="34" charset="0"/>
              </a:rPr>
              <a:t>Exemple 8</a:t>
            </a:r>
            <a:r>
              <a:rPr lang="fr-FR" sz="2400" dirty="0">
                <a:latin typeface="Verdana" pitchFamily="34" charset="0"/>
                <a:ea typeface="Verdana" pitchFamily="34" charset="0"/>
              </a:rPr>
              <a:t>: </a:t>
            </a:r>
          </a:p>
          <a:p>
            <a:r>
              <a:rPr lang="fr-FR" sz="2400" dirty="0">
                <a:latin typeface="Verdana" pitchFamily="34" charset="0"/>
                <a:ea typeface="Verdana" pitchFamily="34" charset="0"/>
              </a:rPr>
              <a:t>Utiliser = pour simplifier une fraction ou simplifier les racines carrées.</a:t>
            </a:r>
          </a:p>
          <a:p>
            <a:r>
              <a:rPr lang="fr-FR" sz="2400" dirty="0">
                <a:latin typeface="Verdana" pitchFamily="34" charset="0"/>
                <a:ea typeface="Verdana" pitchFamily="34" charset="0"/>
              </a:rPr>
              <a:t>C’est un « sens inhabituel » qui pose problème si les élèves n’ont eu que des lectures orientées du =.</a:t>
            </a:r>
          </a:p>
          <a:p>
            <a:endParaRPr lang="fr-FR" dirty="0"/>
          </a:p>
          <a:p>
            <a:endParaRPr lang="fr-FR" dirty="0"/>
          </a:p>
          <a:p>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16632"/>
            <a:ext cx="4680520" cy="1508105"/>
          </a:xfrm>
          <a:prstGeom prst="rect">
            <a:avLst/>
          </a:prstGeom>
          <a:noFill/>
        </p:spPr>
        <p:txBody>
          <a:bodyPr wrap="square" rtlCol="0">
            <a:spAutoFit/>
          </a:bodyPr>
          <a:lstStyle/>
          <a:p>
            <a:r>
              <a:rPr lang="fr-FR" sz="2800" dirty="0"/>
              <a:t>3. Traitement des erreurs et comment convaincre les élèves</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24</a:t>
            </a:fld>
            <a:endParaRPr lang="fr-FR"/>
          </a:p>
        </p:txBody>
      </p:sp>
      <p:sp>
        <p:nvSpPr>
          <p:cNvPr id="8" name="ZoneTexte 7"/>
          <p:cNvSpPr txBox="1"/>
          <p:nvPr/>
        </p:nvSpPr>
        <p:spPr>
          <a:xfrm>
            <a:off x="179512" y="1628800"/>
            <a:ext cx="6840760" cy="1569660"/>
          </a:xfrm>
          <a:prstGeom prst="rect">
            <a:avLst/>
          </a:prstGeom>
          <a:noFill/>
        </p:spPr>
        <p:txBody>
          <a:bodyPr wrap="square" rtlCol="0">
            <a:spAutoFit/>
          </a:bodyPr>
          <a:lstStyle/>
          <a:p>
            <a:r>
              <a:rPr lang="fr-FR" sz="2400" dirty="0">
                <a:latin typeface="Verdana" pitchFamily="34" charset="0"/>
                <a:ea typeface="Verdana" pitchFamily="34" charset="0"/>
              </a:rPr>
              <a:t>Les unités dans les calculs pour donner du sens au signe égal. </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Différence entre 4 cm x 5 cm et 4 x 5 cm.</a:t>
            </a:r>
          </a:p>
        </p:txBody>
      </p:sp>
      <p:pic>
        <p:nvPicPr>
          <p:cNvPr id="2" name="Picture 2"/>
          <p:cNvPicPr>
            <a:picLocks noChangeAspect="1" noChangeArrowheads="1"/>
          </p:cNvPicPr>
          <p:nvPr/>
        </p:nvPicPr>
        <p:blipFill>
          <a:blip r:embed="rId5" cstate="print"/>
          <a:srcRect/>
          <a:stretch>
            <a:fillRect/>
          </a:stretch>
        </p:blipFill>
        <p:spPr bwMode="auto">
          <a:xfrm>
            <a:off x="1732030" y="3212976"/>
            <a:ext cx="6798204" cy="26418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07704" y="188640"/>
            <a:ext cx="4896544" cy="1508105"/>
          </a:xfrm>
          <a:prstGeom prst="rect">
            <a:avLst/>
          </a:prstGeom>
          <a:noFill/>
        </p:spPr>
        <p:txBody>
          <a:bodyPr wrap="square" rtlCol="0">
            <a:spAutoFit/>
          </a:bodyPr>
          <a:lstStyle/>
          <a:p>
            <a:r>
              <a:rPr lang="fr-FR" sz="2800" dirty="0"/>
              <a:t>3. Traitement des erreurs et comment convaincre les élèves</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25</a:t>
            </a:fld>
            <a:endParaRPr lang="fr-FR"/>
          </a:p>
        </p:txBody>
      </p:sp>
      <p:sp>
        <p:nvSpPr>
          <p:cNvPr id="8" name="ZoneTexte 7"/>
          <p:cNvSpPr txBox="1"/>
          <p:nvPr/>
        </p:nvSpPr>
        <p:spPr>
          <a:xfrm>
            <a:off x="467544" y="1872700"/>
            <a:ext cx="6840760" cy="1569660"/>
          </a:xfrm>
          <a:prstGeom prst="rect">
            <a:avLst/>
          </a:prstGeom>
          <a:noFill/>
        </p:spPr>
        <p:txBody>
          <a:bodyPr wrap="square" rtlCol="0">
            <a:spAutoFit/>
          </a:bodyPr>
          <a:lstStyle/>
          <a:p>
            <a:r>
              <a:rPr lang="fr-FR" sz="2400" dirty="0">
                <a:latin typeface="Verdana" pitchFamily="34" charset="0"/>
                <a:ea typeface="Verdana" pitchFamily="34" charset="0"/>
              </a:rPr>
              <a:t>Les unités dans les calculs pour donner du sens au signe égal. </a:t>
            </a:r>
          </a:p>
          <a:p>
            <a:endParaRPr lang="fr-FR" sz="2400" dirty="0">
              <a:latin typeface="Verdana" pitchFamily="34" charset="0"/>
              <a:ea typeface="Verdana" pitchFamily="34" charset="0"/>
            </a:endParaRPr>
          </a:p>
          <a:p>
            <a:endParaRPr lang="fr-FR" sz="2400" dirty="0">
              <a:latin typeface="Verdana" pitchFamily="34" charset="0"/>
              <a:ea typeface="Verdana" pitchFamily="34" charset="0"/>
            </a:endParaRPr>
          </a:p>
        </p:txBody>
      </p:sp>
      <p:pic>
        <p:nvPicPr>
          <p:cNvPr id="2050" name="Picture 2"/>
          <p:cNvPicPr>
            <a:picLocks noChangeAspect="1" noChangeArrowheads="1"/>
          </p:cNvPicPr>
          <p:nvPr/>
        </p:nvPicPr>
        <p:blipFill>
          <a:blip r:embed="rId5" cstate="print"/>
          <a:srcRect/>
          <a:stretch>
            <a:fillRect/>
          </a:stretch>
        </p:blipFill>
        <p:spPr bwMode="auto">
          <a:xfrm>
            <a:off x="168118" y="2887212"/>
            <a:ext cx="8807763" cy="23428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835696" y="188640"/>
            <a:ext cx="4824536" cy="1508105"/>
          </a:xfrm>
          <a:prstGeom prst="rect">
            <a:avLst/>
          </a:prstGeom>
          <a:noFill/>
        </p:spPr>
        <p:txBody>
          <a:bodyPr wrap="square" rtlCol="0">
            <a:spAutoFit/>
          </a:bodyPr>
          <a:lstStyle/>
          <a:p>
            <a:r>
              <a:rPr lang="fr-FR" sz="2800" dirty="0"/>
              <a:t>3. Traitement des erreurs et comment convaincre les élèves</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26</a:t>
            </a:fld>
            <a:endParaRPr lang="fr-FR"/>
          </a:p>
        </p:txBody>
      </p:sp>
      <p:sp>
        <p:nvSpPr>
          <p:cNvPr id="8" name="ZoneTexte 7"/>
          <p:cNvSpPr txBox="1"/>
          <p:nvPr/>
        </p:nvSpPr>
        <p:spPr>
          <a:xfrm>
            <a:off x="175972" y="2123204"/>
            <a:ext cx="5579661" cy="3970318"/>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Verdana" pitchFamily="34" charset="0"/>
                <a:ea typeface="Verdana" pitchFamily="34" charset="0"/>
              </a:rPr>
              <a:t>Représentation par des schémas en barre ou des balances.</a:t>
            </a:r>
          </a:p>
          <a:p>
            <a:endParaRPr lang="fr-FR" sz="2400" dirty="0">
              <a:latin typeface="Verdana" pitchFamily="34" charset="0"/>
              <a:ea typeface="Verdana" pitchFamily="34" charset="0"/>
            </a:endParaRPr>
          </a:p>
          <a:p>
            <a:endParaRPr lang="fr-FR" sz="2400" dirty="0">
              <a:latin typeface="Verdana" pitchFamily="34" charset="0"/>
              <a:ea typeface="Verdana" pitchFamily="34" charset="0"/>
            </a:endParaRPr>
          </a:p>
          <a:p>
            <a:pPr marL="342900" indent="-342900">
              <a:buFont typeface="Arial" panose="020B0604020202020204" pitchFamily="34" charset="0"/>
              <a:buChar char="•"/>
            </a:pPr>
            <a:r>
              <a:rPr lang="fr-FR" sz="2400" dirty="0">
                <a:latin typeface="Verdana" pitchFamily="34" charset="0"/>
                <a:ea typeface="Verdana" pitchFamily="34" charset="0"/>
              </a:rPr>
              <a:t>En route vers l’algèbre.</a:t>
            </a:r>
          </a:p>
          <a:p>
            <a:r>
              <a:rPr lang="fr-FR" sz="2400" dirty="0">
                <a:latin typeface="Verdana" pitchFamily="34" charset="0"/>
                <a:ea typeface="Verdana" pitchFamily="34" charset="0"/>
              </a:rPr>
              <a:t> </a:t>
            </a:r>
            <a:r>
              <a:rPr lang="fr-FR" sz="2400" dirty="0">
                <a:latin typeface="Verdana" pitchFamily="34" charset="0"/>
                <a:ea typeface="Verdana" pitchFamily="34" charset="0"/>
                <a:hlinkClick r:id="rId5"/>
              </a:rPr>
              <a:t>https://solveme.edc.org/mobiles/</a:t>
            </a:r>
            <a:endParaRPr lang="fr-FR" sz="2400" dirty="0">
              <a:latin typeface="Verdana" pitchFamily="34" charset="0"/>
              <a:ea typeface="Verdana" pitchFamily="34" charset="0"/>
            </a:endParaRPr>
          </a:p>
          <a:p>
            <a:endParaRPr lang="fr-FR" dirty="0"/>
          </a:p>
          <a:p>
            <a:endParaRPr lang="fr-FR" dirty="0"/>
          </a:p>
          <a:p>
            <a:endParaRPr lang="fr-FR" dirty="0"/>
          </a:p>
          <a:p>
            <a:endParaRPr lang="fr-FR" dirty="0"/>
          </a:p>
          <a:p>
            <a:endParaRPr lang="fr-FR" dirty="0"/>
          </a:p>
          <a:p>
            <a:endParaRPr lang="fr-FR" dirty="0"/>
          </a:p>
        </p:txBody>
      </p:sp>
      <p:pic>
        <p:nvPicPr>
          <p:cNvPr id="2" name="Picture 2"/>
          <p:cNvPicPr>
            <a:picLocks noChangeAspect="1" noChangeArrowheads="1"/>
          </p:cNvPicPr>
          <p:nvPr/>
        </p:nvPicPr>
        <p:blipFill>
          <a:blip r:embed="rId6" cstate="print"/>
          <a:srcRect/>
          <a:stretch>
            <a:fillRect/>
          </a:stretch>
        </p:blipFill>
        <p:spPr bwMode="auto">
          <a:xfrm>
            <a:off x="5773660" y="2276871"/>
            <a:ext cx="3141170" cy="29918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 name="Espace réservé du numéro de diapositive 4"/>
          <p:cNvSpPr>
            <a:spLocks noGrp="1"/>
          </p:cNvSpPr>
          <p:nvPr>
            <p:ph type="sldNum" sz="quarter" idx="12"/>
          </p:nvPr>
        </p:nvSpPr>
        <p:spPr bwMode="auto">
          <a:xfrm>
            <a:off x="7596336" y="6378000"/>
            <a:ext cx="1350000" cy="480000"/>
          </a:xfrm>
        </p:spPr>
        <p:txBody>
          <a:bodyPr/>
          <a:lstStyle/>
          <a:p>
            <a:pPr>
              <a:defRPr/>
            </a:pPr>
            <a:fld id="{733122C9-A0B9-462F-8757-0847AD287B63}" type="slidenum">
              <a:rPr lang="fr-FR"/>
              <a:pPr>
                <a:defRPr/>
              </a:pPr>
              <a:t>27</a:t>
            </a:fld>
            <a:endParaRPr lang="fr-FR" dirty="0"/>
          </a:p>
        </p:txBody>
      </p:sp>
      <p:sp>
        <p:nvSpPr>
          <p:cNvPr id="6" name="ZoneTexte 5">
            <a:extLst>
              <a:ext uri="{FF2B5EF4-FFF2-40B4-BE49-F238E27FC236}">
                <a16:creationId xmlns:a16="http://schemas.microsoft.com/office/drawing/2014/main" xmlns="" id="{72EBB3DF-B62B-BCD5-1F77-C9DED8661CC3}"/>
              </a:ext>
            </a:extLst>
          </p:cNvPr>
          <p:cNvSpPr txBox="1"/>
          <p:nvPr/>
        </p:nvSpPr>
        <p:spPr>
          <a:xfrm>
            <a:off x="323528" y="1268760"/>
            <a:ext cx="5400600" cy="369332"/>
          </a:xfrm>
          <a:prstGeom prst="rect">
            <a:avLst/>
          </a:prstGeom>
          <a:noFill/>
        </p:spPr>
        <p:txBody>
          <a:bodyPr wrap="square" rtlCol="0">
            <a:spAutoFit/>
          </a:bodyPr>
          <a:lstStyle/>
          <a:p>
            <a:r>
              <a:rPr lang="fr-FR" dirty="0">
                <a:latin typeface="Verdana" pitchFamily="34" charset="0"/>
                <a:ea typeface="Verdana" pitchFamily="34" charset="0"/>
              </a:rPr>
              <a:t>Des modèles pré-algébriques sur le cycle 3 :</a:t>
            </a:r>
          </a:p>
        </p:txBody>
      </p:sp>
      <p:pic>
        <p:nvPicPr>
          <p:cNvPr id="3" name="Image 2">
            <a:extLst>
              <a:ext uri="{FF2B5EF4-FFF2-40B4-BE49-F238E27FC236}">
                <a16:creationId xmlns:a16="http://schemas.microsoft.com/office/drawing/2014/main" xmlns="" id="{2D8224D1-EB90-9EE0-C722-3DC8A7E8FC8B}"/>
              </a:ext>
            </a:extLst>
          </p:cNvPr>
          <p:cNvPicPr>
            <a:picLocks noChangeAspect="1"/>
          </p:cNvPicPr>
          <p:nvPr/>
        </p:nvPicPr>
        <p:blipFill>
          <a:blip r:embed="rId3" cstate="print"/>
          <a:stretch>
            <a:fillRect/>
          </a:stretch>
        </p:blipFill>
        <p:spPr>
          <a:xfrm>
            <a:off x="281454" y="1694488"/>
            <a:ext cx="4464496" cy="1231235"/>
          </a:xfrm>
          <a:prstGeom prst="rect">
            <a:avLst/>
          </a:prstGeom>
        </p:spPr>
      </p:pic>
      <p:sp>
        <p:nvSpPr>
          <p:cNvPr id="8" name="ZoneTexte 7">
            <a:extLst>
              <a:ext uri="{FF2B5EF4-FFF2-40B4-BE49-F238E27FC236}">
                <a16:creationId xmlns:a16="http://schemas.microsoft.com/office/drawing/2014/main" xmlns="" id="{1CEEE2AD-9989-A83E-44F8-3144523935C0}"/>
              </a:ext>
            </a:extLst>
          </p:cNvPr>
          <p:cNvSpPr txBox="1"/>
          <p:nvPr/>
        </p:nvSpPr>
        <p:spPr bwMode="auto">
          <a:xfrm>
            <a:off x="6516216" y="1508788"/>
            <a:ext cx="3960440" cy="307777"/>
          </a:xfrm>
          <a:prstGeom prst="rect">
            <a:avLst/>
          </a:prstGeom>
          <a:noFill/>
        </p:spPr>
        <p:txBody>
          <a:bodyPr wrap="square" rtlCol="0">
            <a:spAutoFit/>
          </a:bodyPr>
          <a:lstStyle/>
          <a:p>
            <a:r>
              <a:rPr lang="fr-FR" sz="1400" dirty="0">
                <a:latin typeface="Verdana" pitchFamily="34" charset="0"/>
                <a:ea typeface="Verdana" pitchFamily="34" charset="0"/>
              </a:rPr>
              <a:t>Balance</a:t>
            </a:r>
          </a:p>
        </p:txBody>
      </p:sp>
      <p:sp>
        <p:nvSpPr>
          <p:cNvPr id="9" name="ZoneTexte 8">
            <a:extLst>
              <a:ext uri="{FF2B5EF4-FFF2-40B4-BE49-F238E27FC236}">
                <a16:creationId xmlns:a16="http://schemas.microsoft.com/office/drawing/2014/main" xmlns="" id="{EB30E492-D2DA-A63D-0E59-69C5813F5F2E}"/>
              </a:ext>
            </a:extLst>
          </p:cNvPr>
          <p:cNvSpPr txBox="1"/>
          <p:nvPr/>
        </p:nvSpPr>
        <p:spPr bwMode="auto">
          <a:xfrm>
            <a:off x="107504" y="3792677"/>
            <a:ext cx="6516256" cy="1938992"/>
          </a:xfrm>
          <a:prstGeom prst="rect">
            <a:avLst/>
          </a:prstGeom>
          <a:noFill/>
        </p:spPr>
        <p:txBody>
          <a:bodyPr wrap="square" rtlCol="0">
            <a:spAutoFit/>
          </a:bodyPr>
          <a:lstStyle/>
          <a:p>
            <a:r>
              <a:rPr lang="fr-FR" sz="1200" u="sng" dirty="0">
                <a:latin typeface="Verdana" pitchFamily="34" charset="0"/>
                <a:ea typeface="Verdana" pitchFamily="34" charset="0"/>
              </a:rPr>
              <a:t>Ecriture algébrique:</a:t>
            </a:r>
            <a:r>
              <a:rPr lang="fr-FR" sz="1200" dirty="0">
                <a:latin typeface="Verdana" pitchFamily="34" charset="0"/>
                <a:ea typeface="Verdana" pitchFamily="34" charset="0"/>
              </a:rPr>
              <a:t> On appelle a le prix d’un ananas et p le prix d’une pastèque.</a:t>
            </a:r>
          </a:p>
          <a:p>
            <a:endParaRPr lang="fr-FR" sz="1200" u="sng" dirty="0">
              <a:latin typeface="Verdana" pitchFamily="34" charset="0"/>
              <a:ea typeface="Verdana" pitchFamily="34" charset="0"/>
            </a:endParaRPr>
          </a:p>
          <a:p>
            <a:r>
              <a:rPr lang="fr-FR" sz="1200" dirty="0">
                <a:latin typeface="Verdana" pitchFamily="34" charset="0"/>
                <a:ea typeface="Verdana" pitchFamily="34" charset="0"/>
              </a:rPr>
              <a:t>4a + p = 31	-&gt; p = 31 – 4a</a:t>
            </a:r>
          </a:p>
          <a:p>
            <a:r>
              <a:rPr lang="fr-FR" sz="1200" dirty="0">
                <a:latin typeface="Verdana" pitchFamily="34" charset="0"/>
                <a:ea typeface="Verdana" pitchFamily="34" charset="0"/>
              </a:rPr>
              <a:t>2a + 2p = 29</a:t>
            </a:r>
          </a:p>
          <a:p>
            <a:r>
              <a:rPr lang="fr-FR" sz="1200" dirty="0">
                <a:latin typeface="Verdana" pitchFamily="34" charset="0"/>
                <a:ea typeface="Verdana" pitchFamily="34" charset="0"/>
              </a:rPr>
              <a:t>2a + 2 x (31 – 4a) = 29</a:t>
            </a:r>
          </a:p>
          <a:p>
            <a:r>
              <a:rPr lang="fr-FR" sz="1200" dirty="0">
                <a:latin typeface="Verdana" pitchFamily="34" charset="0"/>
                <a:ea typeface="Verdana" pitchFamily="34" charset="0"/>
              </a:rPr>
              <a:t>- 6a = 29 – 62</a:t>
            </a:r>
          </a:p>
          <a:p>
            <a:r>
              <a:rPr lang="fr-FR" sz="1200" dirty="0">
                <a:latin typeface="Verdana" pitchFamily="34" charset="0"/>
                <a:ea typeface="Verdana" pitchFamily="34" charset="0"/>
              </a:rPr>
              <a:t>- 6a = -33</a:t>
            </a:r>
          </a:p>
          <a:p>
            <a:r>
              <a:rPr lang="fr-FR" sz="1200" dirty="0">
                <a:latin typeface="Verdana" pitchFamily="34" charset="0"/>
                <a:ea typeface="Verdana" pitchFamily="34" charset="0"/>
              </a:rPr>
              <a:t>a = 5,5			p = 31 – 4a = 31 – 4 x 5,5 = 9</a:t>
            </a:r>
          </a:p>
          <a:p>
            <a:r>
              <a:rPr lang="fr-FR" sz="1200" dirty="0">
                <a:latin typeface="Verdana" pitchFamily="34" charset="0"/>
                <a:ea typeface="Verdana" pitchFamily="34" charset="0"/>
              </a:rPr>
              <a:t>Le prix d’une pastèque est de 9€ et celui d’un ananas est de 5,50€.</a:t>
            </a:r>
          </a:p>
          <a:p>
            <a:endParaRPr lang="fr-FR" sz="1200" dirty="0"/>
          </a:p>
        </p:txBody>
      </p:sp>
      <p:grpSp>
        <p:nvGrpSpPr>
          <p:cNvPr id="2" name="Groupe 37">
            <a:extLst>
              <a:ext uri="{FF2B5EF4-FFF2-40B4-BE49-F238E27FC236}">
                <a16:creationId xmlns:a16="http://schemas.microsoft.com/office/drawing/2014/main" xmlns="" id="{FAC94F2D-7F2B-C157-4C67-F5AA9D22C866}"/>
              </a:ext>
            </a:extLst>
          </p:cNvPr>
          <p:cNvGrpSpPr/>
          <p:nvPr/>
        </p:nvGrpSpPr>
        <p:grpSpPr>
          <a:xfrm>
            <a:off x="5186580" y="1933002"/>
            <a:ext cx="1941517" cy="696804"/>
            <a:chOff x="5186579" y="1449751"/>
            <a:chExt cx="1941517" cy="522603"/>
          </a:xfrm>
        </p:grpSpPr>
        <p:sp>
          <p:nvSpPr>
            <p:cNvPr id="15" name="Parenthèse ouvrante 14">
              <a:extLst>
                <a:ext uri="{FF2B5EF4-FFF2-40B4-BE49-F238E27FC236}">
                  <a16:creationId xmlns:a16="http://schemas.microsoft.com/office/drawing/2014/main" xmlns="" id="{42002A03-2E95-588C-9DE7-D3F1A0FE13B0}"/>
                </a:ext>
              </a:extLst>
            </p:cNvPr>
            <p:cNvSpPr/>
            <p:nvPr/>
          </p:nvSpPr>
          <p:spPr>
            <a:xfrm rot="16200000">
              <a:off x="5915504" y="1426280"/>
              <a:ext cx="162603" cy="92954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7" name="Image 16">
              <a:extLst>
                <a:ext uri="{FF2B5EF4-FFF2-40B4-BE49-F238E27FC236}">
                  <a16:creationId xmlns:a16="http://schemas.microsoft.com/office/drawing/2014/main" xmlns="" id="{84623AE6-E121-40BF-34B6-D38A2A3247D6}"/>
                </a:ext>
              </a:extLst>
            </p:cNvPr>
            <p:cNvPicPr>
              <a:picLocks noChangeAspect="1"/>
            </p:cNvPicPr>
            <p:nvPr/>
          </p:nvPicPr>
          <p:blipFill rotWithShape="1">
            <a:blip r:embed="rId4" cstate="print"/>
            <a:srcRect r="2500" b="2626"/>
            <a:stretch/>
          </p:blipFill>
          <p:spPr>
            <a:xfrm>
              <a:off x="5186579" y="1449751"/>
              <a:ext cx="864096" cy="307778"/>
            </a:xfrm>
            <a:prstGeom prst="rect">
              <a:avLst/>
            </a:prstGeom>
          </p:spPr>
        </p:pic>
        <p:sp>
          <p:nvSpPr>
            <p:cNvPr id="21" name="ZoneTexte 20">
              <a:extLst>
                <a:ext uri="{FF2B5EF4-FFF2-40B4-BE49-F238E27FC236}">
                  <a16:creationId xmlns:a16="http://schemas.microsoft.com/office/drawing/2014/main" xmlns="" id="{4AD19CFB-2B8B-795B-F715-C3189DD00E26}"/>
                </a:ext>
              </a:extLst>
            </p:cNvPr>
            <p:cNvSpPr txBox="1"/>
            <p:nvPr/>
          </p:nvSpPr>
          <p:spPr>
            <a:xfrm>
              <a:off x="6264000" y="1496165"/>
              <a:ext cx="864096" cy="207749"/>
            </a:xfrm>
            <a:prstGeom prst="rect">
              <a:avLst/>
            </a:prstGeom>
            <a:noFill/>
          </p:spPr>
          <p:txBody>
            <a:bodyPr wrap="square" rtlCol="0">
              <a:spAutoFit/>
            </a:bodyPr>
            <a:lstStyle/>
            <a:p>
              <a:r>
                <a:rPr lang="fr-FR" sz="1200" dirty="0"/>
                <a:t>29€</a:t>
              </a:r>
            </a:p>
          </p:txBody>
        </p:sp>
      </p:grpSp>
      <p:grpSp>
        <p:nvGrpSpPr>
          <p:cNvPr id="4" name="Groupe 41">
            <a:extLst>
              <a:ext uri="{FF2B5EF4-FFF2-40B4-BE49-F238E27FC236}">
                <a16:creationId xmlns:a16="http://schemas.microsoft.com/office/drawing/2014/main" xmlns="" id="{0B75981C-E97D-90ED-B98A-48DBA4D773E1}"/>
              </a:ext>
            </a:extLst>
          </p:cNvPr>
          <p:cNvGrpSpPr/>
          <p:nvPr/>
        </p:nvGrpSpPr>
        <p:grpSpPr>
          <a:xfrm>
            <a:off x="6752975" y="1892619"/>
            <a:ext cx="2361688" cy="725384"/>
            <a:chOff x="6752975" y="1419464"/>
            <a:chExt cx="2361688" cy="544038"/>
          </a:xfrm>
        </p:grpSpPr>
        <p:sp>
          <p:nvSpPr>
            <p:cNvPr id="22" name="ZoneTexte 21">
              <a:extLst>
                <a:ext uri="{FF2B5EF4-FFF2-40B4-BE49-F238E27FC236}">
                  <a16:creationId xmlns:a16="http://schemas.microsoft.com/office/drawing/2014/main" xmlns="" id="{2D5D818A-93DD-9557-F307-EDBA461697F0}"/>
                </a:ext>
              </a:extLst>
            </p:cNvPr>
            <p:cNvSpPr txBox="1"/>
            <p:nvPr/>
          </p:nvSpPr>
          <p:spPr>
            <a:xfrm>
              <a:off x="6752975" y="1532752"/>
              <a:ext cx="1044304" cy="207749"/>
            </a:xfrm>
            <a:prstGeom prst="rect">
              <a:avLst/>
            </a:prstGeom>
            <a:noFill/>
          </p:spPr>
          <p:txBody>
            <a:bodyPr wrap="square" rtlCol="0">
              <a:spAutoFit/>
            </a:bodyPr>
            <a:lstStyle/>
            <a:p>
              <a:r>
                <a:rPr lang="fr-FR" sz="1200" dirty="0"/>
                <a:t>donc</a:t>
              </a:r>
            </a:p>
          </p:txBody>
        </p:sp>
        <p:grpSp>
          <p:nvGrpSpPr>
            <p:cNvPr id="5" name="Groupe 38">
              <a:extLst>
                <a:ext uri="{FF2B5EF4-FFF2-40B4-BE49-F238E27FC236}">
                  <a16:creationId xmlns:a16="http://schemas.microsoft.com/office/drawing/2014/main" xmlns="" id="{DC658B74-66A8-14F0-CB4C-8322B3FE44CD}"/>
                </a:ext>
              </a:extLst>
            </p:cNvPr>
            <p:cNvGrpSpPr/>
            <p:nvPr/>
          </p:nvGrpSpPr>
          <p:grpSpPr>
            <a:xfrm>
              <a:off x="7452196" y="1419464"/>
              <a:ext cx="1662467" cy="544038"/>
              <a:chOff x="7452196" y="1419464"/>
              <a:chExt cx="1662467" cy="544038"/>
            </a:xfrm>
          </p:grpSpPr>
          <p:sp>
            <p:nvSpPr>
              <p:cNvPr id="16" name="Parenthèse ouvrante 15">
                <a:extLst>
                  <a:ext uri="{FF2B5EF4-FFF2-40B4-BE49-F238E27FC236}">
                    <a16:creationId xmlns:a16="http://schemas.microsoft.com/office/drawing/2014/main" xmlns="" id="{EE73702E-4101-52F4-F53F-AD6AF6AD9B76}"/>
                  </a:ext>
                </a:extLst>
              </p:cNvPr>
              <p:cNvSpPr/>
              <p:nvPr/>
            </p:nvSpPr>
            <p:spPr bwMode="auto">
              <a:xfrm rot="16200000">
                <a:off x="8024426" y="1424676"/>
                <a:ext cx="193907" cy="88374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23" name="Image 22">
                <a:extLst>
                  <a:ext uri="{FF2B5EF4-FFF2-40B4-BE49-F238E27FC236}">
                    <a16:creationId xmlns:a16="http://schemas.microsoft.com/office/drawing/2014/main" xmlns="" id="{33809BC0-42B1-24C7-495A-72268E31A295}"/>
                  </a:ext>
                </a:extLst>
              </p:cNvPr>
              <p:cNvPicPr>
                <a:picLocks noChangeAspect="1"/>
              </p:cNvPicPr>
              <p:nvPr/>
            </p:nvPicPr>
            <p:blipFill>
              <a:blip r:embed="rId5" cstate="print"/>
              <a:stretch>
                <a:fillRect/>
              </a:stretch>
            </p:blipFill>
            <p:spPr>
              <a:xfrm>
                <a:off x="7452196" y="1419464"/>
                <a:ext cx="516402" cy="353700"/>
              </a:xfrm>
              <a:prstGeom prst="rect">
                <a:avLst/>
              </a:prstGeom>
            </p:spPr>
          </p:pic>
          <p:sp>
            <p:nvSpPr>
              <p:cNvPr id="24" name="ZoneTexte 23">
                <a:extLst>
                  <a:ext uri="{FF2B5EF4-FFF2-40B4-BE49-F238E27FC236}">
                    <a16:creationId xmlns:a16="http://schemas.microsoft.com/office/drawing/2014/main" xmlns="" id="{0195CC28-5930-DBF5-EBE8-639448A82F69}"/>
                  </a:ext>
                </a:extLst>
              </p:cNvPr>
              <p:cNvSpPr txBox="1"/>
              <p:nvPr/>
            </p:nvSpPr>
            <p:spPr bwMode="auto">
              <a:xfrm>
                <a:off x="8250567" y="1496165"/>
                <a:ext cx="864096" cy="207749"/>
              </a:xfrm>
              <a:prstGeom prst="rect">
                <a:avLst/>
              </a:prstGeom>
              <a:noFill/>
            </p:spPr>
            <p:txBody>
              <a:bodyPr wrap="square" rtlCol="0">
                <a:spAutoFit/>
              </a:bodyPr>
              <a:lstStyle/>
              <a:p>
                <a:r>
                  <a:rPr lang="fr-FR" sz="1200" dirty="0"/>
                  <a:t>14,50€</a:t>
                </a:r>
              </a:p>
            </p:txBody>
          </p:sp>
        </p:grpSp>
      </p:grpSp>
      <p:grpSp>
        <p:nvGrpSpPr>
          <p:cNvPr id="7" name="Groupe 39">
            <a:extLst>
              <a:ext uri="{FF2B5EF4-FFF2-40B4-BE49-F238E27FC236}">
                <a16:creationId xmlns:a16="http://schemas.microsoft.com/office/drawing/2014/main" xmlns="" id="{2354F038-BC45-0ED2-05E0-9E4B431648C1}"/>
              </a:ext>
            </a:extLst>
          </p:cNvPr>
          <p:cNvGrpSpPr/>
          <p:nvPr/>
        </p:nvGrpSpPr>
        <p:grpSpPr>
          <a:xfrm>
            <a:off x="5015002" y="2853642"/>
            <a:ext cx="2113094" cy="661989"/>
            <a:chOff x="5015002" y="2140231"/>
            <a:chExt cx="2113094" cy="496492"/>
          </a:xfrm>
        </p:grpSpPr>
        <p:sp>
          <p:nvSpPr>
            <p:cNvPr id="25" name="Parenthèse ouvrante 24">
              <a:extLst>
                <a:ext uri="{FF2B5EF4-FFF2-40B4-BE49-F238E27FC236}">
                  <a16:creationId xmlns:a16="http://schemas.microsoft.com/office/drawing/2014/main" xmlns="" id="{4F4839CA-6E33-4A0F-6581-D529B9040441}"/>
                </a:ext>
              </a:extLst>
            </p:cNvPr>
            <p:cNvSpPr/>
            <p:nvPr/>
          </p:nvSpPr>
          <p:spPr bwMode="auto">
            <a:xfrm rot="16200000">
              <a:off x="5924746" y="2090649"/>
              <a:ext cx="162603" cy="92954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ZoneTexte 25">
              <a:extLst>
                <a:ext uri="{FF2B5EF4-FFF2-40B4-BE49-F238E27FC236}">
                  <a16:creationId xmlns:a16="http://schemas.microsoft.com/office/drawing/2014/main" xmlns="" id="{9C0461CB-BAA8-60F6-C6DE-B9B6F2043CB0}"/>
                </a:ext>
              </a:extLst>
            </p:cNvPr>
            <p:cNvSpPr txBox="1"/>
            <p:nvPr/>
          </p:nvSpPr>
          <p:spPr bwMode="auto">
            <a:xfrm>
              <a:off x="6264000" y="2207509"/>
              <a:ext cx="864096" cy="207749"/>
            </a:xfrm>
            <a:prstGeom prst="rect">
              <a:avLst/>
            </a:prstGeom>
            <a:noFill/>
          </p:spPr>
          <p:txBody>
            <a:bodyPr wrap="square" rtlCol="0">
              <a:spAutoFit/>
            </a:bodyPr>
            <a:lstStyle/>
            <a:p>
              <a:r>
                <a:rPr lang="fr-FR" sz="1200" dirty="0"/>
                <a:t>31€</a:t>
              </a:r>
            </a:p>
          </p:txBody>
        </p:sp>
        <p:pic>
          <p:nvPicPr>
            <p:cNvPr id="27" name="Image 26">
              <a:extLst>
                <a:ext uri="{FF2B5EF4-FFF2-40B4-BE49-F238E27FC236}">
                  <a16:creationId xmlns:a16="http://schemas.microsoft.com/office/drawing/2014/main" xmlns="" id="{D00A199A-2D9F-A97E-DCBB-A283750DB0B2}"/>
                </a:ext>
              </a:extLst>
            </p:cNvPr>
            <p:cNvPicPr>
              <a:picLocks noChangeAspect="1"/>
            </p:cNvPicPr>
            <p:nvPr/>
          </p:nvPicPr>
          <p:blipFill>
            <a:blip r:embed="rId6" cstate="print"/>
            <a:stretch>
              <a:fillRect/>
            </a:stretch>
          </p:blipFill>
          <p:spPr>
            <a:xfrm>
              <a:off x="5015002" y="2140231"/>
              <a:ext cx="991045" cy="307778"/>
            </a:xfrm>
            <a:prstGeom prst="rect">
              <a:avLst/>
            </a:prstGeom>
          </p:spPr>
        </p:pic>
      </p:grpSp>
      <p:grpSp>
        <p:nvGrpSpPr>
          <p:cNvPr id="10" name="Groupe 42">
            <a:extLst>
              <a:ext uri="{FF2B5EF4-FFF2-40B4-BE49-F238E27FC236}">
                <a16:creationId xmlns:a16="http://schemas.microsoft.com/office/drawing/2014/main" xmlns="" id="{4442A717-C648-D221-A256-AD02063BCB2E}"/>
              </a:ext>
            </a:extLst>
          </p:cNvPr>
          <p:cNvGrpSpPr/>
          <p:nvPr/>
        </p:nvGrpSpPr>
        <p:grpSpPr>
          <a:xfrm>
            <a:off x="6766265" y="2804525"/>
            <a:ext cx="2346431" cy="678968"/>
            <a:chOff x="6766264" y="2103392"/>
            <a:chExt cx="2346431" cy="509226"/>
          </a:xfrm>
        </p:grpSpPr>
        <p:sp>
          <p:nvSpPr>
            <p:cNvPr id="28" name="ZoneTexte 27">
              <a:extLst>
                <a:ext uri="{FF2B5EF4-FFF2-40B4-BE49-F238E27FC236}">
                  <a16:creationId xmlns:a16="http://schemas.microsoft.com/office/drawing/2014/main" xmlns="" id="{5063DB8D-CD96-0DF6-6777-AD60BE7F7F9D}"/>
                </a:ext>
              </a:extLst>
            </p:cNvPr>
            <p:cNvSpPr txBox="1"/>
            <p:nvPr/>
          </p:nvSpPr>
          <p:spPr bwMode="auto">
            <a:xfrm>
              <a:off x="6766264" y="2335620"/>
              <a:ext cx="1044304" cy="207749"/>
            </a:xfrm>
            <a:prstGeom prst="rect">
              <a:avLst/>
            </a:prstGeom>
            <a:noFill/>
          </p:spPr>
          <p:txBody>
            <a:bodyPr wrap="square" rtlCol="0">
              <a:spAutoFit/>
            </a:bodyPr>
            <a:lstStyle/>
            <a:p>
              <a:r>
                <a:rPr lang="fr-FR" sz="1200" dirty="0"/>
                <a:t>donc</a:t>
              </a:r>
            </a:p>
          </p:txBody>
        </p:sp>
        <p:grpSp>
          <p:nvGrpSpPr>
            <p:cNvPr id="12" name="Groupe 40">
              <a:extLst>
                <a:ext uri="{FF2B5EF4-FFF2-40B4-BE49-F238E27FC236}">
                  <a16:creationId xmlns:a16="http://schemas.microsoft.com/office/drawing/2014/main" xmlns="" id="{D7E19D72-0E02-7DDE-C8AB-BD450E23F658}"/>
                </a:ext>
              </a:extLst>
            </p:cNvPr>
            <p:cNvGrpSpPr/>
            <p:nvPr/>
          </p:nvGrpSpPr>
          <p:grpSpPr>
            <a:xfrm>
              <a:off x="7393539" y="2103392"/>
              <a:ext cx="1719156" cy="509226"/>
              <a:chOff x="7393539" y="2103392"/>
              <a:chExt cx="1719156" cy="509226"/>
            </a:xfrm>
          </p:grpSpPr>
          <p:sp>
            <p:nvSpPr>
              <p:cNvPr id="29" name="Parenthèse ouvrante 28">
                <a:extLst>
                  <a:ext uri="{FF2B5EF4-FFF2-40B4-BE49-F238E27FC236}">
                    <a16:creationId xmlns:a16="http://schemas.microsoft.com/office/drawing/2014/main" xmlns="" id="{639C36F4-8861-CAF9-A471-828DAD627DAF}"/>
                  </a:ext>
                </a:extLst>
              </p:cNvPr>
              <p:cNvSpPr/>
              <p:nvPr/>
            </p:nvSpPr>
            <p:spPr bwMode="auto">
              <a:xfrm rot="16200000">
                <a:off x="8022913" y="2073792"/>
                <a:ext cx="193907" cy="88374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0" name="Image 29">
                <a:extLst>
                  <a:ext uri="{FF2B5EF4-FFF2-40B4-BE49-F238E27FC236}">
                    <a16:creationId xmlns:a16="http://schemas.microsoft.com/office/drawing/2014/main" xmlns="" id="{83B255AB-7105-6DF3-2EB6-9A308A3F6F1B}"/>
                  </a:ext>
                </a:extLst>
              </p:cNvPr>
              <p:cNvPicPr>
                <a:picLocks noChangeAspect="1"/>
              </p:cNvPicPr>
              <p:nvPr/>
            </p:nvPicPr>
            <p:blipFill>
              <a:blip r:embed="rId7" cstate="print"/>
              <a:stretch>
                <a:fillRect/>
              </a:stretch>
            </p:blipFill>
            <p:spPr>
              <a:xfrm>
                <a:off x="7393539" y="2103392"/>
                <a:ext cx="575059" cy="307778"/>
              </a:xfrm>
              <a:prstGeom prst="rect">
                <a:avLst/>
              </a:prstGeom>
            </p:spPr>
          </p:pic>
          <p:sp>
            <p:nvSpPr>
              <p:cNvPr id="32" name="ZoneTexte 31">
                <a:extLst>
                  <a:ext uri="{FF2B5EF4-FFF2-40B4-BE49-F238E27FC236}">
                    <a16:creationId xmlns:a16="http://schemas.microsoft.com/office/drawing/2014/main" xmlns="" id="{88776821-A4B6-C276-2525-72DF7CC86BFF}"/>
                  </a:ext>
                </a:extLst>
              </p:cNvPr>
              <p:cNvSpPr txBox="1"/>
              <p:nvPr/>
            </p:nvSpPr>
            <p:spPr bwMode="auto">
              <a:xfrm>
                <a:off x="8248599" y="2123647"/>
                <a:ext cx="864096" cy="207749"/>
              </a:xfrm>
              <a:prstGeom prst="rect">
                <a:avLst/>
              </a:prstGeom>
              <a:noFill/>
            </p:spPr>
            <p:txBody>
              <a:bodyPr wrap="square" rtlCol="0">
                <a:spAutoFit/>
              </a:bodyPr>
              <a:lstStyle/>
              <a:p>
                <a:r>
                  <a:rPr lang="fr-FR" sz="1200" dirty="0"/>
                  <a:t>16,50€</a:t>
                </a:r>
              </a:p>
            </p:txBody>
          </p:sp>
        </p:grpSp>
      </p:grpSp>
      <p:grpSp>
        <p:nvGrpSpPr>
          <p:cNvPr id="13" name="Groupe 43">
            <a:extLst>
              <a:ext uri="{FF2B5EF4-FFF2-40B4-BE49-F238E27FC236}">
                <a16:creationId xmlns:a16="http://schemas.microsoft.com/office/drawing/2014/main" xmlns="" id="{644C2CB0-5F34-CF20-381A-3A4161DF9E98}"/>
              </a:ext>
            </a:extLst>
          </p:cNvPr>
          <p:cNvGrpSpPr/>
          <p:nvPr/>
        </p:nvGrpSpPr>
        <p:grpSpPr>
          <a:xfrm>
            <a:off x="6463456" y="3744603"/>
            <a:ext cx="1518409" cy="808015"/>
            <a:chOff x="6463455" y="2808452"/>
            <a:chExt cx="1518409" cy="606011"/>
          </a:xfrm>
        </p:grpSpPr>
        <p:pic>
          <p:nvPicPr>
            <p:cNvPr id="33" name="Image 32">
              <a:extLst>
                <a:ext uri="{FF2B5EF4-FFF2-40B4-BE49-F238E27FC236}">
                  <a16:creationId xmlns:a16="http://schemas.microsoft.com/office/drawing/2014/main" xmlns="" id="{E8C4C4D2-37FA-C6B9-DBD9-46533D850D93}"/>
                </a:ext>
              </a:extLst>
            </p:cNvPr>
            <p:cNvPicPr>
              <a:picLocks noChangeAspect="1"/>
            </p:cNvPicPr>
            <p:nvPr/>
          </p:nvPicPr>
          <p:blipFill rotWithShape="1">
            <a:blip r:embed="rId8" cstate="print"/>
            <a:srcRect r="14853"/>
            <a:stretch/>
          </p:blipFill>
          <p:spPr>
            <a:xfrm>
              <a:off x="6463455" y="2808452"/>
              <a:ext cx="412801" cy="606011"/>
            </a:xfrm>
            <a:prstGeom prst="rect">
              <a:avLst/>
            </a:prstGeom>
          </p:spPr>
        </p:pic>
        <p:sp>
          <p:nvSpPr>
            <p:cNvPr id="34" name="ZoneTexte 33">
              <a:extLst>
                <a:ext uri="{FF2B5EF4-FFF2-40B4-BE49-F238E27FC236}">
                  <a16:creationId xmlns:a16="http://schemas.microsoft.com/office/drawing/2014/main" xmlns="" id="{959A0DC7-6228-9DA8-1116-3607D6A8B2CD}"/>
                </a:ext>
              </a:extLst>
            </p:cNvPr>
            <p:cNvSpPr txBox="1"/>
            <p:nvPr/>
          </p:nvSpPr>
          <p:spPr bwMode="auto">
            <a:xfrm>
              <a:off x="6937560" y="2972957"/>
              <a:ext cx="1044304" cy="207749"/>
            </a:xfrm>
            <a:prstGeom prst="rect">
              <a:avLst/>
            </a:prstGeom>
            <a:noFill/>
          </p:spPr>
          <p:txBody>
            <a:bodyPr wrap="square" rtlCol="0">
              <a:spAutoFit/>
            </a:bodyPr>
            <a:lstStyle/>
            <a:p>
              <a:r>
                <a:rPr lang="fr-FR" sz="1200" dirty="0"/>
                <a:t>= 5,50€</a:t>
              </a:r>
            </a:p>
          </p:txBody>
        </p:sp>
      </p:grpSp>
      <p:grpSp>
        <p:nvGrpSpPr>
          <p:cNvPr id="14" name="Groupe 44">
            <a:extLst>
              <a:ext uri="{FF2B5EF4-FFF2-40B4-BE49-F238E27FC236}">
                <a16:creationId xmlns:a16="http://schemas.microsoft.com/office/drawing/2014/main" xmlns="" id="{4A944500-7C5E-2817-A433-C1E3E28A78A3}"/>
              </a:ext>
            </a:extLst>
          </p:cNvPr>
          <p:cNvGrpSpPr/>
          <p:nvPr/>
        </p:nvGrpSpPr>
        <p:grpSpPr>
          <a:xfrm>
            <a:off x="6535463" y="4654324"/>
            <a:ext cx="2140993" cy="688001"/>
            <a:chOff x="6535463" y="3490742"/>
            <a:chExt cx="2140993" cy="516001"/>
          </a:xfrm>
        </p:grpSpPr>
        <p:pic>
          <p:nvPicPr>
            <p:cNvPr id="35" name="Image 34">
              <a:extLst>
                <a:ext uri="{FF2B5EF4-FFF2-40B4-BE49-F238E27FC236}">
                  <a16:creationId xmlns:a16="http://schemas.microsoft.com/office/drawing/2014/main" xmlns="" id="{9D353893-0905-D410-E1BA-65922301F0E6}"/>
                </a:ext>
              </a:extLst>
            </p:cNvPr>
            <p:cNvPicPr>
              <a:picLocks noChangeAspect="1"/>
            </p:cNvPicPr>
            <p:nvPr/>
          </p:nvPicPr>
          <p:blipFill>
            <a:blip r:embed="rId9" cstate="print"/>
            <a:stretch>
              <a:fillRect/>
            </a:stretch>
          </p:blipFill>
          <p:spPr>
            <a:xfrm>
              <a:off x="6535463" y="3490742"/>
              <a:ext cx="412801" cy="516001"/>
            </a:xfrm>
            <a:prstGeom prst="rect">
              <a:avLst/>
            </a:prstGeom>
          </p:spPr>
        </p:pic>
        <p:sp>
          <p:nvSpPr>
            <p:cNvPr id="37" name="ZoneTexte 36">
              <a:extLst>
                <a:ext uri="{FF2B5EF4-FFF2-40B4-BE49-F238E27FC236}">
                  <a16:creationId xmlns:a16="http://schemas.microsoft.com/office/drawing/2014/main" xmlns="" id="{529BF522-F1D8-3938-5290-74613CD2ABC6}"/>
                </a:ext>
              </a:extLst>
            </p:cNvPr>
            <p:cNvSpPr txBox="1"/>
            <p:nvPr/>
          </p:nvSpPr>
          <p:spPr bwMode="auto">
            <a:xfrm>
              <a:off x="6972664" y="3666414"/>
              <a:ext cx="1703792" cy="207749"/>
            </a:xfrm>
            <a:prstGeom prst="rect">
              <a:avLst/>
            </a:prstGeom>
            <a:noFill/>
          </p:spPr>
          <p:txBody>
            <a:bodyPr wrap="square" rtlCol="0">
              <a:spAutoFit/>
            </a:bodyPr>
            <a:lstStyle/>
            <a:p>
              <a:r>
                <a:rPr lang="fr-FR" sz="1200" dirty="0"/>
                <a:t>= 14,50€ – 5,50€ = 9€</a:t>
              </a:r>
            </a:p>
          </p:txBody>
        </p:sp>
      </p:grpSp>
      <p:sp>
        <p:nvSpPr>
          <p:cNvPr id="47" name="Accolade ouvrante 46">
            <a:extLst>
              <a:ext uri="{FF2B5EF4-FFF2-40B4-BE49-F238E27FC236}">
                <a16:creationId xmlns:a16="http://schemas.microsoft.com/office/drawing/2014/main" xmlns="" id="{516A079E-2EA6-3EDC-4187-9E08956F953B}"/>
              </a:ext>
            </a:extLst>
          </p:cNvPr>
          <p:cNvSpPr/>
          <p:nvPr/>
        </p:nvSpPr>
        <p:spPr>
          <a:xfrm rot="16200000">
            <a:off x="5740509" y="3120627"/>
            <a:ext cx="205397" cy="414936"/>
          </a:xfrm>
          <a:prstGeom prst="lef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fr-FR"/>
          </a:p>
        </p:txBody>
      </p:sp>
      <p:pic>
        <p:nvPicPr>
          <p:cNvPr id="38" name="Picture 2"/>
          <p:cNvPicPr>
            <a:picLocks noChangeAspect="1" noChangeArrowheads="1"/>
          </p:cNvPicPr>
          <p:nvPr/>
        </p:nvPicPr>
        <p:blipFill>
          <a:blip r:embed="rId10" cstate="print"/>
          <a:srcRect/>
          <a:stretch>
            <a:fillRect/>
          </a:stretch>
        </p:blipFill>
        <p:spPr bwMode="auto">
          <a:xfrm>
            <a:off x="179512" y="260648"/>
            <a:ext cx="1799289" cy="864096"/>
          </a:xfrm>
          <a:prstGeom prst="rect">
            <a:avLst/>
          </a:prstGeom>
          <a:noFill/>
          <a:ln w="9525">
            <a:noFill/>
            <a:miter lim="800000"/>
            <a:headEnd/>
            <a:tailEnd/>
          </a:ln>
        </p:spPr>
      </p:pic>
      <p:sp>
        <p:nvSpPr>
          <p:cNvPr id="39" name="Rectangle 38"/>
          <p:cNvSpPr/>
          <p:nvPr/>
        </p:nvSpPr>
        <p:spPr>
          <a:xfrm>
            <a:off x="1835696" y="116632"/>
            <a:ext cx="5256584" cy="954107"/>
          </a:xfrm>
          <a:prstGeom prst="rect">
            <a:avLst/>
          </a:prstGeom>
        </p:spPr>
        <p:txBody>
          <a:bodyPr wrap="square">
            <a:spAutoFit/>
          </a:bodyPr>
          <a:lstStyle/>
          <a:p>
            <a:r>
              <a:rPr lang="fr-FR" sz="2800" dirty="0"/>
              <a:t>3. Traitement des erreurs et comment convaincre les élèves</a:t>
            </a:r>
          </a:p>
        </p:txBody>
      </p:sp>
      <p:pic>
        <p:nvPicPr>
          <p:cNvPr id="40" name="Picture 2"/>
          <p:cNvPicPr>
            <a:picLocks noChangeAspect="1" noChangeArrowheads="1"/>
          </p:cNvPicPr>
          <p:nvPr/>
        </p:nvPicPr>
        <p:blipFill>
          <a:blip r:embed="rId11" cstate="print"/>
          <a:srcRect/>
          <a:stretch>
            <a:fillRect/>
          </a:stretch>
        </p:blipFill>
        <p:spPr bwMode="auto">
          <a:xfrm>
            <a:off x="7164288" y="1"/>
            <a:ext cx="1979712" cy="1403527"/>
          </a:xfrm>
          <a:prstGeom prst="rect">
            <a:avLst/>
          </a:prstGeom>
          <a:noFill/>
          <a:ln w="9525">
            <a:noFill/>
            <a:miter lim="800000"/>
            <a:headEnd/>
            <a:tailEnd/>
          </a:ln>
        </p:spPr>
      </p:pic>
      <p:sp>
        <p:nvSpPr>
          <p:cNvPr id="41"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spTree>
    <p:extLst>
      <p:ext uri="{BB962C8B-B14F-4D97-AF65-F5344CB8AC3E}">
        <p14:creationId xmlns:p14="http://schemas.microsoft.com/office/powerpoint/2010/main" xmlns="" val="25062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 name="Espace réservé du numéro de diapositive 4"/>
          <p:cNvSpPr>
            <a:spLocks noGrp="1"/>
          </p:cNvSpPr>
          <p:nvPr>
            <p:ph type="sldNum" sz="quarter" idx="12"/>
          </p:nvPr>
        </p:nvSpPr>
        <p:spPr bwMode="auto">
          <a:xfrm>
            <a:off x="7596336" y="6378000"/>
            <a:ext cx="1350000" cy="480000"/>
          </a:xfrm>
        </p:spPr>
        <p:txBody>
          <a:bodyPr/>
          <a:lstStyle/>
          <a:p>
            <a:pPr>
              <a:defRPr/>
            </a:pPr>
            <a:fld id="{733122C9-A0B9-462F-8757-0847AD287B63}" type="slidenum">
              <a:rPr lang="fr-FR"/>
              <a:pPr>
                <a:defRPr/>
              </a:pPr>
              <a:t>28</a:t>
            </a:fld>
            <a:endParaRPr lang="fr-FR" dirty="0"/>
          </a:p>
        </p:txBody>
      </p:sp>
      <p:pic>
        <p:nvPicPr>
          <p:cNvPr id="38"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39" name="Rectangle 38"/>
          <p:cNvSpPr/>
          <p:nvPr/>
        </p:nvSpPr>
        <p:spPr>
          <a:xfrm>
            <a:off x="1835696" y="116632"/>
            <a:ext cx="5184576" cy="954107"/>
          </a:xfrm>
          <a:prstGeom prst="rect">
            <a:avLst/>
          </a:prstGeom>
        </p:spPr>
        <p:txBody>
          <a:bodyPr wrap="square">
            <a:spAutoFit/>
          </a:bodyPr>
          <a:lstStyle/>
          <a:p>
            <a:r>
              <a:rPr lang="fr-FR" sz="2800" dirty="0"/>
              <a:t>3. Traitement des erreurs et comment convaincre les élèves</a:t>
            </a:r>
          </a:p>
        </p:txBody>
      </p:sp>
      <p:pic>
        <p:nvPicPr>
          <p:cNvPr id="40" name="Picture 2"/>
          <p:cNvPicPr>
            <a:picLocks noChangeAspect="1" noChangeArrowheads="1"/>
          </p:cNvPicPr>
          <p:nvPr/>
        </p:nvPicPr>
        <p:blipFill>
          <a:blip r:embed="rId4" cstate="print"/>
          <a:srcRect/>
          <a:stretch>
            <a:fillRect/>
          </a:stretch>
        </p:blipFill>
        <p:spPr bwMode="auto">
          <a:xfrm>
            <a:off x="7164288" y="1"/>
            <a:ext cx="1979712" cy="1403527"/>
          </a:xfrm>
          <a:prstGeom prst="rect">
            <a:avLst/>
          </a:prstGeom>
          <a:noFill/>
          <a:ln w="9525">
            <a:noFill/>
            <a:miter lim="800000"/>
            <a:headEnd/>
            <a:tailEnd/>
          </a:ln>
        </p:spPr>
      </p:pic>
      <p:sp>
        <p:nvSpPr>
          <p:cNvPr id="41"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sp>
        <p:nvSpPr>
          <p:cNvPr id="42" name="ZoneTexte 41"/>
          <p:cNvSpPr txBox="1"/>
          <p:nvPr/>
        </p:nvSpPr>
        <p:spPr>
          <a:xfrm>
            <a:off x="611560" y="1412776"/>
            <a:ext cx="6120680" cy="830997"/>
          </a:xfrm>
          <a:prstGeom prst="rect">
            <a:avLst/>
          </a:prstGeom>
          <a:noFill/>
        </p:spPr>
        <p:txBody>
          <a:bodyPr wrap="square" rtlCol="0">
            <a:spAutoFit/>
          </a:bodyPr>
          <a:lstStyle/>
          <a:p>
            <a:r>
              <a:rPr lang="fr-FR" sz="2400" dirty="0">
                <a:latin typeface="Verdana" pitchFamily="34" charset="0"/>
                <a:ea typeface="Verdana" pitchFamily="34" charset="0"/>
              </a:rPr>
              <a:t>Travail avec des réglettes </a:t>
            </a:r>
            <a:r>
              <a:rPr lang="fr-FR" sz="2400" dirty="0" err="1">
                <a:latin typeface="Verdana" pitchFamily="34" charset="0"/>
                <a:ea typeface="Verdana" pitchFamily="34" charset="0"/>
              </a:rPr>
              <a:t>cuisenaire</a:t>
            </a:r>
            <a:r>
              <a:rPr lang="fr-FR" sz="2400" dirty="0">
                <a:latin typeface="Verdana" pitchFamily="34" charset="0"/>
                <a:ea typeface="Verdana" pitchFamily="34" charset="0"/>
              </a:rPr>
              <a:t>: un exemple en cycle 2  </a:t>
            </a:r>
          </a:p>
        </p:txBody>
      </p:sp>
      <p:sp>
        <p:nvSpPr>
          <p:cNvPr id="43" name="object 9"/>
          <p:cNvSpPr txBox="1"/>
          <p:nvPr/>
        </p:nvSpPr>
        <p:spPr>
          <a:xfrm>
            <a:off x="467544" y="2204864"/>
            <a:ext cx="5759333" cy="2904488"/>
          </a:xfrm>
          <a:prstGeom prst="rect">
            <a:avLst/>
          </a:prstGeom>
        </p:spPr>
        <p:txBody>
          <a:bodyPr vert="horz" wrap="square" lIns="0" tIns="87478" rIns="0" bIns="0" rtlCol="0">
            <a:spAutoFit/>
          </a:bodyPr>
          <a:lstStyle/>
          <a:p>
            <a:pPr marL="369468" indent="-180645">
              <a:spcBef>
                <a:spcPts val="689"/>
              </a:spcBef>
              <a:buFont typeface="Arial MT"/>
              <a:buChar char="•"/>
              <a:tabLst>
                <a:tab pos="369468" algn="l"/>
              </a:tabLst>
            </a:pPr>
            <a:r>
              <a:rPr sz="2400" dirty="0">
                <a:solidFill>
                  <a:srgbClr val="004651"/>
                </a:solidFill>
                <a:latin typeface="Verdana" pitchFamily="34" charset="0"/>
                <a:ea typeface="Verdana" pitchFamily="34" charset="0"/>
                <a:cs typeface="Trebuchet MS"/>
              </a:rPr>
              <a:t>addition</a:t>
            </a:r>
            <a:r>
              <a:rPr sz="2400" spc="-25" dirty="0">
                <a:solidFill>
                  <a:srgbClr val="004651"/>
                </a:solidFill>
                <a:latin typeface="Verdana" pitchFamily="34" charset="0"/>
                <a:ea typeface="Verdana" pitchFamily="34" charset="0"/>
                <a:cs typeface="Trebuchet MS"/>
              </a:rPr>
              <a:t> </a:t>
            </a:r>
            <a:r>
              <a:rPr sz="2400" spc="-28" dirty="0">
                <a:solidFill>
                  <a:srgbClr val="004651"/>
                </a:solidFill>
                <a:latin typeface="Verdana" pitchFamily="34" charset="0"/>
                <a:ea typeface="Verdana" pitchFamily="34" charset="0"/>
                <a:cs typeface="Trebuchet MS"/>
              </a:rPr>
              <a:t>et</a:t>
            </a:r>
            <a:r>
              <a:rPr sz="2400" spc="-25" dirty="0">
                <a:solidFill>
                  <a:srgbClr val="004651"/>
                </a:solidFill>
                <a:latin typeface="Verdana" pitchFamily="34" charset="0"/>
                <a:ea typeface="Verdana" pitchFamily="34" charset="0"/>
                <a:cs typeface="Trebuchet MS"/>
              </a:rPr>
              <a:t> </a:t>
            </a:r>
            <a:r>
              <a:rPr sz="2400" dirty="0">
                <a:solidFill>
                  <a:srgbClr val="004651"/>
                </a:solidFill>
                <a:latin typeface="Verdana" pitchFamily="34" charset="0"/>
                <a:ea typeface="Verdana" pitchFamily="34" charset="0"/>
                <a:cs typeface="Trebuchet MS"/>
              </a:rPr>
              <a:t>soustraction</a:t>
            </a:r>
            <a:r>
              <a:rPr sz="2400" spc="-25" dirty="0">
                <a:solidFill>
                  <a:srgbClr val="004651"/>
                </a:solidFill>
                <a:latin typeface="Verdana" pitchFamily="34" charset="0"/>
                <a:ea typeface="Verdana" pitchFamily="34" charset="0"/>
                <a:cs typeface="Trebuchet MS"/>
              </a:rPr>
              <a:t> </a:t>
            </a:r>
            <a:r>
              <a:rPr sz="2400" spc="-6" dirty="0">
                <a:solidFill>
                  <a:srgbClr val="004651"/>
                </a:solidFill>
                <a:latin typeface="Verdana" pitchFamily="34" charset="0"/>
                <a:ea typeface="Verdana" pitchFamily="34" charset="0"/>
                <a:cs typeface="Trebuchet MS"/>
              </a:rPr>
              <a:t>avec</a:t>
            </a:r>
            <a:r>
              <a:rPr sz="2400" spc="-17" dirty="0">
                <a:solidFill>
                  <a:srgbClr val="004651"/>
                </a:solidFill>
                <a:latin typeface="Verdana" pitchFamily="34" charset="0"/>
                <a:ea typeface="Verdana" pitchFamily="34" charset="0"/>
                <a:cs typeface="Trebuchet MS"/>
              </a:rPr>
              <a:t> </a:t>
            </a:r>
            <a:r>
              <a:rPr sz="2400" dirty="0">
                <a:solidFill>
                  <a:srgbClr val="004651"/>
                </a:solidFill>
                <a:latin typeface="Verdana" pitchFamily="34" charset="0"/>
                <a:ea typeface="Verdana" pitchFamily="34" charset="0"/>
                <a:cs typeface="Trebuchet MS"/>
              </a:rPr>
              <a:t>les</a:t>
            </a:r>
            <a:r>
              <a:rPr sz="2400" spc="-25" dirty="0">
                <a:solidFill>
                  <a:srgbClr val="004651"/>
                </a:solidFill>
                <a:latin typeface="Verdana" pitchFamily="34" charset="0"/>
                <a:ea typeface="Verdana" pitchFamily="34" charset="0"/>
                <a:cs typeface="Trebuchet MS"/>
              </a:rPr>
              <a:t> </a:t>
            </a:r>
            <a:r>
              <a:rPr sz="2400" dirty="0">
                <a:solidFill>
                  <a:srgbClr val="004651"/>
                </a:solidFill>
                <a:latin typeface="Verdana" pitchFamily="34" charset="0"/>
                <a:ea typeface="Verdana" pitchFamily="34" charset="0"/>
                <a:cs typeface="Trebuchet MS"/>
              </a:rPr>
              <a:t>propriétés</a:t>
            </a:r>
            <a:r>
              <a:rPr sz="2400" spc="-20" dirty="0">
                <a:solidFill>
                  <a:srgbClr val="004651"/>
                </a:solidFill>
                <a:latin typeface="Verdana" pitchFamily="34" charset="0"/>
                <a:ea typeface="Verdana" pitchFamily="34" charset="0"/>
                <a:cs typeface="Trebuchet MS"/>
              </a:rPr>
              <a:t> </a:t>
            </a:r>
            <a:r>
              <a:rPr sz="2400" spc="-300" dirty="0">
                <a:solidFill>
                  <a:srgbClr val="004651"/>
                </a:solidFill>
                <a:latin typeface="Verdana" pitchFamily="34" charset="0"/>
                <a:ea typeface="Verdana" pitchFamily="34" charset="0"/>
                <a:cs typeface="Trebuchet MS"/>
              </a:rPr>
              <a:t>:</a:t>
            </a:r>
            <a:endParaRPr sz="2400" dirty="0">
              <a:latin typeface="Verdana" pitchFamily="34" charset="0"/>
              <a:ea typeface="Verdana" pitchFamily="34" charset="0"/>
              <a:cs typeface="Trebuchet MS"/>
            </a:endParaRPr>
          </a:p>
          <a:p>
            <a:pPr marL="7112">
              <a:spcBef>
                <a:spcPts val="636"/>
              </a:spcBef>
            </a:pPr>
            <a:r>
              <a:rPr sz="2400" spc="42" dirty="0">
                <a:latin typeface="Verdana" pitchFamily="34" charset="0"/>
                <a:ea typeface="Verdana" pitchFamily="34" charset="0"/>
                <a:cs typeface="Trebuchet MS"/>
              </a:rPr>
              <a:t>Addition</a:t>
            </a:r>
            <a:r>
              <a:rPr sz="2400" spc="-132" dirty="0">
                <a:latin typeface="Verdana" pitchFamily="34" charset="0"/>
                <a:ea typeface="Verdana" pitchFamily="34" charset="0"/>
                <a:cs typeface="Trebuchet MS"/>
              </a:rPr>
              <a:t> </a:t>
            </a:r>
            <a:r>
              <a:rPr sz="2400" spc="-269" dirty="0">
                <a:latin typeface="Verdana" pitchFamily="34" charset="0"/>
                <a:ea typeface="Verdana" pitchFamily="34" charset="0"/>
                <a:cs typeface="Trebuchet MS"/>
              </a:rPr>
              <a:t>:</a:t>
            </a:r>
            <a:endParaRPr sz="2400" dirty="0">
              <a:latin typeface="Verdana" pitchFamily="34" charset="0"/>
              <a:ea typeface="Verdana" pitchFamily="34" charset="0"/>
              <a:cs typeface="Trebuchet MS"/>
            </a:endParaRPr>
          </a:p>
          <a:p>
            <a:pPr marL="7112">
              <a:spcBef>
                <a:spcPts val="336"/>
              </a:spcBef>
            </a:pPr>
            <a:r>
              <a:rPr sz="2400" spc="165" dirty="0">
                <a:latin typeface="Verdana" pitchFamily="34" charset="0"/>
                <a:ea typeface="Verdana" pitchFamily="34" charset="0"/>
                <a:cs typeface="Trebuchet MS"/>
              </a:rPr>
              <a:t>9</a:t>
            </a:r>
            <a:r>
              <a:rPr sz="2400" spc="-118"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26" dirty="0">
                <a:latin typeface="Verdana" pitchFamily="34" charset="0"/>
                <a:ea typeface="Verdana" pitchFamily="34" charset="0"/>
                <a:cs typeface="Trebuchet MS"/>
              </a:rPr>
              <a:t> </a:t>
            </a:r>
            <a:r>
              <a:rPr sz="2400" spc="157" dirty="0">
                <a:latin typeface="Verdana" pitchFamily="34" charset="0"/>
                <a:ea typeface="Verdana" pitchFamily="34" charset="0"/>
                <a:cs typeface="Trebuchet MS"/>
              </a:rPr>
              <a:t>6</a:t>
            </a:r>
            <a:r>
              <a:rPr sz="2400" spc="-114"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23" dirty="0">
                <a:latin typeface="Verdana" pitchFamily="34" charset="0"/>
                <a:ea typeface="Verdana" pitchFamily="34" charset="0"/>
                <a:cs typeface="Trebuchet MS"/>
              </a:rPr>
              <a:t> </a:t>
            </a:r>
            <a:r>
              <a:rPr sz="2400" spc="165" dirty="0">
                <a:latin typeface="Verdana" pitchFamily="34" charset="0"/>
                <a:ea typeface="Verdana" pitchFamily="34" charset="0"/>
                <a:cs typeface="Trebuchet MS"/>
              </a:rPr>
              <a:t>9</a:t>
            </a:r>
            <a:r>
              <a:rPr sz="2400" spc="-123"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14" dirty="0">
                <a:latin typeface="Verdana" pitchFamily="34" charset="0"/>
                <a:ea typeface="Verdana" pitchFamily="34" charset="0"/>
                <a:cs typeface="Trebuchet MS"/>
              </a:rPr>
              <a:t> </a:t>
            </a:r>
            <a:r>
              <a:rPr sz="2400" spc="-160" dirty="0">
                <a:latin typeface="Verdana" pitchFamily="34" charset="0"/>
                <a:ea typeface="Verdana" pitchFamily="34" charset="0"/>
                <a:cs typeface="Trebuchet MS"/>
              </a:rPr>
              <a:t>(1</a:t>
            </a:r>
            <a:r>
              <a:rPr sz="2400" spc="-118"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26" dirty="0">
                <a:latin typeface="Verdana" pitchFamily="34" charset="0"/>
                <a:ea typeface="Verdana" pitchFamily="34" charset="0"/>
                <a:cs typeface="Trebuchet MS"/>
              </a:rPr>
              <a:t> </a:t>
            </a:r>
            <a:r>
              <a:rPr sz="2400" spc="31" dirty="0">
                <a:latin typeface="Verdana" pitchFamily="34" charset="0"/>
                <a:ea typeface="Verdana" pitchFamily="34" charset="0"/>
                <a:cs typeface="Trebuchet MS"/>
              </a:rPr>
              <a:t>5)</a:t>
            </a:r>
            <a:endParaRPr sz="2400" dirty="0">
              <a:latin typeface="Verdana" pitchFamily="34" charset="0"/>
              <a:ea typeface="Verdana" pitchFamily="34" charset="0"/>
              <a:cs typeface="Trebuchet MS"/>
            </a:endParaRPr>
          </a:p>
          <a:p>
            <a:pPr marL="447345">
              <a:spcBef>
                <a:spcPts val="336"/>
              </a:spcBef>
            </a:pPr>
            <a:r>
              <a:rPr sz="2400" spc="42" dirty="0">
                <a:latin typeface="Verdana" pitchFamily="34" charset="0"/>
                <a:ea typeface="Verdana" pitchFamily="34" charset="0"/>
                <a:cs typeface="Trebuchet MS"/>
              </a:rPr>
              <a:t>=</a:t>
            </a:r>
            <a:r>
              <a:rPr sz="2400" spc="-120" dirty="0">
                <a:latin typeface="Verdana" pitchFamily="34" charset="0"/>
                <a:ea typeface="Verdana" pitchFamily="34" charset="0"/>
                <a:cs typeface="Trebuchet MS"/>
              </a:rPr>
              <a:t> </a:t>
            </a:r>
            <a:r>
              <a:rPr sz="2400" dirty="0">
                <a:latin typeface="Verdana" pitchFamily="34" charset="0"/>
                <a:ea typeface="Verdana" pitchFamily="34" charset="0"/>
                <a:cs typeface="Trebuchet MS"/>
              </a:rPr>
              <a:t>(9</a:t>
            </a:r>
            <a:r>
              <a:rPr sz="2400" spc="-106"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06" dirty="0">
                <a:latin typeface="Verdana" pitchFamily="34" charset="0"/>
                <a:ea typeface="Verdana" pitchFamily="34" charset="0"/>
                <a:cs typeface="Trebuchet MS"/>
              </a:rPr>
              <a:t> </a:t>
            </a:r>
            <a:r>
              <a:rPr sz="2400" spc="-151" dirty="0">
                <a:latin typeface="Verdana" pitchFamily="34" charset="0"/>
                <a:ea typeface="Verdana" pitchFamily="34" charset="0"/>
                <a:cs typeface="Trebuchet MS"/>
              </a:rPr>
              <a:t>1)</a:t>
            </a:r>
            <a:r>
              <a:rPr sz="2400" spc="-114"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06" dirty="0">
                <a:latin typeface="Verdana" pitchFamily="34" charset="0"/>
                <a:ea typeface="Verdana" pitchFamily="34" charset="0"/>
                <a:cs typeface="Trebuchet MS"/>
              </a:rPr>
              <a:t> </a:t>
            </a:r>
            <a:r>
              <a:rPr sz="2400" spc="165" dirty="0">
                <a:latin typeface="Verdana" pitchFamily="34" charset="0"/>
                <a:ea typeface="Verdana" pitchFamily="34" charset="0"/>
                <a:cs typeface="Trebuchet MS"/>
              </a:rPr>
              <a:t>5</a:t>
            </a:r>
            <a:endParaRPr sz="2400" dirty="0">
              <a:latin typeface="Verdana" pitchFamily="34" charset="0"/>
              <a:ea typeface="Verdana" pitchFamily="34" charset="0"/>
              <a:cs typeface="Trebuchet MS"/>
            </a:endParaRPr>
          </a:p>
          <a:p>
            <a:pPr marL="447345">
              <a:spcBef>
                <a:spcPts val="336"/>
              </a:spcBef>
            </a:pPr>
            <a:r>
              <a:rPr sz="2400" spc="42" dirty="0">
                <a:latin typeface="Verdana" pitchFamily="34" charset="0"/>
                <a:ea typeface="Verdana" pitchFamily="34" charset="0"/>
                <a:cs typeface="Trebuchet MS"/>
              </a:rPr>
              <a:t>=</a:t>
            </a:r>
            <a:r>
              <a:rPr sz="2400" spc="-128" dirty="0">
                <a:latin typeface="Verdana" pitchFamily="34" charset="0"/>
                <a:ea typeface="Verdana" pitchFamily="34" charset="0"/>
                <a:cs typeface="Trebuchet MS"/>
              </a:rPr>
              <a:t> </a:t>
            </a:r>
            <a:r>
              <a:rPr sz="2400" spc="-28" dirty="0">
                <a:latin typeface="Verdana" pitchFamily="34" charset="0"/>
                <a:ea typeface="Verdana" pitchFamily="34" charset="0"/>
                <a:cs typeface="Trebuchet MS"/>
              </a:rPr>
              <a:t>10</a:t>
            </a:r>
            <a:r>
              <a:rPr sz="2400" spc="-118" dirty="0">
                <a:latin typeface="Verdana" pitchFamily="34" charset="0"/>
                <a:ea typeface="Verdana" pitchFamily="34" charset="0"/>
                <a:cs typeface="Trebuchet MS"/>
              </a:rPr>
              <a:t> </a:t>
            </a:r>
            <a:r>
              <a:rPr sz="2400" spc="42" dirty="0">
                <a:latin typeface="Verdana" pitchFamily="34" charset="0"/>
                <a:ea typeface="Verdana" pitchFamily="34" charset="0"/>
                <a:cs typeface="Trebuchet MS"/>
              </a:rPr>
              <a:t>+</a:t>
            </a:r>
            <a:r>
              <a:rPr sz="2400" spc="-114" dirty="0">
                <a:latin typeface="Verdana" pitchFamily="34" charset="0"/>
                <a:ea typeface="Verdana" pitchFamily="34" charset="0"/>
                <a:cs typeface="Trebuchet MS"/>
              </a:rPr>
              <a:t> </a:t>
            </a:r>
            <a:r>
              <a:rPr sz="2400" spc="165" dirty="0">
                <a:latin typeface="Verdana" pitchFamily="34" charset="0"/>
                <a:ea typeface="Verdana" pitchFamily="34" charset="0"/>
                <a:cs typeface="Trebuchet MS"/>
              </a:rPr>
              <a:t>5</a:t>
            </a:r>
            <a:endParaRPr sz="2400" dirty="0">
              <a:latin typeface="Verdana" pitchFamily="34" charset="0"/>
              <a:ea typeface="Verdana" pitchFamily="34" charset="0"/>
              <a:cs typeface="Trebuchet MS"/>
            </a:endParaRPr>
          </a:p>
          <a:p>
            <a:pPr marL="447345">
              <a:spcBef>
                <a:spcPts val="336"/>
              </a:spcBef>
            </a:pPr>
            <a:r>
              <a:rPr sz="2400" spc="42" dirty="0">
                <a:latin typeface="Verdana" pitchFamily="34" charset="0"/>
                <a:ea typeface="Verdana" pitchFamily="34" charset="0"/>
                <a:cs typeface="Trebuchet MS"/>
              </a:rPr>
              <a:t>=</a:t>
            </a:r>
            <a:r>
              <a:rPr sz="2400" spc="-128" dirty="0">
                <a:latin typeface="Verdana" pitchFamily="34" charset="0"/>
                <a:ea typeface="Verdana" pitchFamily="34" charset="0"/>
                <a:cs typeface="Trebuchet MS"/>
              </a:rPr>
              <a:t> </a:t>
            </a:r>
            <a:r>
              <a:rPr sz="2400" spc="-20" dirty="0">
                <a:latin typeface="Verdana" pitchFamily="34" charset="0"/>
                <a:ea typeface="Verdana" pitchFamily="34" charset="0"/>
                <a:cs typeface="Trebuchet MS"/>
              </a:rPr>
              <a:t>15</a:t>
            </a:r>
            <a:endParaRPr sz="2400" dirty="0">
              <a:latin typeface="Verdana" pitchFamily="34" charset="0"/>
              <a:ea typeface="Verdana" pitchFamily="34" charset="0"/>
              <a:cs typeface="Trebuchet MS"/>
            </a:endParaRPr>
          </a:p>
        </p:txBody>
      </p:sp>
      <p:pic>
        <p:nvPicPr>
          <p:cNvPr id="44" name="object 12"/>
          <p:cNvPicPr/>
          <p:nvPr/>
        </p:nvPicPr>
        <p:blipFill>
          <a:blip r:embed="rId5" cstate="print"/>
          <a:stretch>
            <a:fillRect/>
          </a:stretch>
        </p:blipFill>
        <p:spPr>
          <a:xfrm>
            <a:off x="4932040" y="3717032"/>
            <a:ext cx="3282696" cy="1056639"/>
          </a:xfrm>
          <a:prstGeom prst="rect">
            <a:avLst/>
          </a:prstGeom>
        </p:spPr>
      </p:pic>
    </p:spTree>
    <p:extLst>
      <p:ext uri="{BB962C8B-B14F-4D97-AF65-F5344CB8AC3E}">
        <p14:creationId xmlns:p14="http://schemas.microsoft.com/office/powerpoint/2010/main" xmlns="" val="2506244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563888" y="3356992"/>
            <a:ext cx="4136390" cy="0"/>
          </a:xfrm>
          <a:custGeom>
            <a:avLst/>
            <a:gdLst/>
            <a:ahLst/>
            <a:cxnLst/>
            <a:rect l="l" t="t" r="r" b="b"/>
            <a:pathLst>
              <a:path w="8272780">
                <a:moveTo>
                  <a:pt x="0" y="0"/>
                </a:moveTo>
                <a:lnTo>
                  <a:pt x="8272272" y="0"/>
                </a:lnTo>
              </a:path>
            </a:pathLst>
          </a:custGeom>
          <a:ln w="9525">
            <a:solidFill>
              <a:srgbClr val="000000"/>
            </a:solidFill>
          </a:ln>
        </p:spPr>
        <p:txBody>
          <a:bodyPr wrap="square" lIns="0" tIns="0" rIns="0" bIns="0" rtlCol="0"/>
          <a:lstStyle/>
          <a:p>
            <a:endParaRPr/>
          </a:p>
        </p:txBody>
      </p:sp>
      <p:sp>
        <p:nvSpPr>
          <p:cNvPr id="6" name="object 6"/>
          <p:cNvSpPr/>
          <p:nvPr/>
        </p:nvSpPr>
        <p:spPr>
          <a:xfrm>
            <a:off x="3635896" y="2132856"/>
            <a:ext cx="4136390" cy="0"/>
          </a:xfrm>
          <a:custGeom>
            <a:avLst/>
            <a:gdLst/>
            <a:ahLst/>
            <a:cxnLst/>
            <a:rect l="l" t="t" r="r" b="b"/>
            <a:pathLst>
              <a:path w="8272780">
                <a:moveTo>
                  <a:pt x="0" y="0"/>
                </a:moveTo>
                <a:lnTo>
                  <a:pt x="8272272" y="0"/>
                </a:lnTo>
              </a:path>
            </a:pathLst>
          </a:custGeom>
          <a:ln w="9525">
            <a:solidFill>
              <a:srgbClr val="000000"/>
            </a:solidFill>
          </a:ln>
        </p:spPr>
        <p:txBody>
          <a:bodyPr wrap="square" lIns="0" tIns="0" rIns="0" bIns="0" rtlCol="0"/>
          <a:lstStyle/>
          <a:p>
            <a:endParaRPr/>
          </a:p>
        </p:txBody>
      </p:sp>
      <p:pic>
        <p:nvPicPr>
          <p:cNvPr id="7" name="object 7"/>
          <p:cNvPicPr/>
          <p:nvPr/>
        </p:nvPicPr>
        <p:blipFill>
          <a:blip r:embed="rId2" cstate="print"/>
          <a:stretch>
            <a:fillRect/>
          </a:stretch>
        </p:blipFill>
        <p:spPr>
          <a:xfrm>
            <a:off x="4355976" y="4869160"/>
            <a:ext cx="2727960" cy="951992"/>
          </a:xfrm>
          <a:prstGeom prst="rect">
            <a:avLst/>
          </a:prstGeom>
        </p:spPr>
      </p:pic>
      <p:sp>
        <p:nvSpPr>
          <p:cNvPr id="8" name="object 8"/>
          <p:cNvSpPr txBox="1"/>
          <p:nvPr/>
        </p:nvSpPr>
        <p:spPr>
          <a:xfrm>
            <a:off x="6372200" y="5085184"/>
            <a:ext cx="102235" cy="224780"/>
          </a:xfrm>
          <a:prstGeom prst="rect">
            <a:avLst/>
          </a:prstGeom>
        </p:spPr>
        <p:txBody>
          <a:bodyPr vert="horz" wrap="square" lIns="0" tIns="9246" rIns="0" bIns="0" rtlCol="0">
            <a:spAutoFit/>
          </a:bodyPr>
          <a:lstStyle/>
          <a:p>
            <a:pPr marL="7112">
              <a:spcBef>
                <a:spcPts val="73"/>
              </a:spcBef>
            </a:pPr>
            <a:r>
              <a:rPr sz="1400" spc="-28" dirty="0">
                <a:solidFill>
                  <a:srgbClr val="2B2B2B"/>
                </a:solidFill>
                <a:latin typeface="Verdana"/>
                <a:cs typeface="Verdana"/>
              </a:rPr>
              <a:t>?</a:t>
            </a:r>
            <a:endParaRPr sz="1400" dirty="0">
              <a:latin typeface="Verdana"/>
              <a:cs typeface="Verdana"/>
            </a:endParaRPr>
          </a:p>
        </p:txBody>
      </p:sp>
      <p:sp>
        <p:nvSpPr>
          <p:cNvPr id="9" name="object 9"/>
          <p:cNvSpPr txBox="1"/>
          <p:nvPr/>
        </p:nvSpPr>
        <p:spPr>
          <a:xfrm>
            <a:off x="827584" y="980728"/>
            <a:ext cx="5759333" cy="826996"/>
          </a:xfrm>
          <a:prstGeom prst="rect">
            <a:avLst/>
          </a:prstGeom>
        </p:spPr>
        <p:txBody>
          <a:bodyPr vert="horz" wrap="square" lIns="0" tIns="87478" rIns="0" bIns="0" rtlCol="0">
            <a:spAutoFit/>
          </a:bodyPr>
          <a:lstStyle/>
          <a:p>
            <a:pPr marL="369468" indent="-180645">
              <a:spcBef>
                <a:spcPts val="689"/>
              </a:spcBef>
              <a:buFont typeface="Arial MT"/>
              <a:buChar char="•"/>
              <a:tabLst>
                <a:tab pos="369468" algn="l"/>
              </a:tabLst>
            </a:pPr>
            <a:r>
              <a:rPr sz="2400" dirty="0">
                <a:solidFill>
                  <a:srgbClr val="004651"/>
                </a:solidFill>
                <a:latin typeface="Verdana" pitchFamily="34" charset="0"/>
                <a:ea typeface="Verdana" pitchFamily="34" charset="0"/>
                <a:cs typeface="Trebuchet MS"/>
              </a:rPr>
              <a:t>addition</a:t>
            </a:r>
            <a:r>
              <a:rPr sz="2400" spc="-25" dirty="0">
                <a:solidFill>
                  <a:srgbClr val="004651"/>
                </a:solidFill>
                <a:latin typeface="Verdana" pitchFamily="34" charset="0"/>
                <a:ea typeface="Verdana" pitchFamily="34" charset="0"/>
                <a:cs typeface="Trebuchet MS"/>
              </a:rPr>
              <a:t> </a:t>
            </a:r>
            <a:r>
              <a:rPr sz="2400" spc="-28" dirty="0">
                <a:solidFill>
                  <a:srgbClr val="004651"/>
                </a:solidFill>
                <a:latin typeface="Verdana" pitchFamily="34" charset="0"/>
                <a:ea typeface="Verdana" pitchFamily="34" charset="0"/>
                <a:cs typeface="Trebuchet MS"/>
              </a:rPr>
              <a:t>et</a:t>
            </a:r>
            <a:r>
              <a:rPr sz="2400" spc="-25" dirty="0">
                <a:solidFill>
                  <a:srgbClr val="004651"/>
                </a:solidFill>
                <a:latin typeface="Verdana" pitchFamily="34" charset="0"/>
                <a:ea typeface="Verdana" pitchFamily="34" charset="0"/>
                <a:cs typeface="Trebuchet MS"/>
              </a:rPr>
              <a:t> </a:t>
            </a:r>
            <a:r>
              <a:rPr sz="2400" dirty="0">
                <a:solidFill>
                  <a:srgbClr val="004651"/>
                </a:solidFill>
                <a:latin typeface="Verdana" pitchFamily="34" charset="0"/>
                <a:ea typeface="Verdana" pitchFamily="34" charset="0"/>
                <a:cs typeface="Trebuchet MS"/>
              </a:rPr>
              <a:t>soustraction</a:t>
            </a:r>
            <a:r>
              <a:rPr sz="2400" spc="-25" dirty="0">
                <a:solidFill>
                  <a:srgbClr val="004651"/>
                </a:solidFill>
                <a:latin typeface="Verdana" pitchFamily="34" charset="0"/>
                <a:ea typeface="Verdana" pitchFamily="34" charset="0"/>
                <a:cs typeface="Trebuchet MS"/>
              </a:rPr>
              <a:t> </a:t>
            </a:r>
            <a:r>
              <a:rPr sz="2400" spc="-6" dirty="0">
                <a:solidFill>
                  <a:srgbClr val="004651"/>
                </a:solidFill>
                <a:latin typeface="Verdana" pitchFamily="34" charset="0"/>
                <a:ea typeface="Verdana" pitchFamily="34" charset="0"/>
                <a:cs typeface="Trebuchet MS"/>
              </a:rPr>
              <a:t>avec</a:t>
            </a:r>
            <a:r>
              <a:rPr sz="2400" spc="-17" dirty="0">
                <a:solidFill>
                  <a:srgbClr val="004651"/>
                </a:solidFill>
                <a:latin typeface="Verdana" pitchFamily="34" charset="0"/>
                <a:ea typeface="Verdana" pitchFamily="34" charset="0"/>
                <a:cs typeface="Trebuchet MS"/>
              </a:rPr>
              <a:t> </a:t>
            </a:r>
            <a:r>
              <a:rPr sz="2400" dirty="0">
                <a:solidFill>
                  <a:srgbClr val="004651"/>
                </a:solidFill>
                <a:latin typeface="Verdana" pitchFamily="34" charset="0"/>
                <a:ea typeface="Verdana" pitchFamily="34" charset="0"/>
                <a:cs typeface="Trebuchet MS"/>
              </a:rPr>
              <a:t>les</a:t>
            </a:r>
            <a:r>
              <a:rPr sz="2400" spc="-25" dirty="0">
                <a:solidFill>
                  <a:srgbClr val="004651"/>
                </a:solidFill>
                <a:latin typeface="Verdana" pitchFamily="34" charset="0"/>
                <a:ea typeface="Verdana" pitchFamily="34" charset="0"/>
                <a:cs typeface="Trebuchet MS"/>
              </a:rPr>
              <a:t> </a:t>
            </a:r>
            <a:r>
              <a:rPr sz="2400" dirty="0" err="1">
                <a:solidFill>
                  <a:srgbClr val="004651"/>
                </a:solidFill>
                <a:latin typeface="Verdana" pitchFamily="34" charset="0"/>
                <a:ea typeface="Verdana" pitchFamily="34" charset="0"/>
                <a:cs typeface="Trebuchet MS"/>
              </a:rPr>
              <a:t>propriétés</a:t>
            </a:r>
            <a:r>
              <a:rPr sz="2400" spc="-20" dirty="0">
                <a:solidFill>
                  <a:srgbClr val="004651"/>
                </a:solidFill>
                <a:latin typeface="Verdana" pitchFamily="34" charset="0"/>
                <a:ea typeface="Verdana" pitchFamily="34" charset="0"/>
                <a:cs typeface="Trebuchet MS"/>
              </a:rPr>
              <a:t> </a:t>
            </a:r>
            <a:r>
              <a:rPr sz="2400" spc="-300" dirty="0">
                <a:solidFill>
                  <a:srgbClr val="004651"/>
                </a:solidFill>
                <a:latin typeface="Verdana" pitchFamily="34" charset="0"/>
                <a:ea typeface="Verdana" pitchFamily="34" charset="0"/>
                <a:cs typeface="Trebuchet MS"/>
              </a:rPr>
              <a:t>:</a:t>
            </a:r>
            <a:endParaRPr sz="2400" dirty="0">
              <a:latin typeface="Verdana" pitchFamily="34" charset="0"/>
              <a:ea typeface="Verdana" pitchFamily="34" charset="0"/>
              <a:cs typeface="Trebuchet MS"/>
            </a:endParaRPr>
          </a:p>
        </p:txBody>
      </p:sp>
      <p:pic>
        <p:nvPicPr>
          <p:cNvPr id="10" name="object 10"/>
          <p:cNvPicPr/>
          <p:nvPr/>
        </p:nvPicPr>
        <p:blipFill>
          <a:blip r:embed="rId3" cstate="print"/>
          <a:stretch>
            <a:fillRect/>
          </a:stretch>
        </p:blipFill>
        <p:spPr>
          <a:xfrm>
            <a:off x="4067944" y="2204864"/>
            <a:ext cx="3429000" cy="938784"/>
          </a:xfrm>
          <a:prstGeom prst="rect">
            <a:avLst/>
          </a:prstGeom>
        </p:spPr>
      </p:pic>
      <p:pic>
        <p:nvPicPr>
          <p:cNvPr id="11" name="object 11"/>
          <p:cNvPicPr/>
          <p:nvPr/>
        </p:nvPicPr>
        <p:blipFill>
          <a:blip r:embed="rId4" cstate="print"/>
          <a:stretch>
            <a:fillRect/>
          </a:stretch>
        </p:blipFill>
        <p:spPr>
          <a:xfrm>
            <a:off x="4211960" y="3501008"/>
            <a:ext cx="3197352" cy="822959"/>
          </a:xfrm>
          <a:prstGeom prst="rect">
            <a:avLst/>
          </a:prstGeom>
        </p:spPr>
      </p:pic>
      <p:sp>
        <p:nvSpPr>
          <p:cNvPr id="13" name="object 13"/>
          <p:cNvSpPr txBox="1"/>
          <p:nvPr/>
        </p:nvSpPr>
        <p:spPr>
          <a:xfrm>
            <a:off x="827584" y="2060848"/>
            <a:ext cx="2730386" cy="2114938"/>
          </a:xfrm>
          <a:prstGeom prst="rect">
            <a:avLst/>
          </a:prstGeom>
        </p:spPr>
        <p:txBody>
          <a:bodyPr vert="horz" wrap="square" lIns="0" tIns="49784" rIns="0" bIns="0" rtlCol="0">
            <a:spAutoFit/>
          </a:bodyPr>
          <a:lstStyle/>
          <a:p>
            <a:pPr marL="7112">
              <a:spcBef>
                <a:spcPts val="392"/>
              </a:spcBef>
            </a:pPr>
            <a:r>
              <a:rPr sz="2000" spc="25" dirty="0">
                <a:latin typeface="Verdana" pitchFamily="34" charset="0"/>
                <a:ea typeface="Verdana" pitchFamily="34" charset="0"/>
                <a:cs typeface="Trebuchet MS"/>
              </a:rPr>
              <a:t>Commutativité</a:t>
            </a:r>
            <a:r>
              <a:rPr sz="2000" spc="-112" dirty="0">
                <a:latin typeface="Verdana" pitchFamily="34" charset="0"/>
                <a:ea typeface="Verdana" pitchFamily="34" charset="0"/>
                <a:cs typeface="Trebuchet MS"/>
              </a:rPr>
              <a:t> </a:t>
            </a:r>
            <a:r>
              <a:rPr sz="2000" spc="-269" dirty="0">
                <a:latin typeface="Verdana" pitchFamily="34" charset="0"/>
                <a:ea typeface="Verdana" pitchFamily="34" charset="0"/>
                <a:cs typeface="Trebuchet MS"/>
              </a:rPr>
              <a:t>:</a:t>
            </a:r>
            <a:endParaRPr sz="2000" dirty="0">
              <a:latin typeface="Verdana" pitchFamily="34" charset="0"/>
              <a:ea typeface="Verdana" pitchFamily="34" charset="0"/>
              <a:cs typeface="Trebuchet MS"/>
            </a:endParaRPr>
          </a:p>
          <a:p>
            <a:pPr marL="7112">
              <a:spcBef>
                <a:spcPts val="336"/>
              </a:spcBef>
            </a:pPr>
            <a:r>
              <a:rPr sz="2000" spc="202" dirty="0">
                <a:latin typeface="Verdana" pitchFamily="34" charset="0"/>
                <a:ea typeface="Verdana" pitchFamily="34" charset="0"/>
                <a:cs typeface="Trebuchet MS"/>
              </a:rPr>
              <a:t>8</a:t>
            </a:r>
            <a:r>
              <a:rPr sz="2000" spc="-123"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157" dirty="0">
                <a:latin typeface="Verdana" pitchFamily="34" charset="0"/>
                <a:ea typeface="Verdana" pitchFamily="34" charset="0"/>
                <a:cs typeface="Trebuchet MS"/>
              </a:rPr>
              <a:t>6</a:t>
            </a:r>
            <a:r>
              <a:rPr sz="2000" spc="-128"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8" dirty="0">
                <a:latin typeface="Verdana" pitchFamily="34" charset="0"/>
                <a:ea typeface="Verdana" pitchFamily="34" charset="0"/>
                <a:cs typeface="Trebuchet MS"/>
              </a:rPr>
              <a:t> </a:t>
            </a:r>
            <a:r>
              <a:rPr sz="2000" spc="157" dirty="0">
                <a:latin typeface="Verdana" pitchFamily="34" charset="0"/>
                <a:ea typeface="Verdana" pitchFamily="34" charset="0"/>
                <a:cs typeface="Trebuchet MS"/>
              </a:rPr>
              <a:t>6</a:t>
            </a:r>
            <a:r>
              <a:rPr sz="2000" spc="-128"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174" dirty="0">
                <a:latin typeface="Verdana" pitchFamily="34" charset="0"/>
                <a:ea typeface="Verdana" pitchFamily="34" charset="0"/>
                <a:cs typeface="Trebuchet MS"/>
              </a:rPr>
              <a:t>8</a:t>
            </a:r>
            <a:endParaRPr sz="2000" dirty="0">
              <a:latin typeface="Verdana" pitchFamily="34" charset="0"/>
              <a:ea typeface="Verdana" pitchFamily="34" charset="0"/>
              <a:cs typeface="Trebuchet MS"/>
            </a:endParaRPr>
          </a:p>
          <a:p>
            <a:pPr>
              <a:lnSpc>
                <a:spcPct val="100000"/>
              </a:lnSpc>
            </a:pPr>
            <a:endParaRPr sz="2000" dirty="0">
              <a:latin typeface="Verdana" pitchFamily="34" charset="0"/>
              <a:ea typeface="Verdana" pitchFamily="34" charset="0"/>
              <a:cs typeface="Trebuchet MS"/>
            </a:endParaRPr>
          </a:p>
          <a:p>
            <a:pPr>
              <a:spcBef>
                <a:spcPts val="1131"/>
              </a:spcBef>
            </a:pPr>
            <a:endParaRPr sz="2000" dirty="0">
              <a:latin typeface="Verdana" pitchFamily="34" charset="0"/>
              <a:ea typeface="Verdana" pitchFamily="34" charset="0"/>
              <a:cs typeface="Trebuchet MS"/>
            </a:endParaRPr>
          </a:p>
          <a:p>
            <a:pPr marL="7112"/>
            <a:r>
              <a:rPr sz="2000" spc="50" dirty="0">
                <a:latin typeface="Verdana" pitchFamily="34" charset="0"/>
                <a:ea typeface="Verdana" pitchFamily="34" charset="0"/>
                <a:cs typeface="Trebuchet MS"/>
              </a:rPr>
              <a:t>Associativité</a:t>
            </a:r>
            <a:r>
              <a:rPr sz="2000" spc="-123" dirty="0">
                <a:latin typeface="Verdana" pitchFamily="34" charset="0"/>
                <a:ea typeface="Verdana" pitchFamily="34" charset="0"/>
                <a:cs typeface="Trebuchet MS"/>
              </a:rPr>
              <a:t> </a:t>
            </a:r>
            <a:r>
              <a:rPr sz="2000" spc="-269" dirty="0">
                <a:latin typeface="Verdana" pitchFamily="34" charset="0"/>
                <a:ea typeface="Verdana" pitchFamily="34" charset="0"/>
                <a:cs typeface="Trebuchet MS"/>
              </a:rPr>
              <a:t>:</a:t>
            </a:r>
            <a:endParaRPr sz="2000" dirty="0">
              <a:latin typeface="Verdana" pitchFamily="34" charset="0"/>
              <a:ea typeface="Verdana" pitchFamily="34" charset="0"/>
              <a:cs typeface="Trebuchet MS"/>
            </a:endParaRPr>
          </a:p>
          <a:p>
            <a:pPr marL="7112">
              <a:spcBef>
                <a:spcPts val="339"/>
              </a:spcBef>
            </a:pPr>
            <a:r>
              <a:rPr sz="2000" spc="123" dirty="0">
                <a:latin typeface="Verdana" pitchFamily="34" charset="0"/>
                <a:ea typeface="Verdana" pitchFamily="34" charset="0"/>
                <a:cs typeface="Trebuchet MS"/>
              </a:rPr>
              <a:t>7</a:t>
            </a:r>
            <a:r>
              <a:rPr sz="2000" spc="-126"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176" dirty="0">
                <a:latin typeface="Verdana" pitchFamily="34" charset="0"/>
                <a:ea typeface="Verdana" pitchFamily="34" charset="0"/>
                <a:cs typeface="Trebuchet MS"/>
              </a:rPr>
              <a:t>3</a:t>
            </a:r>
            <a:r>
              <a:rPr sz="2000" spc="-120"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165" dirty="0">
                <a:latin typeface="Verdana" pitchFamily="34" charset="0"/>
                <a:ea typeface="Verdana" pitchFamily="34" charset="0"/>
                <a:cs typeface="Trebuchet MS"/>
              </a:rPr>
              <a:t>4</a:t>
            </a:r>
            <a:r>
              <a:rPr sz="2000" spc="-126"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31" dirty="0">
                <a:latin typeface="Verdana" pitchFamily="34" charset="0"/>
                <a:ea typeface="Verdana" pitchFamily="34" charset="0"/>
                <a:cs typeface="Trebuchet MS"/>
              </a:rPr>
              <a:t>10</a:t>
            </a:r>
            <a:r>
              <a:rPr sz="2000" spc="-123"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137" dirty="0">
                <a:latin typeface="Verdana" pitchFamily="34" charset="0"/>
                <a:ea typeface="Verdana" pitchFamily="34" charset="0"/>
                <a:cs typeface="Trebuchet MS"/>
              </a:rPr>
              <a:t>4</a:t>
            </a:r>
            <a:endParaRPr sz="2000" dirty="0">
              <a:latin typeface="Verdana" pitchFamily="34" charset="0"/>
              <a:ea typeface="Verdana" pitchFamily="34" charset="0"/>
              <a:cs typeface="Trebuchet MS"/>
            </a:endParaRPr>
          </a:p>
        </p:txBody>
      </p:sp>
      <p:sp>
        <p:nvSpPr>
          <p:cNvPr id="14" name="object 14"/>
          <p:cNvSpPr txBox="1"/>
          <p:nvPr/>
        </p:nvSpPr>
        <p:spPr>
          <a:xfrm>
            <a:off x="683568" y="4797152"/>
            <a:ext cx="3346450" cy="1357961"/>
          </a:xfrm>
          <a:prstGeom prst="rect">
            <a:avLst/>
          </a:prstGeom>
        </p:spPr>
        <p:txBody>
          <a:bodyPr vert="horz" wrap="square" lIns="0" tIns="49428" rIns="0" bIns="0" rtlCol="0">
            <a:spAutoFit/>
          </a:bodyPr>
          <a:lstStyle/>
          <a:p>
            <a:pPr marL="7112">
              <a:spcBef>
                <a:spcPts val="389"/>
              </a:spcBef>
            </a:pPr>
            <a:r>
              <a:rPr sz="2000" spc="64" dirty="0">
                <a:latin typeface="Verdana" pitchFamily="34" charset="0"/>
                <a:ea typeface="Verdana" pitchFamily="34" charset="0"/>
                <a:cs typeface="Trebuchet MS"/>
              </a:rPr>
              <a:t>Soustraction</a:t>
            </a:r>
            <a:r>
              <a:rPr sz="2000" spc="-112" dirty="0">
                <a:latin typeface="Verdana" pitchFamily="34" charset="0"/>
                <a:ea typeface="Verdana" pitchFamily="34" charset="0"/>
                <a:cs typeface="Trebuchet MS"/>
              </a:rPr>
              <a:t> </a:t>
            </a:r>
            <a:r>
              <a:rPr sz="2000" spc="-269" dirty="0">
                <a:latin typeface="Verdana" pitchFamily="34" charset="0"/>
                <a:ea typeface="Verdana" pitchFamily="34" charset="0"/>
                <a:cs typeface="Trebuchet MS"/>
              </a:rPr>
              <a:t>:</a:t>
            </a:r>
            <a:endParaRPr sz="2000" dirty="0">
              <a:latin typeface="Verdana" pitchFamily="34" charset="0"/>
              <a:ea typeface="Verdana" pitchFamily="34" charset="0"/>
              <a:cs typeface="Trebuchet MS"/>
            </a:endParaRPr>
          </a:p>
          <a:p>
            <a:pPr marL="7112">
              <a:spcBef>
                <a:spcPts val="336"/>
              </a:spcBef>
            </a:pPr>
            <a:r>
              <a:rPr sz="2000" spc="165" dirty="0">
                <a:latin typeface="Verdana" pitchFamily="34" charset="0"/>
                <a:ea typeface="Verdana" pitchFamily="34" charset="0"/>
                <a:cs typeface="Trebuchet MS"/>
              </a:rPr>
              <a:t>9</a:t>
            </a:r>
            <a:r>
              <a:rPr sz="2000" spc="-114" dirty="0">
                <a:latin typeface="Verdana" pitchFamily="34" charset="0"/>
                <a:ea typeface="Verdana" pitchFamily="34" charset="0"/>
                <a:cs typeface="Trebuchet MS"/>
              </a:rPr>
              <a:t> </a:t>
            </a:r>
            <a:r>
              <a:rPr sz="2000" dirty="0">
                <a:latin typeface="Verdana" pitchFamily="34" charset="0"/>
                <a:ea typeface="Verdana" pitchFamily="34" charset="0"/>
                <a:cs typeface="Trebuchet MS"/>
              </a:rPr>
              <a:t>-</a:t>
            </a:r>
            <a:r>
              <a:rPr sz="2000" spc="-114" dirty="0">
                <a:latin typeface="Verdana" pitchFamily="34" charset="0"/>
                <a:ea typeface="Verdana" pitchFamily="34" charset="0"/>
                <a:cs typeface="Trebuchet MS"/>
              </a:rPr>
              <a:t> </a:t>
            </a:r>
            <a:r>
              <a:rPr sz="2000" spc="193" dirty="0">
                <a:latin typeface="Verdana" pitchFamily="34" charset="0"/>
                <a:ea typeface="Verdana" pitchFamily="34" charset="0"/>
                <a:cs typeface="Trebuchet MS"/>
              </a:rPr>
              <a:t>5</a:t>
            </a:r>
            <a:r>
              <a:rPr sz="2000" spc="-120" dirty="0">
                <a:latin typeface="Verdana" pitchFamily="34" charset="0"/>
                <a:ea typeface="Verdana" pitchFamily="34" charset="0"/>
                <a:cs typeface="Trebuchet MS"/>
              </a:rPr>
              <a:t> </a:t>
            </a:r>
            <a:r>
              <a:rPr sz="2000" spc="42" dirty="0">
                <a:latin typeface="Verdana" pitchFamily="34" charset="0"/>
                <a:ea typeface="Verdana" pitchFamily="34" charset="0"/>
                <a:cs typeface="Trebuchet MS"/>
              </a:rPr>
              <a:t>=</a:t>
            </a:r>
            <a:r>
              <a:rPr sz="2000" spc="-112" dirty="0">
                <a:latin typeface="Verdana" pitchFamily="34" charset="0"/>
                <a:ea typeface="Verdana" pitchFamily="34" charset="0"/>
                <a:cs typeface="Trebuchet MS"/>
              </a:rPr>
              <a:t> </a:t>
            </a:r>
            <a:r>
              <a:rPr sz="2000" spc="137" dirty="0">
                <a:latin typeface="Verdana" pitchFamily="34" charset="0"/>
                <a:ea typeface="Verdana" pitchFamily="34" charset="0"/>
                <a:cs typeface="Trebuchet MS"/>
              </a:rPr>
              <a:t>4</a:t>
            </a:r>
            <a:endParaRPr sz="2000" dirty="0">
              <a:latin typeface="Verdana" pitchFamily="34" charset="0"/>
              <a:ea typeface="Verdana" pitchFamily="34" charset="0"/>
              <a:cs typeface="Trebuchet MS"/>
            </a:endParaRPr>
          </a:p>
          <a:p>
            <a:pPr marL="7112">
              <a:spcBef>
                <a:spcPts val="339"/>
              </a:spcBef>
            </a:pPr>
            <a:r>
              <a:rPr sz="2000" spc="140" dirty="0">
                <a:latin typeface="Verdana" pitchFamily="34" charset="0"/>
                <a:ea typeface="Verdana" pitchFamily="34" charset="0"/>
                <a:cs typeface="Trebuchet MS"/>
              </a:rPr>
              <a:t>Si</a:t>
            </a:r>
            <a:r>
              <a:rPr sz="2000" spc="-114" dirty="0">
                <a:latin typeface="Verdana" pitchFamily="34" charset="0"/>
                <a:ea typeface="Verdana" pitchFamily="34" charset="0"/>
                <a:cs typeface="Trebuchet MS"/>
              </a:rPr>
              <a:t> </a:t>
            </a:r>
            <a:r>
              <a:rPr sz="2000" spc="45" dirty="0">
                <a:latin typeface="Verdana" pitchFamily="34" charset="0"/>
                <a:ea typeface="Verdana" pitchFamily="34" charset="0"/>
                <a:cs typeface="Trebuchet MS"/>
              </a:rPr>
              <a:t>on</a:t>
            </a:r>
            <a:r>
              <a:rPr sz="2000" spc="-126" dirty="0">
                <a:latin typeface="Verdana" pitchFamily="34" charset="0"/>
                <a:ea typeface="Verdana" pitchFamily="34" charset="0"/>
                <a:cs typeface="Trebuchet MS"/>
              </a:rPr>
              <a:t> </a:t>
            </a:r>
            <a:r>
              <a:rPr sz="2000" dirty="0">
                <a:latin typeface="Verdana" pitchFamily="34" charset="0"/>
                <a:ea typeface="Verdana" pitchFamily="34" charset="0"/>
                <a:cs typeface="Trebuchet MS"/>
              </a:rPr>
              <a:t>retire</a:t>
            </a:r>
            <a:r>
              <a:rPr sz="2000" spc="-123" dirty="0">
                <a:latin typeface="Verdana" pitchFamily="34" charset="0"/>
                <a:ea typeface="Verdana" pitchFamily="34" charset="0"/>
                <a:cs typeface="Trebuchet MS"/>
              </a:rPr>
              <a:t> </a:t>
            </a:r>
            <a:r>
              <a:rPr sz="2000" spc="193" dirty="0">
                <a:latin typeface="Verdana" pitchFamily="34" charset="0"/>
                <a:ea typeface="Verdana" pitchFamily="34" charset="0"/>
                <a:cs typeface="Trebuchet MS"/>
              </a:rPr>
              <a:t>5</a:t>
            </a:r>
            <a:r>
              <a:rPr sz="2000" spc="-112" dirty="0">
                <a:latin typeface="Verdana" pitchFamily="34" charset="0"/>
                <a:ea typeface="Verdana" pitchFamily="34" charset="0"/>
                <a:cs typeface="Trebuchet MS"/>
              </a:rPr>
              <a:t> </a:t>
            </a:r>
            <a:r>
              <a:rPr sz="2000" spc="62" dirty="0">
                <a:latin typeface="Verdana" pitchFamily="34" charset="0"/>
                <a:ea typeface="Verdana" pitchFamily="34" charset="0"/>
                <a:cs typeface="Trebuchet MS"/>
              </a:rPr>
              <a:t>à</a:t>
            </a:r>
            <a:r>
              <a:rPr sz="2000" spc="-123" dirty="0">
                <a:latin typeface="Verdana" pitchFamily="34" charset="0"/>
                <a:ea typeface="Verdana" pitchFamily="34" charset="0"/>
                <a:cs typeface="Trebuchet MS"/>
              </a:rPr>
              <a:t> </a:t>
            </a:r>
            <a:r>
              <a:rPr sz="2000" spc="34" dirty="0">
                <a:latin typeface="Verdana" pitchFamily="34" charset="0"/>
                <a:ea typeface="Verdana" pitchFamily="34" charset="0"/>
                <a:cs typeface="Trebuchet MS"/>
              </a:rPr>
              <a:t>la</a:t>
            </a:r>
            <a:r>
              <a:rPr sz="2000" spc="-126" dirty="0">
                <a:latin typeface="Verdana" pitchFamily="34" charset="0"/>
                <a:ea typeface="Verdana" pitchFamily="34" charset="0"/>
                <a:cs typeface="Trebuchet MS"/>
              </a:rPr>
              <a:t> </a:t>
            </a:r>
            <a:r>
              <a:rPr sz="2000" spc="36" dirty="0">
                <a:latin typeface="Verdana" pitchFamily="34" charset="0"/>
                <a:ea typeface="Verdana" pitchFamily="34" charset="0"/>
                <a:cs typeface="Trebuchet MS"/>
              </a:rPr>
              <a:t>réglette</a:t>
            </a:r>
            <a:r>
              <a:rPr sz="2000" spc="-126" dirty="0">
                <a:latin typeface="Verdana" pitchFamily="34" charset="0"/>
                <a:ea typeface="Verdana" pitchFamily="34" charset="0"/>
                <a:cs typeface="Trebuchet MS"/>
              </a:rPr>
              <a:t> </a:t>
            </a:r>
            <a:r>
              <a:rPr sz="2000" spc="-25" dirty="0">
                <a:latin typeface="Verdana" pitchFamily="34" charset="0"/>
                <a:ea typeface="Verdana" pitchFamily="34" charset="0"/>
                <a:cs typeface="Trebuchet MS"/>
              </a:rPr>
              <a:t>9,</a:t>
            </a:r>
            <a:r>
              <a:rPr sz="2000" spc="-118" dirty="0">
                <a:latin typeface="Verdana" pitchFamily="34" charset="0"/>
                <a:ea typeface="Verdana" pitchFamily="34" charset="0"/>
                <a:cs typeface="Trebuchet MS"/>
              </a:rPr>
              <a:t> </a:t>
            </a:r>
            <a:r>
              <a:rPr sz="2000" spc="-22" dirty="0">
                <a:latin typeface="Verdana" pitchFamily="34" charset="0"/>
                <a:ea typeface="Verdana" pitchFamily="34" charset="0"/>
                <a:cs typeface="Trebuchet MS"/>
              </a:rPr>
              <a:t>il</a:t>
            </a:r>
            <a:r>
              <a:rPr sz="2000" spc="-120" dirty="0">
                <a:latin typeface="Verdana" pitchFamily="34" charset="0"/>
                <a:ea typeface="Verdana" pitchFamily="34" charset="0"/>
                <a:cs typeface="Trebuchet MS"/>
              </a:rPr>
              <a:t> </a:t>
            </a:r>
            <a:r>
              <a:rPr sz="2000" spc="45" dirty="0">
                <a:latin typeface="Verdana" pitchFamily="34" charset="0"/>
                <a:ea typeface="Verdana" pitchFamily="34" charset="0"/>
                <a:cs typeface="Trebuchet MS"/>
              </a:rPr>
              <a:t>reste</a:t>
            </a:r>
            <a:r>
              <a:rPr sz="2000" spc="-118" dirty="0">
                <a:latin typeface="Verdana" pitchFamily="34" charset="0"/>
                <a:ea typeface="Verdana" pitchFamily="34" charset="0"/>
                <a:cs typeface="Trebuchet MS"/>
              </a:rPr>
              <a:t> </a:t>
            </a:r>
            <a:r>
              <a:rPr sz="2000" spc="-14" dirty="0">
                <a:latin typeface="Verdana" pitchFamily="34" charset="0"/>
                <a:ea typeface="Verdana" pitchFamily="34" charset="0"/>
                <a:cs typeface="Trebuchet MS"/>
              </a:rPr>
              <a:t>4.</a:t>
            </a:r>
            <a:endParaRPr sz="2000" dirty="0">
              <a:latin typeface="Verdana" pitchFamily="34" charset="0"/>
              <a:ea typeface="Verdana" pitchFamily="34" charset="0"/>
              <a:cs typeface="Trebuchet MS"/>
            </a:endParaRPr>
          </a:p>
        </p:txBody>
      </p:sp>
      <p:sp>
        <p:nvSpPr>
          <p:cNvPr id="15" name="object 15"/>
          <p:cNvSpPr/>
          <p:nvPr/>
        </p:nvSpPr>
        <p:spPr>
          <a:xfrm>
            <a:off x="3563888" y="4653136"/>
            <a:ext cx="4136390" cy="0"/>
          </a:xfrm>
          <a:custGeom>
            <a:avLst/>
            <a:gdLst/>
            <a:ahLst/>
            <a:cxnLst/>
            <a:rect l="l" t="t" r="r" b="b"/>
            <a:pathLst>
              <a:path w="8272780">
                <a:moveTo>
                  <a:pt x="0" y="0"/>
                </a:moveTo>
                <a:lnTo>
                  <a:pt x="8272272" y="0"/>
                </a:lnTo>
              </a:path>
            </a:pathLst>
          </a:custGeom>
          <a:ln w="9525">
            <a:solidFill>
              <a:srgbClr val="000000"/>
            </a:solidFill>
          </a:ln>
        </p:spPr>
        <p:txBody>
          <a:bodyPr wrap="square" lIns="0" tIns="0" rIns="0" bIns="0" rtlCol="0"/>
          <a:lstStyle/>
          <a:p>
            <a:endParaRPr/>
          </a:p>
        </p:txBody>
      </p:sp>
      <p:pic>
        <p:nvPicPr>
          <p:cNvPr id="16" name="Picture 2"/>
          <p:cNvPicPr>
            <a:picLocks noChangeAspect="1" noChangeArrowheads="1"/>
          </p:cNvPicPr>
          <p:nvPr/>
        </p:nvPicPr>
        <p:blipFill>
          <a:blip r:embed="rId5" cstate="print"/>
          <a:srcRect/>
          <a:stretch>
            <a:fillRect/>
          </a:stretch>
        </p:blipFill>
        <p:spPr bwMode="auto">
          <a:xfrm>
            <a:off x="179512" y="260648"/>
            <a:ext cx="1799289" cy="864096"/>
          </a:xfrm>
          <a:prstGeom prst="rect">
            <a:avLst/>
          </a:prstGeom>
          <a:noFill/>
          <a:ln w="9525">
            <a:noFill/>
            <a:miter lim="800000"/>
            <a:headEnd/>
            <a:tailEnd/>
          </a:ln>
        </p:spPr>
      </p:pic>
      <p:pic>
        <p:nvPicPr>
          <p:cNvPr id="17" name="Picture 2"/>
          <p:cNvPicPr>
            <a:picLocks noChangeAspect="1" noChangeArrowheads="1"/>
          </p:cNvPicPr>
          <p:nvPr/>
        </p:nvPicPr>
        <p:blipFill>
          <a:blip r:embed="rId6" cstate="print"/>
          <a:srcRect/>
          <a:stretch>
            <a:fillRect/>
          </a:stretch>
        </p:blipFill>
        <p:spPr bwMode="auto">
          <a:xfrm>
            <a:off x="7164288" y="1"/>
            <a:ext cx="1979712" cy="1403527"/>
          </a:xfrm>
          <a:prstGeom prst="rect">
            <a:avLst/>
          </a:prstGeom>
          <a:noFill/>
          <a:ln w="9525">
            <a:noFill/>
            <a:miter lim="800000"/>
            <a:headEnd/>
            <a:tailEnd/>
          </a:ln>
        </p:spPr>
      </p:pic>
      <p:sp>
        <p:nvSpPr>
          <p:cNvPr id="18" name="PlaceHolder 3"/>
          <p:cNvSpPr>
            <a:spLocks noGrp="1"/>
          </p:cNvSpPr>
          <p:nvPr>
            <p:ph type="ftr" sz="quarter" idx="11"/>
          </p:nvPr>
        </p:nvSpPr>
        <p:spPr bwMode="auto">
          <a:xfrm>
            <a:off x="1835696" y="652265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sp>
        <p:nvSpPr>
          <p:cNvPr id="19" name="Espace réservé du numéro de diapositive 4"/>
          <p:cNvSpPr>
            <a:spLocks noGrp="1"/>
          </p:cNvSpPr>
          <p:nvPr>
            <p:ph type="sldNum" sz="quarter" idx="12"/>
          </p:nvPr>
        </p:nvSpPr>
        <p:spPr bwMode="auto">
          <a:xfrm>
            <a:off x="7596336" y="6378000"/>
            <a:ext cx="1350000" cy="480000"/>
          </a:xfrm>
        </p:spPr>
        <p:txBody>
          <a:bodyPr/>
          <a:lstStyle/>
          <a:p>
            <a:pPr>
              <a:defRPr/>
            </a:pPr>
            <a:fld id="{733122C9-A0B9-462F-8757-0847AD287B63}" type="slidenum">
              <a:rPr lang="fr-FR"/>
              <a:pPr>
                <a:defRPr/>
              </a:pPr>
              <a:t>29</a:t>
            </a:fld>
            <a:endParaRPr lang="fr-FR" dirty="0"/>
          </a:p>
        </p:txBody>
      </p:sp>
      <p:sp>
        <p:nvSpPr>
          <p:cNvPr id="20" name="Rectangle 19"/>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extLst>
      <p:ext uri="{BB962C8B-B14F-4D97-AF65-F5344CB8AC3E}">
        <p14:creationId xmlns:p14="http://schemas.microsoft.com/office/powerpoint/2010/main" xmlns="" val="38244155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6" name="Espace réservé du numéro de diapositive 5"/>
          <p:cNvSpPr>
            <a:spLocks noGrp="1"/>
          </p:cNvSpPr>
          <p:nvPr>
            <p:ph type="sldNum" sz="quarter" idx="12"/>
          </p:nvPr>
        </p:nvSpPr>
        <p:spPr/>
        <p:txBody>
          <a:bodyPr/>
          <a:lstStyle/>
          <a:p>
            <a:fld id="{11D51E7C-3F57-4AE0-8B48-D659CB4EDCCE}" type="slidenum">
              <a:rPr lang="fr-FR" smtClean="0"/>
              <a:pPr/>
              <a:t>30</a:t>
            </a:fld>
            <a:endParaRPr lang="fr-FR"/>
          </a:p>
        </p:txBody>
      </p:sp>
      <p:pic>
        <p:nvPicPr>
          <p:cNvPr id="67586" name="Picture 2"/>
          <p:cNvPicPr>
            <a:picLocks noChangeAspect="1" noChangeArrowheads="1"/>
          </p:cNvPicPr>
          <p:nvPr/>
        </p:nvPicPr>
        <p:blipFill>
          <a:blip r:embed="rId5" cstate="print"/>
          <a:srcRect/>
          <a:stretch>
            <a:fillRect/>
          </a:stretch>
        </p:blipFill>
        <p:spPr bwMode="auto">
          <a:xfrm>
            <a:off x="1331640" y="1294284"/>
            <a:ext cx="3370219" cy="4871020"/>
          </a:xfrm>
          <a:prstGeom prst="rect">
            <a:avLst/>
          </a:prstGeom>
          <a:noFill/>
          <a:ln w="9525">
            <a:noFill/>
            <a:miter lim="800000"/>
            <a:headEnd/>
            <a:tailEnd/>
          </a:ln>
        </p:spPr>
      </p:pic>
      <p:sp>
        <p:nvSpPr>
          <p:cNvPr id="8" name="Rectangle 7"/>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pic>
        <p:nvPicPr>
          <p:cNvPr id="66562" name="Picture 2"/>
          <p:cNvPicPr>
            <a:picLocks noChangeAspect="1" noChangeArrowheads="1"/>
          </p:cNvPicPr>
          <p:nvPr/>
        </p:nvPicPr>
        <p:blipFill>
          <a:blip r:embed="rId5" cstate="print"/>
          <a:srcRect/>
          <a:stretch>
            <a:fillRect/>
          </a:stretch>
        </p:blipFill>
        <p:spPr bwMode="auto">
          <a:xfrm>
            <a:off x="823914" y="1412777"/>
            <a:ext cx="4828206" cy="4680968"/>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31</a:t>
            </a:fld>
            <a:endParaRPr lang="fr-FR"/>
          </a:p>
        </p:txBody>
      </p:sp>
      <p:sp>
        <p:nvSpPr>
          <p:cNvPr id="9" name="Rectangle 8"/>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32</a:t>
            </a:fld>
            <a:endParaRPr lang="fr-FR"/>
          </a:p>
        </p:txBody>
      </p:sp>
      <p:sp>
        <p:nvSpPr>
          <p:cNvPr id="9" name="ZoneTexte 8">
            <a:extLst>
              <a:ext uri="{FF2B5EF4-FFF2-40B4-BE49-F238E27FC236}">
                <a16:creationId xmlns:a16="http://schemas.microsoft.com/office/drawing/2014/main" xmlns="" id="{D7D1B324-5136-47CA-B7C7-78FFD38EE1B1}"/>
              </a:ext>
            </a:extLst>
          </p:cNvPr>
          <p:cNvSpPr txBox="1"/>
          <p:nvPr/>
        </p:nvSpPr>
        <p:spPr>
          <a:xfrm>
            <a:off x="491208" y="2547191"/>
            <a:ext cx="7128792" cy="2123658"/>
          </a:xfrm>
          <a:prstGeom prst="rect">
            <a:avLst/>
          </a:prstGeom>
          <a:noFill/>
        </p:spPr>
        <p:txBody>
          <a:bodyPr wrap="square">
            <a:spAutoFit/>
          </a:bodyPr>
          <a:lstStyle/>
          <a:p>
            <a:r>
              <a:rPr lang="fr-FR" sz="4400" dirty="0">
                <a:latin typeface="Verdana" pitchFamily="34" charset="0"/>
                <a:ea typeface="Verdana" pitchFamily="34" charset="0"/>
              </a:rPr>
              <a:t>Egalité, valeurs approchées et calculatrice</a:t>
            </a:r>
          </a:p>
        </p:txBody>
      </p:sp>
      <p:sp>
        <p:nvSpPr>
          <p:cNvPr id="10" name="Rectangle 9"/>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extLst>
      <p:ext uri="{BB962C8B-B14F-4D97-AF65-F5344CB8AC3E}">
        <p14:creationId xmlns:p14="http://schemas.microsoft.com/office/powerpoint/2010/main" xmlns="" val="22164402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33</a:t>
            </a:fld>
            <a:endParaRPr lang="fr-FR"/>
          </a:p>
        </p:txBody>
      </p:sp>
      <mc:AlternateContent xmlns:mc="http://schemas.openxmlformats.org/markup-compatibility/2006">
        <mc:Choice xmlns:a14="http://schemas.microsoft.com/office/drawing/2010/main" xmlns="" Requires="a14">
          <p:sp>
            <p:nvSpPr>
              <p:cNvPr id="9" name="ZoneTexte 8">
                <a:extLst>
                  <a:ext uri="{FF2B5EF4-FFF2-40B4-BE49-F238E27FC236}">
                    <a16:creationId xmlns:a16="http://schemas.microsoft.com/office/drawing/2014/main" id="{9AB86E65-31DA-4D55-86F4-3446A89BEFF0}"/>
                  </a:ext>
                </a:extLst>
              </p:cNvPr>
              <p:cNvSpPr txBox="1"/>
              <p:nvPr/>
            </p:nvSpPr>
            <p:spPr>
              <a:xfrm>
                <a:off x="179512" y="1445129"/>
                <a:ext cx="6516000" cy="497637"/>
              </a:xfrm>
              <a:prstGeom prst="rect">
                <a:avLst/>
              </a:prstGeom>
              <a:noFill/>
            </p:spPr>
            <p:txBody>
              <a:bodyPr wrap="square">
                <a:spAutoFit/>
              </a:bodyPr>
              <a:lstStyle/>
              <a:p>
                <a:r>
                  <a:rPr lang="fr-FR" sz="2400" dirty="0">
                    <a:solidFill>
                      <a:srgbClr val="0070C0"/>
                    </a:solidFill>
                    <a:latin typeface="Cambria Math" panose="02040503050406030204" pitchFamily="18" charset="0"/>
                  </a:rPr>
                  <a:t>Ex 1 </a:t>
                </a:r>
                <a:r>
                  <a:rPr lang="fr-FR" sz="2400" dirty="0">
                    <a:solidFill>
                      <a:srgbClr val="0070C0"/>
                    </a:solidFill>
                  </a:rPr>
                  <a:t>:</a:t>
                </a:r>
                <a14:m>
                  <m:oMath xmlns:m="http://schemas.openxmlformats.org/officeDocument/2006/math">
                    <m:r>
                      <a:rPr lang="fr-FR" sz="2400" b="0" i="0" smtClean="0">
                        <a:solidFill>
                          <a:srgbClr val="0070C0"/>
                        </a:solidFill>
                        <a:latin typeface="Cambria Math" panose="02040503050406030204" pitchFamily="18" charset="0"/>
                      </a:rPr>
                      <m:t> </m:t>
                    </m:r>
                    <m:rad>
                      <m:radPr>
                        <m:degHide m:val="on"/>
                        <m:ctrlPr>
                          <a:rPr lang="fr-FR" sz="2400" b="1" i="1">
                            <a:solidFill>
                              <a:srgbClr val="0070C0"/>
                            </a:solidFill>
                            <a:latin typeface="Cambria Math" panose="02040503050406030204" pitchFamily="18" charset="0"/>
                          </a:rPr>
                        </m:ctrlPr>
                      </m:radPr>
                      <m:deg/>
                      <m:e>
                        <m:r>
                          <a:rPr lang="fr-FR" sz="2400" b="1">
                            <a:solidFill>
                              <a:srgbClr val="0070C0"/>
                            </a:solidFill>
                            <a:latin typeface="Cambria Math" panose="02040503050406030204" pitchFamily="18" charset="0"/>
                          </a:rPr>
                          <m:t>2</m:t>
                        </m:r>
                      </m:e>
                    </m:rad>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𝑒𝑡</m:t>
                    </m:r>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𝑙𝑎</m:t>
                    </m:r>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𝑣𝑎𝑙𝑒𝑢𝑟</m:t>
                    </m:r>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𝑐𝑎𝑐h</m:t>
                    </m:r>
                    <m:r>
                      <a:rPr lang="fr-FR" sz="2400" b="1">
                        <a:solidFill>
                          <a:srgbClr val="0070C0"/>
                        </a:solidFill>
                        <a:latin typeface="Cambria Math" panose="02040503050406030204" pitchFamily="18" charset="0"/>
                      </a:rPr>
                      <m:t>é</m:t>
                    </m:r>
                    <m:r>
                      <a:rPr lang="fr-FR" sz="2400" b="1">
                        <a:solidFill>
                          <a:srgbClr val="0070C0"/>
                        </a:solidFill>
                        <a:latin typeface="Cambria Math" panose="02040503050406030204" pitchFamily="18" charset="0"/>
                      </a:rPr>
                      <m:t>𝑒</m:t>
                    </m:r>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𝑑𝑒</m:t>
                    </m:r>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𝑙𝑎</m:t>
                    </m:r>
                    <m:r>
                      <a:rPr lang="fr-FR" sz="2400" b="1">
                        <a:solidFill>
                          <a:srgbClr val="0070C0"/>
                        </a:solidFill>
                        <a:latin typeface="Cambria Math" panose="02040503050406030204" pitchFamily="18" charset="0"/>
                      </a:rPr>
                      <m:t> </m:t>
                    </m:r>
                    <m:r>
                      <a:rPr lang="fr-FR" sz="2400" b="1">
                        <a:solidFill>
                          <a:srgbClr val="0070C0"/>
                        </a:solidFill>
                        <a:latin typeface="Cambria Math" panose="02040503050406030204" pitchFamily="18" charset="0"/>
                      </a:rPr>
                      <m:t>𝑐𝑎𝑙𝑐𝑢𝑙𝑎𝑡𝑟𝑖𝑐𝑒</m:t>
                    </m:r>
                  </m:oMath>
                </a14:m>
                <a:endParaRPr lang="fr-FR" sz="2400" dirty="0"/>
              </a:p>
            </p:txBody>
          </p:sp>
        </mc:Choice>
        <mc:Fallback>
          <p:sp>
            <p:nvSpPr>
              <p:cNvPr id="9" name="ZoneTexte 8">
                <a:extLst>
                  <a:ext uri="{FF2B5EF4-FFF2-40B4-BE49-F238E27FC236}">
                    <a16:creationId xmlns="" xmlns:a16="http://schemas.microsoft.com/office/drawing/2014/main" xmlns:a14="http://schemas.microsoft.com/office/drawing/2010/main" id="{9AB86E65-31DA-4D55-86F4-3446A89BEFF0}"/>
                  </a:ext>
                </a:extLst>
              </p:cNvPr>
              <p:cNvSpPr txBox="1">
                <a:spLocks noRot="1" noChangeAspect="1" noMove="1" noResize="1" noEditPoints="1" noAdjustHandles="1" noChangeArrowheads="1" noChangeShapeType="1" noTextEdit="1"/>
              </p:cNvSpPr>
              <p:nvPr/>
            </p:nvSpPr>
            <p:spPr>
              <a:xfrm>
                <a:off x="179512" y="1445129"/>
                <a:ext cx="6516000" cy="497637"/>
              </a:xfrm>
              <a:prstGeom prst="rect">
                <a:avLst/>
              </a:prstGeom>
              <a:blipFill>
                <a:blip r:embed="rId5" cstate="print"/>
                <a:stretch>
                  <a:fillRect l="-1403" t="-4878" b="-26829"/>
                </a:stretch>
              </a:blipFill>
            </p:spPr>
            <p:txBody>
              <a:bodyPr/>
              <a:lstStyle/>
              <a:p>
                <a:r>
                  <a:rPr lang="fr-FR">
                    <a:noFill/>
                  </a:rPr>
                  <a:t> </a:t>
                </a:r>
              </a:p>
            </p:txBody>
          </p:sp>
        </mc:Fallback>
      </mc:AlternateContent>
      <mc:AlternateContent xmlns:mc="http://schemas.openxmlformats.org/markup-compatibility/2006">
        <mc:Choice xmlns:a14="http://schemas.microsoft.com/office/drawing/2010/main" xmlns="" Requires="a14">
          <p:sp>
            <p:nvSpPr>
              <p:cNvPr id="10" name="Espace réservé du contenu 2">
                <a:extLst>
                  <a:ext uri="{FF2B5EF4-FFF2-40B4-BE49-F238E27FC236}">
                    <a16:creationId xmlns:a16="http://schemas.microsoft.com/office/drawing/2014/main" id="{A845D8D5-CF1A-4135-8E7A-C24398F1E19D}"/>
                  </a:ext>
                </a:extLst>
              </p:cNvPr>
              <p:cNvSpPr txBox="1">
                <a:spLocks/>
              </p:cNvSpPr>
              <p:nvPr/>
            </p:nvSpPr>
            <p:spPr>
              <a:xfrm>
                <a:off x="466400" y="2210364"/>
                <a:ext cx="8640960" cy="3882932"/>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514350" indent="-514350" algn="l">
                  <a:buFont typeface="+mj-lt"/>
                  <a:buAutoNum type="arabicPeriod"/>
                </a:pPr>
                <a:r>
                  <a:rPr lang="fr-FR" dirty="0">
                    <a:solidFill>
                      <a:schemeClr val="tx1"/>
                    </a:solidFill>
                  </a:rPr>
                  <a:t>Afficher la valeur que donne la calculatrice ( ou la calculatrice du téléphone) pour </a:t>
                </a:r>
                <a14:m>
                  <m:oMath xmlns:m="http://schemas.openxmlformats.org/officeDocument/2006/math">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oMath>
                </a14:m>
                <a:endParaRPr lang="fr-FR" dirty="0">
                  <a:solidFill>
                    <a:schemeClr val="tx1"/>
                  </a:solidFill>
                </a:endParaRPr>
              </a:p>
              <a:p>
                <a:pPr marL="514350" indent="-514350" algn="l">
                  <a:buFont typeface="+mj-lt"/>
                  <a:buAutoNum type="arabicPeriod"/>
                </a:pPr>
                <a:r>
                  <a:rPr lang="fr-FR" dirty="0">
                    <a:solidFill>
                      <a:schemeClr val="tx1"/>
                    </a:solidFill>
                  </a:rPr>
                  <a:t>Si on calculait « à la main » le carré du nombre affiché, quel serait son dernier chiffre ?</a:t>
                </a:r>
              </a:p>
              <a:p>
                <a:pPr lvl="1" algn="l"/>
                <a:r>
                  <a:rPr lang="fr-FR" dirty="0">
                    <a:solidFill>
                      <a:schemeClr val="tx1"/>
                    </a:solidFill>
                  </a:rPr>
                  <a:t>La calculatrice affiche-t-elle </a:t>
                </a:r>
                <a14:m>
                  <m:oMath xmlns:m="http://schemas.openxmlformats.org/officeDocument/2006/math">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oMath>
                </a14:m>
                <a:r>
                  <a:rPr lang="fr-FR" dirty="0">
                    <a:solidFill>
                      <a:schemeClr val="tx1"/>
                    </a:solidFill>
                  </a:rPr>
                  <a:t> ?</a:t>
                </a:r>
              </a:p>
              <a:p>
                <a:pPr marL="514350" indent="-514350" algn="l">
                  <a:buFont typeface="+mj-lt"/>
                  <a:buAutoNum type="arabicPeriod"/>
                </a:pPr>
                <a:r>
                  <a:rPr lang="fr-FR" dirty="0">
                    <a:solidFill>
                      <a:schemeClr val="tx1"/>
                    </a:solidFill>
                  </a:rPr>
                  <a:t>Lucie obtient comme valeur approchée 1,414213562</a:t>
                </a:r>
              </a:p>
              <a:p>
                <a:pPr lvl="1" algn="l"/>
                <a:r>
                  <a:rPr lang="fr-FR" dirty="0">
                    <a:solidFill>
                      <a:schemeClr val="tx1"/>
                    </a:solidFill>
                  </a:rPr>
                  <a:t>Combien de chiffres sa calculatrice a-t-elle affichés ?</a:t>
                </a:r>
              </a:p>
              <a:p>
                <a:pPr lvl="1" algn="l"/>
                <a:r>
                  <a:rPr lang="fr-FR" dirty="0">
                    <a:solidFill>
                      <a:schemeClr val="tx1"/>
                    </a:solidFill>
                  </a:rPr>
                  <a:t>Que devrait-on obtenir en tapant l’opération </a:t>
                </a:r>
                <a14:m>
                  <m:oMath xmlns:m="http://schemas.openxmlformats.org/officeDocument/2006/math">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r>
                      <a:rPr lang="fr-FR" i="1" smtClean="0">
                        <a:solidFill>
                          <a:schemeClr val="tx1"/>
                        </a:solidFill>
                        <a:latin typeface="Cambria Math" panose="02040503050406030204" pitchFamily="18" charset="0"/>
                      </a:rPr>
                      <m:t> − </m:t>
                    </m:r>
                  </m:oMath>
                </a14:m>
                <a:r>
                  <a:rPr lang="fr-FR" dirty="0">
                    <a:solidFill>
                      <a:schemeClr val="tx1"/>
                    </a:solidFill>
                  </a:rPr>
                  <a:t>1,414213562 ?</a:t>
                </a:r>
              </a:p>
              <a:p>
                <a:pPr lvl="1" algn="l"/>
                <a:r>
                  <a:rPr lang="fr-FR" dirty="0">
                    <a:solidFill>
                      <a:schemeClr val="tx1"/>
                    </a:solidFill>
                  </a:rPr>
                  <a:t>En réalité, Lucie trouve 3,709E-10. Que signifie cette écriture ? En donner une valeur décimale</a:t>
                </a:r>
              </a:p>
              <a:p>
                <a:pPr lvl="1" algn="l"/>
                <a:r>
                  <a:rPr lang="fr-FR" dirty="0">
                    <a:solidFill>
                      <a:schemeClr val="tx1"/>
                    </a:solidFill>
                  </a:rPr>
                  <a:t>Quelle valeur de </a:t>
                </a:r>
                <a14:m>
                  <m:oMath xmlns:m="http://schemas.openxmlformats.org/officeDocument/2006/math">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r>
                      <a:rPr lang="fr-FR" i="1" smtClean="0">
                        <a:solidFill>
                          <a:schemeClr val="tx1"/>
                        </a:solidFill>
                        <a:latin typeface="Cambria Math" panose="02040503050406030204" pitchFamily="18" charset="0"/>
                      </a:rPr>
                      <m:t> </m:t>
                    </m:r>
                  </m:oMath>
                </a14:m>
                <a:r>
                  <a:rPr lang="fr-FR" dirty="0">
                    <a:solidFill>
                      <a:schemeClr val="tx1"/>
                    </a:solidFill>
                  </a:rPr>
                  <a:t>sa calculatrice calcule-t-elle ?</a:t>
                </a:r>
              </a:p>
              <a:p>
                <a:pPr lvl="1" algn="l"/>
                <a:r>
                  <a:rPr lang="fr-FR" dirty="0">
                    <a:solidFill>
                      <a:schemeClr val="tx1"/>
                    </a:solidFill>
                  </a:rPr>
                  <a:t>Avec combien de chiffres la calculatrice de Lucie calcule-t-elle ? </a:t>
                </a:r>
              </a:p>
              <a:p>
                <a:pPr lvl="1" algn="l"/>
                <a:r>
                  <a:rPr lang="fr-FR" dirty="0">
                    <a:solidFill>
                      <a:schemeClr val="tx1"/>
                    </a:solidFill>
                  </a:rPr>
                  <a:t>Avec combien de chiffres votre calculatrice calcule-t-elle ?</a:t>
                </a:r>
              </a:p>
              <a:p>
                <a:pPr lvl="1" algn="l"/>
                <a:endParaRPr lang="fr-FR" dirty="0">
                  <a:solidFill>
                    <a:schemeClr val="tx1"/>
                  </a:solidFill>
                </a:endParaRPr>
              </a:p>
              <a:p>
                <a:pPr lvl="1"/>
                <a:endParaRPr lang="fr-FR" dirty="0">
                  <a:solidFill>
                    <a:schemeClr val="tx1"/>
                  </a:solidFill>
                </a:endParaRPr>
              </a:p>
              <a:p>
                <a:pPr lvl="1"/>
                <a:endParaRPr lang="fr-FR" dirty="0"/>
              </a:p>
              <a:p>
                <a:pPr lvl="1"/>
                <a:endParaRPr lang="fr-FR" dirty="0"/>
              </a:p>
              <a:p>
                <a:pPr lvl="1"/>
                <a:endParaRPr lang="fr-FR" dirty="0"/>
              </a:p>
            </p:txBody>
          </p:sp>
        </mc:Choice>
        <mc:Fallback>
          <p:sp>
            <p:nvSpPr>
              <p:cNvPr id="10" name="Espace réservé du contenu 2">
                <a:extLst>
                  <a:ext uri="{FF2B5EF4-FFF2-40B4-BE49-F238E27FC236}">
                    <a16:creationId xmlns:a14="http://schemas.microsoft.com/office/drawing/2010/main" xmlns="" xmlns:a16="http://schemas.microsoft.com/office/drawing/2014/main" id="{A845D8D5-CF1A-4135-8E7A-C24398F1E19D}"/>
                  </a:ext>
                </a:extLst>
              </p:cNvPr>
              <p:cNvSpPr txBox="1">
                <a:spLocks noRot="1" noChangeAspect="1" noMove="1" noResize="1" noEditPoints="1" noAdjustHandles="1" noChangeArrowheads="1" noChangeShapeType="1" noTextEdit="1"/>
              </p:cNvSpPr>
              <p:nvPr/>
            </p:nvSpPr>
            <p:spPr>
              <a:xfrm>
                <a:off x="466400" y="2210364"/>
                <a:ext cx="8640960" cy="3882932"/>
              </a:xfrm>
              <a:prstGeom prst="rect">
                <a:avLst/>
              </a:prstGeom>
              <a:blipFill>
                <a:blip r:embed="rId6" cstate="print"/>
                <a:stretch>
                  <a:fillRect l="-776" t="-2512" r="-141"/>
                </a:stretch>
              </a:blipFill>
            </p:spPr>
            <p:txBody>
              <a:bodyPr/>
              <a:lstStyle/>
              <a:p>
                <a:r>
                  <a:rPr lang="fr-FR">
                    <a:noFill/>
                  </a:rPr>
                  <a:t> </a:t>
                </a:r>
              </a:p>
            </p:txBody>
          </p:sp>
        </mc:Fallback>
      </mc:AlternateContent>
      <p:sp>
        <p:nvSpPr>
          <p:cNvPr id="11" name="Rectangle 10"/>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extLst>
      <p:ext uri="{BB962C8B-B14F-4D97-AF65-F5344CB8AC3E}">
        <p14:creationId xmlns:p14="http://schemas.microsoft.com/office/powerpoint/2010/main" xmlns="" val="36057890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34</a:t>
            </a:fld>
            <a:endParaRPr lang="fr-FR"/>
          </a:p>
        </p:txBody>
      </p:sp>
      <mc:AlternateContent xmlns:mc="http://schemas.openxmlformats.org/markup-compatibility/2006">
        <mc:Choice xmlns:a14="http://schemas.microsoft.com/office/drawing/2010/main" xmlns="" Requires="a14">
          <p:sp>
            <p:nvSpPr>
              <p:cNvPr id="9" name="Titre 1">
                <a:extLst>
                  <a:ext uri="{FF2B5EF4-FFF2-40B4-BE49-F238E27FC236}">
                    <a16:creationId xmlns:a16="http://schemas.microsoft.com/office/drawing/2014/main" id="{60562273-DB13-4EA6-8ADD-25BE640AD112}"/>
                  </a:ext>
                </a:extLst>
              </p:cNvPr>
              <p:cNvSpPr txBox="1">
                <a:spLocks/>
              </p:cNvSpPr>
              <p:nvPr/>
            </p:nvSpPr>
            <p:spPr>
              <a:xfrm>
                <a:off x="-199019" y="1690310"/>
                <a:ext cx="9308160" cy="689426"/>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solidFill>
                      <a:srgbClr val="0070C0"/>
                    </a:solidFill>
                    <a:latin typeface="Cambria Math" panose="02040503050406030204" pitchFamily="18" charset="0"/>
                  </a:rPr>
                  <a:t>Ex 2 </a:t>
                </a:r>
                <a:r>
                  <a:rPr lang="fr-FR" i="1" dirty="0">
                    <a:solidFill>
                      <a:srgbClr val="0070C0"/>
                    </a:solidFill>
                    <a:latin typeface="Cambria Math" panose="02040503050406030204" pitchFamily="18" charset="0"/>
                  </a:rPr>
                  <a:t>: </a:t>
                </a:r>
                <a14:m>
                  <m:oMath xmlns:m="http://schemas.openxmlformats.org/officeDocument/2006/math">
                    <m:rad>
                      <m:radPr>
                        <m:degHide m:val="on"/>
                        <m:ctrlPr>
                          <a:rPr lang="fr-FR" i="1" smtClean="0">
                            <a:solidFill>
                              <a:srgbClr val="0070C0"/>
                            </a:solidFill>
                            <a:latin typeface="Cambria Math" panose="02040503050406030204" pitchFamily="18" charset="0"/>
                          </a:rPr>
                        </m:ctrlPr>
                      </m:radPr>
                      <m:deg/>
                      <m:e>
                        <m:r>
                          <a:rPr lang="fr-FR" i="1" smtClean="0">
                            <a:solidFill>
                              <a:srgbClr val="0070C0"/>
                            </a:solidFill>
                            <a:latin typeface="Cambria Math" panose="02040503050406030204" pitchFamily="18" charset="0"/>
                          </a:rPr>
                          <m:t>2</m:t>
                        </m:r>
                      </m:e>
                    </m:rad>
                    <m:r>
                      <a:rPr lang="fr-FR" i="1" smtClean="0">
                        <a:solidFill>
                          <a:srgbClr val="0070C0"/>
                        </a:solidFill>
                        <a:latin typeface="Cambria Math" panose="02040503050406030204" pitchFamily="18" charset="0"/>
                      </a:rPr>
                      <m:t> </m:t>
                    </m:r>
                    <m:r>
                      <a:rPr lang="fr-FR" i="1" smtClean="0">
                        <a:solidFill>
                          <a:srgbClr val="0070C0"/>
                        </a:solidFill>
                        <a:latin typeface="Cambria Math" panose="02040503050406030204" pitchFamily="18" charset="0"/>
                      </a:rPr>
                      <m:t>𝑒𝑡</m:t>
                    </m:r>
                    <m:r>
                      <a:rPr lang="fr-FR" i="1" smtClean="0">
                        <a:solidFill>
                          <a:srgbClr val="0070C0"/>
                        </a:solidFill>
                        <a:latin typeface="Cambria Math" panose="02040503050406030204" pitchFamily="18" charset="0"/>
                      </a:rPr>
                      <m:t> </m:t>
                    </m:r>
                    <m:r>
                      <a:rPr lang="fr-FR" i="1" smtClean="0">
                        <a:solidFill>
                          <a:srgbClr val="0070C0"/>
                        </a:solidFill>
                        <a:latin typeface="Cambria Math" panose="02040503050406030204" pitchFamily="18" charset="0"/>
                      </a:rPr>
                      <m:t>𝑙𝑎</m:t>
                    </m:r>
                    <m:r>
                      <a:rPr lang="fr-FR" i="1" smtClean="0">
                        <a:solidFill>
                          <a:srgbClr val="0070C0"/>
                        </a:solidFill>
                        <a:latin typeface="Cambria Math" panose="02040503050406030204" pitchFamily="18" charset="0"/>
                      </a:rPr>
                      <m:t> </m:t>
                    </m:r>
                    <m:r>
                      <a:rPr lang="fr-FR" i="1" smtClean="0">
                        <a:solidFill>
                          <a:srgbClr val="0070C0"/>
                        </a:solidFill>
                        <a:latin typeface="Cambria Math" panose="02040503050406030204" pitchFamily="18" charset="0"/>
                      </a:rPr>
                      <m:t>𝑐𝑎𝑙𝑐𝑢𝑙𝑎𝑡𝑟𝑖𝑐𝑒</m:t>
                    </m:r>
                  </m:oMath>
                </a14:m>
                <a:r>
                  <a:rPr lang="fr-FR" dirty="0">
                    <a:solidFill>
                      <a:srgbClr val="0070C0"/>
                    </a:solidFill>
                  </a:rPr>
                  <a:t> dix fois de suite</a:t>
                </a:r>
              </a:p>
            </p:txBody>
          </p:sp>
        </mc:Choice>
        <mc:Fallback>
          <p:sp>
            <p:nvSpPr>
              <p:cNvPr id="9" name="Titre 1">
                <a:extLst>
                  <a:ext uri="{FF2B5EF4-FFF2-40B4-BE49-F238E27FC236}">
                    <a16:creationId xmlns="" xmlns:a16="http://schemas.microsoft.com/office/drawing/2014/main" xmlns:a14="http://schemas.microsoft.com/office/drawing/2010/main" id="{60562273-DB13-4EA6-8ADD-25BE640AD112}"/>
                  </a:ext>
                </a:extLst>
              </p:cNvPr>
              <p:cNvSpPr txBox="1">
                <a:spLocks noRot="1" noChangeAspect="1" noMove="1" noResize="1" noEditPoints="1" noAdjustHandles="1" noChangeArrowheads="1" noChangeShapeType="1" noTextEdit="1"/>
              </p:cNvSpPr>
              <p:nvPr/>
            </p:nvSpPr>
            <p:spPr>
              <a:xfrm>
                <a:off x="-199019" y="1690310"/>
                <a:ext cx="9308160" cy="689426"/>
              </a:xfrm>
              <a:prstGeom prst="rect">
                <a:avLst/>
              </a:prstGeom>
              <a:blipFill>
                <a:blip r:embed="rId5" cstate="print"/>
                <a:stretch>
                  <a:fillRect t="-13274" b="-33628"/>
                </a:stretch>
              </a:blipFill>
            </p:spPr>
            <p:txBody>
              <a:bodyPr/>
              <a:lstStyle/>
              <a:p>
                <a:r>
                  <a:rPr lang="fr-FR">
                    <a:noFill/>
                  </a:rPr>
                  <a:t> </a:t>
                </a:r>
              </a:p>
            </p:txBody>
          </p:sp>
        </mc:Fallback>
      </mc:AlternateContent>
      <p:sp>
        <p:nvSpPr>
          <p:cNvPr id="10" name="Espace réservé du contenu 2">
            <a:extLst>
              <a:ext uri="{FF2B5EF4-FFF2-40B4-BE49-F238E27FC236}">
                <a16:creationId xmlns:a16="http://schemas.microsoft.com/office/drawing/2014/main" xmlns="" id="{F0618CF4-9407-45DA-922E-21205BE5B8EF}"/>
              </a:ext>
            </a:extLst>
          </p:cNvPr>
          <p:cNvSpPr txBox="1">
            <a:spLocks/>
          </p:cNvSpPr>
          <p:nvPr/>
        </p:nvSpPr>
        <p:spPr>
          <a:xfrm>
            <a:off x="107504" y="2352280"/>
            <a:ext cx="8496944" cy="3885031"/>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514350" indent="-514350" algn="l">
              <a:buFont typeface="+mj-lt"/>
              <a:buAutoNum type="arabicPeriod"/>
            </a:pPr>
            <a:r>
              <a:rPr lang="fr-FR" dirty="0">
                <a:solidFill>
                  <a:schemeClr val="tx1"/>
                </a:solidFill>
              </a:rPr>
              <a:t>Calculer à la calculatrice la racine carrée de 2, puis la racine carrée du résultat obtenu, puis la racine carrée du résultat obtenu… dix fois de suite.</a:t>
            </a:r>
          </a:p>
          <a:p>
            <a:pPr marL="514350" indent="-514350" algn="l">
              <a:buFont typeface="+mj-lt"/>
              <a:buAutoNum type="arabicPeriod"/>
            </a:pPr>
            <a:r>
              <a:rPr lang="fr-FR" dirty="0">
                <a:solidFill>
                  <a:schemeClr val="tx1"/>
                </a:solidFill>
              </a:rPr>
              <a:t>Elever ensuite le résultat obtenu au carré, dix fois de suite également.</a:t>
            </a:r>
          </a:p>
          <a:p>
            <a:pPr marL="514350" indent="-514350" algn="l">
              <a:buFont typeface="+mj-lt"/>
              <a:buAutoNum type="arabicPeriod"/>
            </a:pPr>
            <a:r>
              <a:rPr lang="fr-FR" dirty="0">
                <a:solidFill>
                  <a:schemeClr val="tx1"/>
                </a:solidFill>
              </a:rPr>
              <a:t>Retrancher 2 au résultat obtenu.</a:t>
            </a:r>
          </a:p>
          <a:p>
            <a:pPr marL="514350" indent="-514350" algn="l">
              <a:buFont typeface="+mj-lt"/>
              <a:buAutoNum type="arabicPeriod"/>
            </a:pPr>
            <a:r>
              <a:rPr lang="fr-FR" dirty="0">
                <a:solidFill>
                  <a:schemeClr val="tx1"/>
                </a:solidFill>
              </a:rPr>
              <a:t>Quel est le résultat affiché ? Que devrait-on obtenir ?</a:t>
            </a:r>
          </a:p>
          <a:p>
            <a:pPr lvl="1"/>
            <a:endParaRPr lang="fr-FR" dirty="0"/>
          </a:p>
          <a:p>
            <a:pPr lvl="1"/>
            <a:endParaRPr lang="fr-FR" dirty="0"/>
          </a:p>
          <a:p>
            <a:pPr lvl="1"/>
            <a:endParaRPr lang="fr-FR" dirty="0"/>
          </a:p>
          <a:p>
            <a:pPr lvl="1"/>
            <a:endParaRPr lang="fr-FR" dirty="0"/>
          </a:p>
          <a:p>
            <a:pPr lvl="1"/>
            <a:endParaRPr lang="fr-FR" dirty="0"/>
          </a:p>
        </p:txBody>
      </p:sp>
      <p:sp>
        <p:nvSpPr>
          <p:cNvPr id="11" name="Rectangle 10"/>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extLst>
      <p:ext uri="{BB962C8B-B14F-4D97-AF65-F5344CB8AC3E}">
        <p14:creationId xmlns:p14="http://schemas.microsoft.com/office/powerpoint/2010/main" xmlns="" val="24958839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35</a:t>
            </a:fld>
            <a:endParaRPr lang="fr-FR"/>
          </a:p>
        </p:txBody>
      </p:sp>
      <mc:AlternateContent xmlns:mc="http://schemas.openxmlformats.org/markup-compatibility/2006">
        <mc:Choice xmlns:a14="http://schemas.microsoft.com/office/drawing/2010/main" xmlns="" Requires="a14">
          <p:sp>
            <p:nvSpPr>
              <p:cNvPr id="9" name="Titre 1">
                <a:extLst>
                  <a:ext uri="{FF2B5EF4-FFF2-40B4-BE49-F238E27FC236}">
                    <a16:creationId xmlns:a16="http://schemas.microsoft.com/office/drawing/2014/main" id="{897E4DBD-17DA-4A75-B7F1-0C0ED46EFAA7}"/>
                  </a:ext>
                </a:extLst>
              </p:cNvPr>
              <p:cNvSpPr txBox="1">
                <a:spLocks/>
              </p:cNvSpPr>
              <p:nvPr/>
            </p:nvSpPr>
            <p:spPr>
              <a:xfrm>
                <a:off x="-1840632" y="1048130"/>
                <a:ext cx="105156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solidFill>
                      <a:srgbClr val="0070C0"/>
                    </a:solidFill>
                    <a:latin typeface="Cambria Math" panose="02040503050406030204" pitchFamily="18" charset="0"/>
                  </a:rPr>
                  <a:t>Ex 3 </a:t>
                </a:r>
                <a:r>
                  <a:rPr lang="fr-FR" i="1" dirty="0">
                    <a:solidFill>
                      <a:srgbClr val="0070C0"/>
                    </a:solidFill>
                    <a:latin typeface="Cambria Math" panose="02040503050406030204" pitchFamily="18" charset="0"/>
                  </a:rPr>
                  <a:t>: </a:t>
                </a:r>
                <a14:m>
                  <m:oMath xmlns:m="http://schemas.openxmlformats.org/officeDocument/2006/math">
                    <m:rad>
                      <m:radPr>
                        <m:degHide m:val="on"/>
                        <m:ctrlPr>
                          <a:rPr lang="fr-FR" i="1" smtClean="0">
                            <a:solidFill>
                              <a:srgbClr val="0070C0"/>
                            </a:solidFill>
                            <a:latin typeface="Cambria Math" panose="02040503050406030204" pitchFamily="18" charset="0"/>
                          </a:rPr>
                        </m:ctrlPr>
                      </m:radPr>
                      <m:deg/>
                      <m:e>
                        <m:r>
                          <a:rPr lang="fr-FR" i="1" smtClean="0">
                            <a:solidFill>
                              <a:srgbClr val="0070C0"/>
                            </a:solidFill>
                            <a:latin typeface="Cambria Math" panose="02040503050406030204" pitchFamily="18" charset="0"/>
                          </a:rPr>
                          <m:t>2</m:t>
                        </m:r>
                      </m:e>
                    </m:rad>
                    <m:r>
                      <a:rPr lang="fr-FR" i="1" smtClean="0">
                        <a:solidFill>
                          <a:srgbClr val="0070C0"/>
                        </a:solidFill>
                        <a:latin typeface="Cambria Math" panose="02040503050406030204" pitchFamily="18" charset="0"/>
                      </a:rPr>
                      <m:t> </m:t>
                    </m:r>
                    <m:r>
                      <a:rPr lang="fr-FR" i="1" smtClean="0">
                        <a:solidFill>
                          <a:srgbClr val="0070C0"/>
                        </a:solidFill>
                        <a:latin typeface="Cambria Math" panose="02040503050406030204" pitchFamily="18" charset="0"/>
                      </a:rPr>
                      <m:t>𝑒𝑡</m:t>
                    </m:r>
                    <m:r>
                      <a:rPr lang="fr-FR" i="1" smtClean="0">
                        <a:solidFill>
                          <a:srgbClr val="0070C0"/>
                        </a:solidFill>
                        <a:latin typeface="Cambria Math" panose="02040503050406030204" pitchFamily="18" charset="0"/>
                      </a:rPr>
                      <m:t> </m:t>
                    </m:r>
                    <m:r>
                      <a:rPr lang="fr-FR" i="1" smtClean="0">
                        <a:solidFill>
                          <a:srgbClr val="0070C0"/>
                        </a:solidFill>
                        <a:latin typeface="Cambria Math" panose="02040503050406030204" pitchFamily="18" charset="0"/>
                      </a:rPr>
                      <m:t>𝑢𝑛</m:t>
                    </m:r>
                    <m:r>
                      <a:rPr lang="fr-FR" i="1" smtClean="0">
                        <a:solidFill>
                          <a:srgbClr val="0070C0"/>
                        </a:solidFill>
                        <a:latin typeface="Cambria Math" panose="02040503050406030204" pitchFamily="18" charset="0"/>
                      </a:rPr>
                      <m:t> </m:t>
                    </m:r>
                    <m:r>
                      <a:rPr lang="fr-FR" i="1" smtClean="0">
                        <a:solidFill>
                          <a:srgbClr val="0070C0"/>
                        </a:solidFill>
                        <a:latin typeface="Cambria Math" panose="02040503050406030204" pitchFamily="18" charset="0"/>
                      </a:rPr>
                      <m:t>𝑞𝑢𝑜𝑡𝑖𝑒𝑛𝑡</m:t>
                    </m:r>
                  </m:oMath>
                </a14:m>
                <a:endParaRPr lang="fr-FR" dirty="0">
                  <a:solidFill>
                    <a:srgbClr val="0070C0"/>
                  </a:solidFill>
                </a:endParaRPr>
              </a:p>
            </p:txBody>
          </p:sp>
        </mc:Choice>
        <mc:Fallback>
          <p:sp>
            <p:nvSpPr>
              <p:cNvPr id="9" name="Titre 1">
                <a:extLst>
                  <a:ext uri="{FF2B5EF4-FFF2-40B4-BE49-F238E27FC236}">
                    <a16:creationId xmlns="" xmlns:a16="http://schemas.microsoft.com/office/drawing/2014/main" xmlns:a14="http://schemas.microsoft.com/office/drawing/2010/main" id="{897E4DBD-17DA-4A75-B7F1-0C0ED46EFAA7}"/>
                  </a:ext>
                </a:extLst>
              </p:cNvPr>
              <p:cNvSpPr txBox="1">
                <a:spLocks noRot="1" noChangeAspect="1" noMove="1" noResize="1" noEditPoints="1" noAdjustHandles="1" noChangeArrowheads="1" noChangeShapeType="1" noTextEdit="1"/>
              </p:cNvSpPr>
              <p:nvPr/>
            </p:nvSpPr>
            <p:spPr>
              <a:xfrm>
                <a:off x="-1840632" y="1048130"/>
                <a:ext cx="10515600" cy="1325563"/>
              </a:xfrm>
              <a:prstGeom prst="rect">
                <a:avLst/>
              </a:prstGeom>
              <a:blipFill>
                <a:blip r:embed="rId5" cstate="print"/>
                <a:stretch>
                  <a:fillRect b="-2304"/>
                </a:stretch>
              </a:blipFill>
            </p:spPr>
            <p:txBody>
              <a:bodyPr/>
              <a:lstStyle/>
              <a:p>
                <a:r>
                  <a:rPr lang="fr-FR">
                    <a:noFill/>
                  </a:rPr>
                  <a:t> </a:t>
                </a:r>
              </a:p>
            </p:txBody>
          </p:sp>
        </mc:Fallback>
      </mc:AlternateContent>
      <mc:AlternateContent xmlns:mc="http://schemas.openxmlformats.org/markup-compatibility/2006">
        <mc:Choice xmlns:a14="http://schemas.microsoft.com/office/drawing/2010/main" xmlns="" Requires="a14">
          <p:sp>
            <p:nvSpPr>
              <p:cNvPr id="10" name="Espace réservé du contenu 2">
                <a:extLst>
                  <a:ext uri="{FF2B5EF4-FFF2-40B4-BE49-F238E27FC236}">
                    <a16:creationId xmlns:a16="http://schemas.microsoft.com/office/drawing/2014/main" id="{EB7D1917-FBED-4731-A9BE-310B1037643F}"/>
                  </a:ext>
                </a:extLst>
              </p:cNvPr>
              <p:cNvSpPr txBox="1">
                <a:spLocks/>
              </p:cNvSpPr>
              <p:nvPr/>
            </p:nvSpPr>
            <p:spPr>
              <a:xfrm>
                <a:off x="210736" y="2313556"/>
                <a:ext cx="8964488" cy="4244044"/>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514350" indent="-514350" algn="l">
                  <a:buFont typeface="+mj-lt"/>
                  <a:buAutoNum type="arabicPeriod"/>
                </a:pPr>
                <a:r>
                  <a:rPr lang="fr-FR" dirty="0">
                    <a:solidFill>
                      <a:schemeClr val="tx1"/>
                    </a:solidFill>
                  </a:rPr>
                  <a:t>Quel est le résultat affiché par la calculatrice du quotient </a:t>
                </a:r>
                <a14:m>
                  <m:oMath xmlns:m="http://schemas.openxmlformats.org/officeDocument/2006/math">
                    <m:f>
                      <m:fPr>
                        <m:ctrlPr>
                          <a:rPr lang="fr-FR" i="1" smtClean="0">
                            <a:solidFill>
                              <a:schemeClr val="tx1"/>
                            </a:solidFill>
                            <a:latin typeface="Cambria Math" panose="02040503050406030204" pitchFamily="18" charset="0"/>
                          </a:rPr>
                        </m:ctrlPr>
                      </m:fPr>
                      <m:num>
                        <m:r>
                          <a:rPr lang="fr-FR" i="1" smtClean="0">
                            <a:solidFill>
                              <a:schemeClr val="tx1"/>
                            </a:solidFill>
                            <a:latin typeface="Cambria Math" panose="02040503050406030204" pitchFamily="18" charset="0"/>
                          </a:rPr>
                          <m:t>941664</m:t>
                        </m:r>
                      </m:num>
                      <m:den>
                        <m:r>
                          <a:rPr lang="fr-FR" i="1" smtClean="0">
                            <a:solidFill>
                              <a:schemeClr val="tx1"/>
                            </a:solidFill>
                            <a:latin typeface="Cambria Math" panose="02040503050406030204" pitchFamily="18" charset="0"/>
                          </a:rPr>
                          <m:t>665857</m:t>
                        </m:r>
                      </m:den>
                    </m:f>
                  </m:oMath>
                </a14:m>
                <a:r>
                  <a:rPr lang="fr-FR" dirty="0">
                    <a:solidFill>
                      <a:schemeClr val="tx1"/>
                    </a:solidFill>
                  </a:rPr>
                  <a:t> ? Quel est le résultat affiché par la calculatrice de </a:t>
                </a:r>
                <a14:m>
                  <m:oMath xmlns:m="http://schemas.openxmlformats.org/officeDocument/2006/math">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r>
                      <a:rPr lang="fr-FR" i="1" smtClean="0">
                        <a:solidFill>
                          <a:schemeClr val="tx1"/>
                        </a:solidFill>
                        <a:latin typeface="Cambria Math" panose="02040503050406030204" pitchFamily="18" charset="0"/>
                      </a:rPr>
                      <m:t> ?</m:t>
                    </m:r>
                  </m:oMath>
                </a14:m>
                <a:r>
                  <a:rPr lang="fr-FR" dirty="0">
                    <a:solidFill>
                      <a:schemeClr val="tx1"/>
                    </a:solidFill>
                  </a:rPr>
                  <a:t> </a:t>
                </a:r>
              </a:p>
              <a:p>
                <a:pPr marL="514350" indent="-514350" algn="l">
                  <a:buFont typeface="+mj-lt"/>
                  <a:buAutoNum type="arabicPeriod"/>
                </a:pPr>
                <a:r>
                  <a:rPr lang="fr-FR" dirty="0">
                    <a:solidFill>
                      <a:schemeClr val="tx1"/>
                    </a:solidFill>
                  </a:rPr>
                  <a:t>Les deux nombres sont-ils égaux au vu des résultats affichés par la calculatrice ?</a:t>
                </a:r>
              </a:p>
              <a:p>
                <a:pPr marL="514350" indent="-514350" algn="l">
                  <a:buFont typeface="+mj-lt"/>
                  <a:buAutoNum type="arabicPeriod"/>
                </a:pPr>
                <a:r>
                  <a:rPr lang="fr-FR" dirty="0">
                    <a:solidFill>
                      <a:schemeClr val="tx1"/>
                    </a:solidFill>
                  </a:rPr>
                  <a:t>Déterminer le chiffre des unités de </a:t>
                </a:r>
                <a14:m>
                  <m:oMath xmlns:m="http://schemas.openxmlformats.org/officeDocument/2006/math">
                    <m:r>
                      <a:rPr lang="fr-FR" i="1" dirty="0" smtClean="0">
                        <a:solidFill>
                          <a:schemeClr val="tx1"/>
                        </a:solidFill>
                        <a:latin typeface="Cambria Math" panose="02040503050406030204" pitchFamily="18" charset="0"/>
                      </a:rPr>
                      <m:t>2</m:t>
                    </m:r>
                    <m:r>
                      <a:rPr lang="fr-FR" i="1" dirty="0" smtClean="0">
                        <a:solidFill>
                          <a:schemeClr val="tx1"/>
                        </a:solidFill>
                        <a:latin typeface="Cambria Math" panose="02040503050406030204" pitchFamily="18" charset="0"/>
                        <a:ea typeface="Cambria Math" panose="02040503050406030204" pitchFamily="18" charset="0"/>
                      </a:rPr>
                      <m:t>×</m:t>
                    </m:r>
                    <m:sSup>
                      <m:sSupPr>
                        <m:ctrlPr>
                          <a:rPr lang="fr-FR" i="1" dirty="0" smtClean="0">
                            <a:solidFill>
                              <a:schemeClr val="tx1"/>
                            </a:solidFill>
                            <a:latin typeface="Cambria Math" panose="02040503050406030204" pitchFamily="18" charset="0"/>
                            <a:ea typeface="Cambria Math" panose="02040503050406030204" pitchFamily="18" charset="0"/>
                          </a:rPr>
                        </m:ctrlPr>
                      </m:sSupPr>
                      <m:e>
                        <m:r>
                          <a:rPr lang="fr-FR" i="1" dirty="0" smtClean="0">
                            <a:solidFill>
                              <a:schemeClr val="tx1"/>
                            </a:solidFill>
                            <a:latin typeface="Cambria Math" panose="02040503050406030204" pitchFamily="18" charset="0"/>
                            <a:ea typeface="Cambria Math" panose="02040503050406030204" pitchFamily="18" charset="0"/>
                          </a:rPr>
                          <m:t>665857</m:t>
                        </m:r>
                      </m:e>
                      <m:sup>
                        <m:r>
                          <a:rPr lang="fr-FR" i="1" dirty="0" smtClean="0">
                            <a:solidFill>
                              <a:schemeClr val="tx1"/>
                            </a:solidFill>
                            <a:latin typeface="Cambria Math" panose="02040503050406030204" pitchFamily="18" charset="0"/>
                            <a:ea typeface="Cambria Math" panose="02040503050406030204" pitchFamily="18" charset="0"/>
                          </a:rPr>
                          <m:t>2</m:t>
                        </m:r>
                      </m:sup>
                    </m:sSup>
                  </m:oMath>
                </a14:m>
                <a:r>
                  <a:rPr lang="fr-FR" dirty="0">
                    <a:solidFill>
                      <a:schemeClr val="tx1"/>
                    </a:solidFill>
                  </a:rPr>
                  <a:t> et celui de </a:t>
                </a:r>
                <a14:m>
                  <m:oMath xmlns:m="http://schemas.openxmlformats.org/officeDocument/2006/math">
                    <m:sSup>
                      <m:sSupPr>
                        <m:ctrlPr>
                          <a:rPr lang="fr-FR" i="1" smtClean="0">
                            <a:solidFill>
                              <a:schemeClr val="tx1"/>
                            </a:solidFill>
                            <a:latin typeface="Cambria Math" panose="02040503050406030204" pitchFamily="18" charset="0"/>
                          </a:rPr>
                        </m:ctrlPr>
                      </m:sSupPr>
                      <m:e>
                        <m:r>
                          <a:rPr lang="fr-FR" i="1" smtClean="0">
                            <a:solidFill>
                              <a:schemeClr val="tx1"/>
                            </a:solidFill>
                            <a:latin typeface="Cambria Math" panose="02040503050406030204" pitchFamily="18" charset="0"/>
                          </a:rPr>
                          <m:t>941664</m:t>
                        </m:r>
                      </m:e>
                      <m:sup>
                        <m:r>
                          <a:rPr lang="fr-FR" i="1" smtClean="0">
                            <a:solidFill>
                              <a:schemeClr val="tx1"/>
                            </a:solidFill>
                            <a:latin typeface="Cambria Math" panose="02040503050406030204" pitchFamily="18" charset="0"/>
                          </a:rPr>
                          <m:t>2</m:t>
                        </m:r>
                      </m:sup>
                    </m:sSup>
                    <m:r>
                      <a:rPr lang="fr-FR" i="1" smtClean="0">
                        <a:solidFill>
                          <a:schemeClr val="tx1"/>
                        </a:solidFill>
                        <a:latin typeface="Cambria Math" panose="02040503050406030204" pitchFamily="18" charset="0"/>
                      </a:rPr>
                      <m:t>.</m:t>
                    </m:r>
                  </m:oMath>
                </a14:m>
                <a:endParaRPr lang="fr-FR" dirty="0">
                  <a:solidFill>
                    <a:schemeClr val="tx1"/>
                  </a:solidFill>
                </a:endParaRPr>
              </a:p>
              <a:p>
                <a:pPr marL="514350" indent="-514350" algn="l">
                  <a:buFont typeface="+mj-lt"/>
                  <a:buAutoNum type="arabicPeriod"/>
                </a:pPr>
                <a:r>
                  <a:rPr lang="fr-FR" dirty="0">
                    <a:solidFill>
                      <a:schemeClr val="tx1"/>
                    </a:solidFill>
                  </a:rPr>
                  <a:t>Conclure</a:t>
                </a:r>
              </a:p>
              <a:p>
                <a:pPr marL="514350" indent="-514350" algn="l">
                  <a:buFont typeface="+mj-lt"/>
                  <a:buAutoNum type="arabicPeriod"/>
                </a:pPr>
                <a:r>
                  <a:rPr lang="fr-FR" dirty="0">
                    <a:solidFill>
                      <a:schemeClr val="tx1"/>
                    </a:solidFill>
                  </a:rPr>
                  <a:t>Faire le même travail avec </a:t>
                </a:r>
                <a14:m>
                  <m:oMath xmlns:m="http://schemas.openxmlformats.org/officeDocument/2006/math">
                    <m:f>
                      <m:fPr>
                        <m:ctrlPr>
                          <a:rPr lang="fr-FR" i="1" smtClean="0">
                            <a:solidFill>
                              <a:schemeClr val="tx1"/>
                            </a:solidFill>
                            <a:latin typeface="Cambria Math" panose="02040503050406030204" pitchFamily="18" charset="0"/>
                          </a:rPr>
                        </m:ctrlPr>
                      </m:fPr>
                      <m:num>
                        <m:r>
                          <a:rPr lang="fr-FR" i="1" smtClean="0">
                            <a:solidFill>
                              <a:schemeClr val="tx1"/>
                            </a:solidFill>
                            <a:latin typeface="Cambria Math" panose="02040503050406030204" pitchFamily="18" charset="0"/>
                          </a:rPr>
                          <m:t>18817</m:t>
                        </m:r>
                      </m:num>
                      <m:den>
                        <m:r>
                          <a:rPr lang="fr-FR" i="1" smtClean="0">
                            <a:solidFill>
                              <a:schemeClr val="tx1"/>
                            </a:solidFill>
                            <a:latin typeface="Cambria Math" panose="02040503050406030204" pitchFamily="18" charset="0"/>
                          </a:rPr>
                          <m:t>10804</m:t>
                        </m:r>
                      </m:den>
                    </m:f>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𝑒𝑡</m:t>
                    </m:r>
                    <m:r>
                      <a:rPr lang="fr-FR" i="1" smtClean="0">
                        <a:solidFill>
                          <a:schemeClr val="tx1"/>
                        </a:solidFill>
                        <a:latin typeface="Cambria Math" panose="02040503050406030204" pitchFamily="18" charset="0"/>
                      </a:rPr>
                      <m:t> </m:t>
                    </m:r>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3</m:t>
                        </m:r>
                      </m:e>
                    </m:rad>
                  </m:oMath>
                </a14:m>
                <a:endParaRPr lang="fr-FR" dirty="0">
                  <a:solidFill>
                    <a:schemeClr val="tx1"/>
                  </a:solidFill>
                </a:endParaRPr>
              </a:p>
              <a:p>
                <a:pPr algn="l"/>
                <a:r>
                  <a:rPr lang="fr-FR" dirty="0" err="1">
                    <a:solidFill>
                      <a:schemeClr val="tx1"/>
                    </a:solidFill>
                  </a:rPr>
                  <a:t>Rq</a:t>
                </a:r>
                <a:r>
                  <a:rPr lang="fr-FR" dirty="0">
                    <a:solidFill>
                      <a:schemeClr val="tx1"/>
                    </a:solidFill>
                  </a:rPr>
                  <a:t> : On peut aussi poursuivre l’activité avec la démonstration « </a:t>
                </a:r>
                <a14:m>
                  <m:oMath xmlns:m="http://schemas.openxmlformats.org/officeDocument/2006/math">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r>
                      <a:rPr lang="fr-FR" i="1" smtClean="0">
                        <a:solidFill>
                          <a:schemeClr val="tx1"/>
                        </a:solidFill>
                        <a:latin typeface="Cambria Math" panose="02040503050406030204" pitchFamily="18" charset="0"/>
                      </a:rPr>
                      <m:t> </m:t>
                    </m:r>
                    <m:sSup>
                      <m:sSupPr>
                        <m:ctrlPr>
                          <a:rPr lang="fr-FR" i="1" smtClean="0">
                            <a:solidFill>
                              <a:schemeClr val="tx1"/>
                            </a:solidFill>
                            <a:latin typeface="Cambria Math" panose="02040503050406030204" pitchFamily="18" charset="0"/>
                          </a:rPr>
                        </m:ctrlPr>
                      </m:sSupPr>
                      <m:e>
                        <m:r>
                          <a:rPr lang="fr-FR" i="1" smtClean="0">
                            <a:solidFill>
                              <a:schemeClr val="tx1"/>
                            </a:solidFill>
                            <a:latin typeface="Cambria Math" panose="02040503050406030204" pitchFamily="18" charset="0"/>
                          </a:rPr>
                          <m:t>𝑛</m:t>
                        </m:r>
                      </m:e>
                      <m:sup>
                        <m:r>
                          <a:rPr lang="fr-FR" i="1" smtClean="0">
                            <a:solidFill>
                              <a:schemeClr val="tx1"/>
                            </a:solidFill>
                            <a:latin typeface="Cambria Math" panose="02040503050406030204" pitchFamily="18" charset="0"/>
                          </a:rPr>
                          <m:t>′</m:t>
                        </m:r>
                      </m:sup>
                    </m:sSup>
                    <m:r>
                      <a:rPr lang="fr-FR" i="1" smtClean="0">
                        <a:solidFill>
                          <a:schemeClr val="tx1"/>
                        </a:solidFill>
                        <a:latin typeface="Cambria Math" panose="02040503050406030204" pitchFamily="18" charset="0"/>
                      </a:rPr>
                      <m:t>𝑒𝑠𝑡</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𝑝𝑎𝑠</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𝑢𝑛</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𝑟𝑎𝑡𝑖𝑜𝑛𝑛𝑒𝑙</m:t>
                    </m:r>
                    <m:r>
                      <a:rPr lang="fr-FR" i="1" smtClean="0">
                        <a:solidFill>
                          <a:schemeClr val="tx1"/>
                        </a:solidFill>
                        <a:latin typeface="Cambria Math" panose="02040503050406030204" pitchFamily="18" charset="0"/>
                      </a:rPr>
                      <m:t>" : </m:t>
                    </m:r>
                    <m:r>
                      <a:rPr lang="fr-FR" i="1" smtClean="0">
                        <a:solidFill>
                          <a:schemeClr val="tx1"/>
                        </a:solidFill>
                        <a:latin typeface="Cambria Math" panose="02040503050406030204" pitchFamily="18" charset="0"/>
                      </a:rPr>
                      <m:t>𝑑</m:t>
                    </m:r>
                    <m:r>
                      <a:rPr lang="fr-FR" i="1" smtClean="0">
                        <a:solidFill>
                          <a:schemeClr val="tx1"/>
                        </a:solidFill>
                        <a:latin typeface="Cambria Math" panose="02040503050406030204" pitchFamily="18" charset="0"/>
                      </a:rPr>
                      <m:t>é</m:t>
                    </m:r>
                    <m:r>
                      <a:rPr lang="fr-FR" i="1" smtClean="0">
                        <a:solidFill>
                          <a:schemeClr val="tx1"/>
                        </a:solidFill>
                        <a:latin typeface="Cambria Math" panose="02040503050406030204" pitchFamily="18" charset="0"/>
                      </a:rPr>
                      <m:t>𝑚𝑜𝑛𝑠𝑡𝑟𝑎𝑡𝑖𝑜𝑛</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𝑝𝑎𝑟</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𝑙</m:t>
                    </m:r>
                    <m:r>
                      <a:rPr lang="fr-FR" i="1" smtClean="0">
                        <a:solidFill>
                          <a:schemeClr val="tx1"/>
                        </a:solidFill>
                        <a:latin typeface="Cambria Math" panose="02040503050406030204" pitchFamily="18" charset="0"/>
                      </a:rPr>
                      <m:t>′</m:t>
                    </m:r>
                    <m:r>
                      <a:rPr lang="fr-FR" i="1" smtClean="0">
                        <a:solidFill>
                          <a:schemeClr val="tx1"/>
                        </a:solidFill>
                        <a:latin typeface="Cambria Math" panose="02040503050406030204" pitchFamily="18" charset="0"/>
                      </a:rPr>
                      <m:t>𝑎𝑏𝑠𝑢𝑟𝑑𝑒</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𝑎𝑣𝑒𝑐</m:t>
                    </m:r>
                    <m:r>
                      <a:rPr lang="fr-FR" i="1" smtClean="0">
                        <a:solidFill>
                          <a:schemeClr val="tx1"/>
                        </a:solidFill>
                        <a:latin typeface="Cambria Math" panose="02040503050406030204" pitchFamily="18" charset="0"/>
                      </a:rPr>
                      <m:t> </m:t>
                    </m:r>
                    <m:r>
                      <a:rPr lang="fr-FR" i="1" smtClean="0">
                        <a:solidFill>
                          <a:schemeClr val="tx1"/>
                        </a:solidFill>
                        <a:latin typeface="Cambria Math" panose="02040503050406030204" pitchFamily="18" charset="0"/>
                      </a:rPr>
                      <m:t>𝑙</m:t>
                    </m:r>
                    <m:r>
                      <a:rPr lang="fr-FR" i="1" smtClean="0">
                        <a:solidFill>
                          <a:schemeClr val="tx1"/>
                        </a:solidFill>
                        <a:latin typeface="Cambria Math" panose="02040503050406030204" pitchFamily="18" charset="0"/>
                      </a:rPr>
                      <m:t>′</m:t>
                    </m:r>
                    <m:r>
                      <a:rPr lang="fr-FR" b="0" i="1" smtClean="0">
                        <a:solidFill>
                          <a:schemeClr val="tx1"/>
                        </a:solidFill>
                        <a:latin typeface="Cambria Math" panose="02040503050406030204" pitchFamily="18" charset="0"/>
                      </a:rPr>
                      <m:t>h𝑦𝑝𝑜𝑡h</m:t>
                    </m:r>
                    <m:r>
                      <a:rPr lang="fr-FR" b="0" i="1" smtClean="0">
                        <a:solidFill>
                          <a:schemeClr val="tx1"/>
                        </a:solidFill>
                        <a:latin typeface="Cambria Math" panose="02040503050406030204" pitchFamily="18" charset="0"/>
                      </a:rPr>
                      <m:t>è</m:t>
                    </m:r>
                    <m:r>
                      <a:rPr lang="fr-FR" b="0" i="1" smtClean="0">
                        <a:solidFill>
                          <a:schemeClr val="tx1"/>
                        </a:solidFill>
                        <a:latin typeface="Cambria Math" panose="02040503050406030204" pitchFamily="18" charset="0"/>
                      </a:rPr>
                      <m:t>𝑠𝑒</m:t>
                    </m:r>
                    <m:r>
                      <a:rPr lang="fr-FR" b="0" i="1" smtClean="0">
                        <a:solidFill>
                          <a:schemeClr val="tx1"/>
                        </a:solidFill>
                        <a:latin typeface="Cambria Math" panose="02040503050406030204" pitchFamily="18" charset="0"/>
                      </a:rPr>
                      <m:t> </m:t>
                    </m:r>
                    <m:rad>
                      <m:radPr>
                        <m:degHide m:val="on"/>
                        <m:ctrlPr>
                          <a:rPr lang="fr-FR" i="1" smtClean="0">
                            <a:solidFill>
                              <a:schemeClr val="tx1"/>
                            </a:solidFill>
                            <a:latin typeface="Cambria Math" panose="02040503050406030204" pitchFamily="18" charset="0"/>
                          </a:rPr>
                        </m:ctrlPr>
                      </m:radPr>
                      <m:deg/>
                      <m:e>
                        <m:r>
                          <a:rPr lang="fr-FR" i="1" smtClean="0">
                            <a:solidFill>
                              <a:schemeClr val="tx1"/>
                            </a:solidFill>
                            <a:latin typeface="Cambria Math" panose="02040503050406030204" pitchFamily="18" charset="0"/>
                          </a:rPr>
                          <m:t>2</m:t>
                        </m:r>
                      </m:e>
                    </m:rad>
                    <m:r>
                      <a:rPr lang="fr-FR" b="0" i="1" smtClean="0">
                        <a:solidFill>
                          <a:schemeClr val="tx1"/>
                        </a:solidFill>
                        <a:latin typeface="Cambria Math" panose="02040503050406030204" pitchFamily="18" charset="0"/>
                      </a:rPr>
                      <m:t> </m:t>
                    </m:r>
                    <m:r>
                      <a:rPr lang="fr-FR" b="0" i="1" smtClean="0">
                        <a:solidFill>
                          <a:schemeClr val="tx1"/>
                        </a:solidFill>
                        <a:latin typeface="Cambria Math" panose="02040503050406030204" pitchFamily="18" charset="0"/>
                      </a:rPr>
                      <m:t>𝑠</m:t>
                    </m:r>
                    <m:r>
                      <a:rPr lang="fr-FR" b="0" i="1" smtClean="0">
                        <a:solidFill>
                          <a:schemeClr val="tx1"/>
                        </a:solidFill>
                        <a:latin typeface="Cambria Math" panose="02040503050406030204" pitchFamily="18" charset="0"/>
                      </a:rPr>
                      <m:t>′é</m:t>
                    </m:r>
                    <m:r>
                      <a:rPr lang="fr-FR" b="0" i="1" smtClean="0">
                        <a:solidFill>
                          <a:schemeClr val="tx1"/>
                        </a:solidFill>
                        <a:latin typeface="Cambria Math" panose="02040503050406030204" pitchFamily="18" charset="0"/>
                      </a:rPr>
                      <m:t>𝑐𝑟𝑖𝑡</m:t>
                    </m:r>
                    <m:r>
                      <a:rPr lang="fr-FR" b="0" i="1" smtClean="0">
                        <a:solidFill>
                          <a:schemeClr val="tx1"/>
                        </a:solidFill>
                        <a:latin typeface="Cambria Math" panose="02040503050406030204" pitchFamily="18" charset="0"/>
                      </a:rPr>
                      <m:t> </m:t>
                    </m:r>
                    <m:f>
                      <m:fPr>
                        <m:ctrlPr>
                          <a:rPr lang="fr-FR" i="1" smtClean="0">
                            <a:solidFill>
                              <a:schemeClr val="tx1"/>
                            </a:solidFill>
                            <a:latin typeface="Cambria Math" panose="02040503050406030204" pitchFamily="18" charset="0"/>
                          </a:rPr>
                        </m:ctrlPr>
                      </m:fPr>
                      <m:num>
                        <m:r>
                          <a:rPr lang="fr-FR" i="1" smtClean="0">
                            <a:solidFill>
                              <a:schemeClr val="tx1"/>
                            </a:solidFill>
                            <a:latin typeface="Cambria Math" panose="02040503050406030204" pitchFamily="18" charset="0"/>
                          </a:rPr>
                          <m:t>𝑝</m:t>
                        </m:r>
                      </m:num>
                      <m:den>
                        <m:r>
                          <a:rPr lang="fr-FR" i="1" smtClean="0">
                            <a:solidFill>
                              <a:schemeClr val="tx1"/>
                            </a:solidFill>
                            <a:latin typeface="Cambria Math" panose="02040503050406030204" pitchFamily="18" charset="0"/>
                          </a:rPr>
                          <m:t>𝑞</m:t>
                        </m:r>
                      </m:den>
                    </m:f>
                  </m:oMath>
                </a14:m>
                <a:r>
                  <a:rPr lang="fr-FR" dirty="0">
                    <a:solidFill>
                      <a:schemeClr val="tx1"/>
                    </a:solidFill>
                  </a:rPr>
                  <a:t> , </a:t>
                </a:r>
                <a14:m>
                  <m:oMath xmlns:m="http://schemas.openxmlformats.org/officeDocument/2006/math">
                    <m:r>
                      <a:rPr lang="fr-FR" i="1" dirty="0" smtClean="0">
                        <a:solidFill>
                          <a:schemeClr val="tx1"/>
                        </a:solidFill>
                        <a:latin typeface="Cambria Math" panose="02040503050406030204" pitchFamily="18" charset="0"/>
                      </a:rPr>
                      <m:t>𝑝</m:t>
                    </m:r>
                    <m:r>
                      <a:rPr lang="fr-FR" i="1" dirty="0" smtClean="0">
                        <a:solidFill>
                          <a:schemeClr val="tx1"/>
                        </a:solidFill>
                        <a:latin typeface="Cambria Math" panose="02040503050406030204" pitchFamily="18" charset="0"/>
                        <a:ea typeface="Cambria Math" panose="02040503050406030204" pitchFamily="18" charset="0"/>
                      </a:rPr>
                      <m:t>𝜖</m:t>
                    </m:r>
                    <m:r>
                      <a:rPr lang="fr-FR" i="1" dirty="0" smtClean="0">
                        <a:solidFill>
                          <a:schemeClr val="tx1"/>
                        </a:solidFill>
                        <a:latin typeface="Cambria Math" panose="02040503050406030204" pitchFamily="18" charset="0"/>
                        <a:ea typeface="Cambria Math" panose="02040503050406030204" pitchFamily="18" charset="0"/>
                      </a:rPr>
                      <m:t>ℕ</m:t>
                    </m:r>
                    <m:r>
                      <a:rPr lang="fr-FR" i="1" dirty="0" smtClean="0">
                        <a:solidFill>
                          <a:schemeClr val="tx1"/>
                        </a:solidFill>
                        <a:latin typeface="Cambria Math" panose="02040503050406030204" pitchFamily="18" charset="0"/>
                        <a:ea typeface="Cambria Math" panose="02040503050406030204" pitchFamily="18" charset="0"/>
                      </a:rPr>
                      <m:t>,</m:t>
                    </m:r>
                    <m:r>
                      <a:rPr lang="fr-FR" i="1" dirty="0" smtClean="0">
                        <a:solidFill>
                          <a:schemeClr val="tx1"/>
                        </a:solidFill>
                        <a:latin typeface="Cambria Math" panose="02040503050406030204" pitchFamily="18" charset="0"/>
                        <a:ea typeface="Cambria Math" panose="02040503050406030204" pitchFamily="18" charset="0"/>
                      </a:rPr>
                      <m:t>𝑞</m:t>
                    </m:r>
                    <m:r>
                      <a:rPr lang="fr-FR" i="1" dirty="0" smtClean="0">
                        <a:solidFill>
                          <a:schemeClr val="tx1"/>
                        </a:solidFill>
                        <a:latin typeface="Cambria Math" panose="02040503050406030204" pitchFamily="18" charset="0"/>
                        <a:ea typeface="Cambria Math" panose="02040503050406030204" pitchFamily="18" charset="0"/>
                      </a:rPr>
                      <m:t>𝜖</m:t>
                    </m:r>
                    <m:sSup>
                      <m:sSupPr>
                        <m:ctrlPr>
                          <a:rPr lang="fr-FR" i="1" dirty="0" smtClean="0">
                            <a:solidFill>
                              <a:schemeClr val="tx1"/>
                            </a:solidFill>
                            <a:latin typeface="Cambria Math" panose="02040503050406030204" pitchFamily="18" charset="0"/>
                            <a:ea typeface="Cambria Math" panose="02040503050406030204" pitchFamily="18" charset="0"/>
                          </a:rPr>
                        </m:ctrlPr>
                      </m:sSupPr>
                      <m:e>
                        <m:r>
                          <a:rPr lang="fr-FR" i="1" dirty="0" smtClean="0">
                            <a:solidFill>
                              <a:schemeClr val="tx1"/>
                            </a:solidFill>
                            <a:latin typeface="Cambria Math" panose="02040503050406030204" pitchFamily="18" charset="0"/>
                            <a:ea typeface="Cambria Math" panose="02040503050406030204" pitchFamily="18" charset="0"/>
                          </a:rPr>
                          <m:t>ℕ</m:t>
                        </m:r>
                      </m:e>
                      <m:sup>
                        <m:r>
                          <a:rPr lang="fr-FR" i="1" dirty="0" smtClean="0">
                            <a:solidFill>
                              <a:schemeClr val="tx1"/>
                            </a:solidFill>
                            <a:latin typeface="Cambria Math" panose="02040503050406030204" pitchFamily="18" charset="0"/>
                            <a:ea typeface="Cambria Math" panose="02040503050406030204" pitchFamily="18" charset="0"/>
                          </a:rPr>
                          <m:t>∗</m:t>
                        </m:r>
                      </m:sup>
                    </m:sSup>
                  </m:oMath>
                </a14:m>
                <a:endParaRPr lang="fr-FR" dirty="0">
                  <a:solidFill>
                    <a:schemeClr val="tx1"/>
                  </a:solidFill>
                </a:endParaRPr>
              </a:p>
              <a:p>
                <a:pPr lvl="1" algn="l"/>
                <a:endParaRPr lang="fr-FR" dirty="0">
                  <a:solidFill>
                    <a:schemeClr val="tx1"/>
                  </a:solidFill>
                </a:endParaRPr>
              </a:p>
              <a:p>
                <a:pPr lvl="1" algn="l"/>
                <a:endParaRPr lang="fr-FR" dirty="0"/>
              </a:p>
              <a:p>
                <a:pPr lvl="1"/>
                <a:endParaRPr lang="fr-FR" dirty="0"/>
              </a:p>
              <a:p>
                <a:pPr lvl="1"/>
                <a:endParaRPr lang="fr-FR" dirty="0"/>
              </a:p>
            </p:txBody>
          </p:sp>
        </mc:Choice>
        <mc:Fallback>
          <p:sp>
            <p:nvSpPr>
              <p:cNvPr id="10" name="Espace réservé du contenu 2">
                <a:extLst>
                  <a:ext uri="{FF2B5EF4-FFF2-40B4-BE49-F238E27FC236}">
                    <a16:creationId xmlns="" xmlns:a16="http://schemas.microsoft.com/office/drawing/2014/main" xmlns:a14="http://schemas.microsoft.com/office/drawing/2010/main" id="{EB7D1917-FBED-4731-A9BE-310B1037643F}"/>
                  </a:ext>
                </a:extLst>
              </p:cNvPr>
              <p:cNvSpPr txBox="1">
                <a:spLocks noRot="1" noChangeAspect="1" noMove="1" noResize="1" noEditPoints="1" noAdjustHandles="1" noChangeArrowheads="1" noChangeShapeType="1" noTextEdit="1"/>
              </p:cNvSpPr>
              <p:nvPr/>
            </p:nvSpPr>
            <p:spPr>
              <a:xfrm>
                <a:off x="210736" y="2313556"/>
                <a:ext cx="8964488" cy="4244044"/>
              </a:xfrm>
              <a:prstGeom prst="rect">
                <a:avLst/>
              </a:prstGeom>
              <a:blipFill>
                <a:blip r:embed="rId6" cstate="print"/>
                <a:stretch>
                  <a:fillRect l="-952" t="-1149"/>
                </a:stretch>
              </a:blipFill>
            </p:spPr>
            <p:txBody>
              <a:bodyPr/>
              <a:lstStyle/>
              <a:p>
                <a:r>
                  <a:rPr lang="fr-FR">
                    <a:noFill/>
                  </a:rPr>
                  <a:t> </a:t>
                </a:r>
              </a:p>
            </p:txBody>
          </p:sp>
        </mc:Fallback>
      </mc:AlternateContent>
      <p:sp>
        <p:nvSpPr>
          <p:cNvPr id="11" name="Rectangle 10"/>
          <p:cNvSpPr/>
          <p:nvPr/>
        </p:nvSpPr>
        <p:spPr bwMode="auto">
          <a:xfrm>
            <a:off x="1835696" y="116632"/>
            <a:ext cx="5184576" cy="954107"/>
          </a:xfrm>
          <a:prstGeom prst="rect">
            <a:avLst/>
          </a:prstGeom>
        </p:spPr>
        <p:txBody>
          <a:bodyPr wrap="square">
            <a:spAutoFit/>
          </a:bodyPr>
          <a:lstStyle/>
          <a:p>
            <a:r>
              <a:rPr lang="fr-FR" sz="2800" dirty="0"/>
              <a:t>3. Traitement des erreurs et comment convaincre les élèves</a:t>
            </a:r>
          </a:p>
        </p:txBody>
      </p:sp>
    </p:spTree>
    <p:extLst>
      <p:ext uri="{BB962C8B-B14F-4D97-AF65-F5344CB8AC3E}">
        <p14:creationId xmlns:p14="http://schemas.microsoft.com/office/powerpoint/2010/main" xmlns="" val="29591304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pic>
        <p:nvPicPr>
          <p:cNvPr id="6" name="Image 5"/>
          <p:cNvPicPr/>
          <p:nvPr/>
        </p:nvPicPr>
        <p:blipFill>
          <a:blip r:embed="rId5" cstate="print"/>
          <a:srcRect/>
          <a:stretch>
            <a:fillRect/>
          </a:stretch>
        </p:blipFill>
        <p:spPr bwMode="auto">
          <a:xfrm>
            <a:off x="539552" y="1844824"/>
            <a:ext cx="7128792" cy="324036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36</a:t>
            </a:fld>
            <a:endParaRPr lang="fr-FR"/>
          </a:p>
        </p:txBody>
      </p:sp>
      <p:sp>
        <p:nvSpPr>
          <p:cNvPr id="9" name="Rectangle 8"/>
          <p:cNvSpPr/>
          <p:nvPr/>
        </p:nvSpPr>
        <p:spPr>
          <a:xfrm>
            <a:off x="1979712" y="5157192"/>
            <a:ext cx="4349781" cy="369332"/>
          </a:xfrm>
          <a:prstGeom prst="rect">
            <a:avLst/>
          </a:prstGeom>
        </p:spPr>
        <p:txBody>
          <a:bodyPr wrap="none">
            <a:spAutoFit/>
          </a:bodyPr>
          <a:lstStyle/>
          <a:p>
            <a:r>
              <a:rPr lang="fr-FR" dirty="0"/>
              <a:t>« Deux pizzas achetées = une pizza offerte »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pic>
        <p:nvPicPr>
          <p:cNvPr id="35842" name="Picture 2"/>
          <p:cNvPicPr>
            <a:picLocks noChangeAspect="1" noChangeArrowheads="1"/>
          </p:cNvPicPr>
          <p:nvPr/>
        </p:nvPicPr>
        <p:blipFill>
          <a:blip r:embed="rId5" cstate="print"/>
          <a:srcRect/>
          <a:stretch>
            <a:fillRect/>
          </a:stretch>
        </p:blipFill>
        <p:spPr bwMode="auto">
          <a:xfrm>
            <a:off x="683568" y="1628800"/>
            <a:ext cx="5688632" cy="4167909"/>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37</a:t>
            </a:fld>
            <a:endParaRPr lang="fr-FR"/>
          </a:p>
        </p:txBody>
      </p:sp>
      <p:sp>
        <p:nvSpPr>
          <p:cNvPr id="9" name="ZoneTexte 8"/>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pic>
        <p:nvPicPr>
          <p:cNvPr id="36866" name="Picture 2"/>
          <p:cNvPicPr>
            <a:picLocks noChangeAspect="1" noChangeArrowheads="1"/>
          </p:cNvPicPr>
          <p:nvPr/>
        </p:nvPicPr>
        <p:blipFill>
          <a:blip r:embed="rId5" cstate="print"/>
          <a:srcRect/>
          <a:stretch>
            <a:fillRect/>
          </a:stretch>
        </p:blipFill>
        <p:spPr bwMode="auto">
          <a:xfrm>
            <a:off x="2771800" y="1340768"/>
            <a:ext cx="3609975" cy="4638675"/>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38</a:t>
            </a:fld>
            <a:endParaRPr lang="fr-FR"/>
          </a:p>
        </p:txBody>
      </p:sp>
      <p:sp>
        <p:nvSpPr>
          <p:cNvPr id="9" name="ZoneTexte 8"/>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pic>
        <p:nvPicPr>
          <p:cNvPr id="37890" name="Picture 2"/>
          <p:cNvPicPr>
            <a:picLocks noChangeAspect="1" noChangeArrowheads="1"/>
          </p:cNvPicPr>
          <p:nvPr/>
        </p:nvPicPr>
        <p:blipFill>
          <a:blip r:embed="rId5" cstate="print"/>
          <a:srcRect/>
          <a:stretch>
            <a:fillRect/>
          </a:stretch>
        </p:blipFill>
        <p:spPr bwMode="auto">
          <a:xfrm>
            <a:off x="611560" y="1412776"/>
            <a:ext cx="3433936" cy="4307221"/>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39</a:t>
            </a:fld>
            <a:endParaRPr lang="fr-FR"/>
          </a:p>
        </p:txBody>
      </p:sp>
      <p:pic>
        <p:nvPicPr>
          <p:cNvPr id="2" name="Picture 2"/>
          <p:cNvPicPr>
            <a:picLocks noChangeAspect="1" noChangeArrowheads="1"/>
          </p:cNvPicPr>
          <p:nvPr/>
        </p:nvPicPr>
        <p:blipFill>
          <a:blip r:embed="rId6" cstate="print"/>
          <a:srcRect/>
          <a:stretch>
            <a:fillRect/>
          </a:stretch>
        </p:blipFill>
        <p:spPr bwMode="auto">
          <a:xfrm>
            <a:off x="4427984" y="2420888"/>
            <a:ext cx="3695700" cy="3362325"/>
          </a:xfrm>
          <a:prstGeom prst="rect">
            <a:avLst/>
          </a:prstGeom>
          <a:noFill/>
          <a:ln w="9525">
            <a:noFill/>
            <a:miter lim="800000"/>
            <a:headEnd/>
            <a:tailEnd/>
          </a:ln>
        </p:spPr>
      </p:pic>
      <p:sp>
        <p:nvSpPr>
          <p:cNvPr id="9" name="ZoneTexte 8"/>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40</a:t>
            </a:fld>
            <a:endParaRPr lang="fr-FR"/>
          </a:p>
        </p:txBody>
      </p:sp>
      <p:sp>
        <p:nvSpPr>
          <p:cNvPr id="10" name="ZoneTexte 9">
            <a:extLst>
              <a:ext uri="{FF2B5EF4-FFF2-40B4-BE49-F238E27FC236}">
                <a16:creationId xmlns:a16="http://schemas.microsoft.com/office/drawing/2014/main" xmlns="" id="{E7CA2DE2-77C5-4B49-BB82-06A94024D7C3}"/>
              </a:ext>
            </a:extLst>
          </p:cNvPr>
          <p:cNvSpPr txBox="1"/>
          <p:nvPr/>
        </p:nvSpPr>
        <p:spPr>
          <a:xfrm>
            <a:off x="395536" y="1196752"/>
            <a:ext cx="5112568" cy="584775"/>
          </a:xfrm>
          <a:prstGeom prst="rect">
            <a:avLst/>
          </a:prstGeom>
          <a:noFill/>
        </p:spPr>
        <p:txBody>
          <a:bodyPr wrap="square">
            <a:spAutoFit/>
          </a:bodyPr>
          <a:lstStyle/>
          <a:p>
            <a:r>
              <a:rPr lang="fr-FR" sz="3200" dirty="0">
                <a:latin typeface="Verdana" pitchFamily="34" charset="0"/>
                <a:ea typeface="Verdana" pitchFamily="34" charset="0"/>
              </a:rPr>
              <a:t>Des égalités mystères</a:t>
            </a:r>
          </a:p>
        </p:txBody>
      </p:sp>
      <p:sp>
        <p:nvSpPr>
          <p:cNvPr id="11" name="Espace réservé du contenu 2">
            <a:extLst>
              <a:ext uri="{FF2B5EF4-FFF2-40B4-BE49-F238E27FC236}">
                <a16:creationId xmlns:a16="http://schemas.microsoft.com/office/drawing/2014/main" xmlns="" id="{3C09C98A-C315-4BB1-9F4B-AC0556EDB275}"/>
              </a:ext>
            </a:extLst>
          </p:cNvPr>
          <p:cNvSpPr txBox="1">
            <a:spLocks/>
          </p:cNvSpPr>
          <p:nvPr/>
        </p:nvSpPr>
        <p:spPr>
          <a:xfrm>
            <a:off x="232372" y="2077302"/>
            <a:ext cx="246888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dirty="0">
                <a:solidFill>
                  <a:schemeClr val="tx1"/>
                </a:solidFill>
                <a:latin typeface="Verdana" pitchFamily="34" charset="0"/>
                <a:ea typeface="Verdana" pitchFamily="34" charset="0"/>
              </a:rPr>
              <a:t>Série 1 :</a:t>
            </a:r>
          </a:p>
          <a:p>
            <a:r>
              <a:rPr lang="fr-FR" dirty="0">
                <a:solidFill>
                  <a:schemeClr val="tx1"/>
                </a:solidFill>
              </a:rPr>
              <a:t>14 + 19 = 313</a:t>
            </a:r>
          </a:p>
          <a:p>
            <a:r>
              <a:rPr lang="fr-FR" dirty="0">
                <a:solidFill>
                  <a:schemeClr val="tx1"/>
                </a:solidFill>
              </a:rPr>
              <a:t>25 +13 = 328</a:t>
            </a:r>
          </a:p>
          <a:p>
            <a:r>
              <a:rPr lang="fr-FR" dirty="0">
                <a:solidFill>
                  <a:schemeClr val="tx1"/>
                </a:solidFill>
              </a:rPr>
              <a:t>7 + 18 = 235</a:t>
            </a:r>
          </a:p>
          <a:p>
            <a:r>
              <a:rPr lang="fr-FR" dirty="0">
                <a:solidFill>
                  <a:schemeClr val="tx1"/>
                </a:solidFill>
              </a:rPr>
              <a:t>10 + 40 = 540</a:t>
            </a:r>
          </a:p>
          <a:p>
            <a:endParaRPr lang="fr-FR" dirty="0"/>
          </a:p>
        </p:txBody>
      </p:sp>
      <p:sp>
        <p:nvSpPr>
          <p:cNvPr id="12" name="ZoneTexte 11">
            <a:extLst>
              <a:ext uri="{FF2B5EF4-FFF2-40B4-BE49-F238E27FC236}">
                <a16:creationId xmlns:a16="http://schemas.microsoft.com/office/drawing/2014/main" xmlns="" id="{0217D4F8-668C-47B6-999C-1F57692619A1}"/>
              </a:ext>
            </a:extLst>
          </p:cNvPr>
          <p:cNvSpPr txBox="1"/>
          <p:nvPr/>
        </p:nvSpPr>
        <p:spPr>
          <a:xfrm>
            <a:off x="3203849" y="2088737"/>
            <a:ext cx="2834640" cy="2308324"/>
          </a:xfrm>
          <a:prstGeom prst="rect">
            <a:avLst/>
          </a:prstGeom>
          <a:noFill/>
        </p:spPr>
        <p:txBody>
          <a:bodyPr wrap="square" rtlCol="0">
            <a:spAutoFit/>
          </a:bodyPr>
          <a:lstStyle/>
          <a:p>
            <a:r>
              <a:rPr lang="fr-FR" sz="3200" dirty="0">
                <a:latin typeface="Verdana" pitchFamily="34" charset="0"/>
                <a:ea typeface="Verdana" pitchFamily="34" charset="0"/>
              </a:rPr>
              <a:t>Série 2 : </a:t>
            </a:r>
          </a:p>
          <a:p>
            <a:r>
              <a:rPr lang="fr-FR" sz="2800" dirty="0"/>
              <a:t>20 , 6 , 2 = 16</a:t>
            </a:r>
          </a:p>
          <a:p>
            <a:r>
              <a:rPr lang="fr-FR" sz="2800" dirty="0"/>
              <a:t>5 , 3 , 7 = 9</a:t>
            </a:r>
          </a:p>
          <a:p>
            <a:r>
              <a:rPr lang="fr-FR" sz="2800" dirty="0"/>
              <a:t>30 , 15 , 6 = 21</a:t>
            </a:r>
          </a:p>
          <a:p>
            <a:r>
              <a:rPr lang="fr-FR" sz="2800" dirty="0"/>
              <a:t>17 , 9 , 3 = 11</a:t>
            </a:r>
          </a:p>
        </p:txBody>
      </p:sp>
      <p:sp>
        <p:nvSpPr>
          <p:cNvPr id="13" name="ZoneTexte 12">
            <a:extLst>
              <a:ext uri="{FF2B5EF4-FFF2-40B4-BE49-F238E27FC236}">
                <a16:creationId xmlns:a16="http://schemas.microsoft.com/office/drawing/2014/main" xmlns="" id="{620AF2E3-2F17-42CE-A8DC-280A4897D0D0}"/>
              </a:ext>
            </a:extLst>
          </p:cNvPr>
          <p:cNvSpPr txBox="1"/>
          <p:nvPr/>
        </p:nvSpPr>
        <p:spPr>
          <a:xfrm>
            <a:off x="5724128" y="2132856"/>
            <a:ext cx="3566160" cy="2585323"/>
          </a:xfrm>
          <a:prstGeom prst="rect">
            <a:avLst/>
          </a:prstGeom>
          <a:noFill/>
        </p:spPr>
        <p:txBody>
          <a:bodyPr wrap="square" rtlCol="0">
            <a:spAutoFit/>
          </a:bodyPr>
          <a:lstStyle/>
          <a:p>
            <a:r>
              <a:rPr lang="fr-FR" sz="3200" dirty="0">
                <a:latin typeface="Verdana" pitchFamily="34" charset="0"/>
                <a:ea typeface="Verdana" pitchFamily="34" charset="0"/>
              </a:rPr>
              <a:t>Série 3 :</a:t>
            </a:r>
          </a:p>
          <a:p>
            <a:r>
              <a:rPr lang="fr-FR" sz="2800" dirty="0"/>
              <a:t>11 + 100 = 111</a:t>
            </a:r>
          </a:p>
          <a:p>
            <a:r>
              <a:rPr lang="fr-FR" sz="2800" dirty="0"/>
              <a:t>101 + 1001 = 1110</a:t>
            </a:r>
          </a:p>
          <a:p>
            <a:r>
              <a:rPr lang="fr-FR" sz="2800" dirty="0"/>
              <a:t>1010 + 11 = 1101</a:t>
            </a:r>
          </a:p>
          <a:p>
            <a:r>
              <a:rPr lang="fr-FR" sz="2800" dirty="0"/>
              <a:t>10000 + 1111 = 11111</a:t>
            </a:r>
          </a:p>
          <a:p>
            <a:endParaRPr lang="fr-FR" dirty="0"/>
          </a:p>
        </p:txBody>
      </p:sp>
      <p:sp>
        <p:nvSpPr>
          <p:cNvPr id="14" name="ZoneTexte 13"/>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spTree>
    <p:extLst>
      <p:ext uri="{BB962C8B-B14F-4D97-AF65-F5344CB8AC3E}">
        <p14:creationId xmlns:p14="http://schemas.microsoft.com/office/powerpoint/2010/main" xmlns="" val="10334394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41</a:t>
            </a:fld>
            <a:endParaRPr lang="fr-FR"/>
          </a:p>
        </p:txBody>
      </p:sp>
      <p:sp>
        <p:nvSpPr>
          <p:cNvPr id="10" name="ZoneTexte 9">
            <a:extLst>
              <a:ext uri="{FF2B5EF4-FFF2-40B4-BE49-F238E27FC236}">
                <a16:creationId xmlns:a16="http://schemas.microsoft.com/office/drawing/2014/main" xmlns="" id="{E7CA2DE2-77C5-4B49-BB82-06A94024D7C3}"/>
              </a:ext>
            </a:extLst>
          </p:cNvPr>
          <p:cNvSpPr txBox="1"/>
          <p:nvPr/>
        </p:nvSpPr>
        <p:spPr>
          <a:xfrm>
            <a:off x="395536" y="1052736"/>
            <a:ext cx="5112568" cy="584775"/>
          </a:xfrm>
          <a:prstGeom prst="rect">
            <a:avLst/>
          </a:prstGeom>
          <a:noFill/>
        </p:spPr>
        <p:txBody>
          <a:bodyPr wrap="square">
            <a:spAutoFit/>
          </a:bodyPr>
          <a:lstStyle/>
          <a:p>
            <a:r>
              <a:rPr lang="fr-FR" sz="3200" dirty="0">
                <a:latin typeface="Verdana" pitchFamily="34" charset="0"/>
                <a:ea typeface="Verdana" pitchFamily="34" charset="0"/>
              </a:rPr>
              <a:t>Des égalités mystères</a:t>
            </a:r>
          </a:p>
        </p:txBody>
      </p:sp>
      <p:sp>
        <p:nvSpPr>
          <p:cNvPr id="11" name="Espace réservé du contenu 2">
            <a:extLst>
              <a:ext uri="{FF2B5EF4-FFF2-40B4-BE49-F238E27FC236}">
                <a16:creationId xmlns:a16="http://schemas.microsoft.com/office/drawing/2014/main" xmlns="" id="{3C09C98A-C315-4BB1-9F4B-AC0556EDB275}"/>
              </a:ext>
            </a:extLst>
          </p:cNvPr>
          <p:cNvSpPr txBox="1">
            <a:spLocks/>
          </p:cNvSpPr>
          <p:nvPr/>
        </p:nvSpPr>
        <p:spPr>
          <a:xfrm>
            <a:off x="232372" y="2077302"/>
            <a:ext cx="246888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fr-FR" dirty="0"/>
          </a:p>
        </p:txBody>
      </p:sp>
      <p:sp>
        <p:nvSpPr>
          <p:cNvPr id="13" name="ZoneTexte 12">
            <a:extLst>
              <a:ext uri="{FF2B5EF4-FFF2-40B4-BE49-F238E27FC236}">
                <a16:creationId xmlns:a16="http://schemas.microsoft.com/office/drawing/2014/main" xmlns="" id="{620AF2E3-2F17-42CE-A8DC-280A4897D0D0}"/>
              </a:ext>
            </a:extLst>
          </p:cNvPr>
          <p:cNvSpPr txBox="1"/>
          <p:nvPr/>
        </p:nvSpPr>
        <p:spPr>
          <a:xfrm>
            <a:off x="251520" y="1916832"/>
            <a:ext cx="7056784" cy="2585323"/>
          </a:xfrm>
          <a:prstGeom prst="rect">
            <a:avLst/>
          </a:prstGeom>
          <a:noFill/>
        </p:spPr>
        <p:txBody>
          <a:bodyPr wrap="square" rtlCol="0">
            <a:spAutoFit/>
          </a:bodyPr>
          <a:lstStyle/>
          <a:p>
            <a:r>
              <a:rPr lang="fr-FR" sz="3200" dirty="0">
                <a:latin typeface="Verdana" pitchFamily="34" charset="0"/>
                <a:ea typeface="Verdana" pitchFamily="34" charset="0"/>
              </a:rPr>
              <a:t>Série 3 : quel en est le principe ?</a:t>
            </a:r>
          </a:p>
          <a:p>
            <a:r>
              <a:rPr lang="fr-FR" sz="2800" dirty="0"/>
              <a:t>11 + 100 = 111</a:t>
            </a:r>
          </a:p>
          <a:p>
            <a:r>
              <a:rPr lang="fr-FR" sz="2800" dirty="0"/>
              <a:t>101 + 1001 = 1110</a:t>
            </a:r>
          </a:p>
          <a:p>
            <a:r>
              <a:rPr lang="fr-FR" sz="2800" dirty="0"/>
              <a:t>1010 + 11 = 1101</a:t>
            </a:r>
          </a:p>
          <a:p>
            <a:r>
              <a:rPr lang="fr-FR" sz="2800" dirty="0"/>
              <a:t>10000 + 1111 = 11111</a:t>
            </a:r>
          </a:p>
          <a:p>
            <a:endParaRPr lang="fr-FR" dirty="0"/>
          </a:p>
        </p:txBody>
      </p:sp>
      <p:pic>
        <p:nvPicPr>
          <p:cNvPr id="4099" name="Picture 3"/>
          <p:cNvPicPr>
            <a:picLocks noChangeAspect="1" noChangeArrowheads="1"/>
          </p:cNvPicPr>
          <p:nvPr/>
        </p:nvPicPr>
        <p:blipFill>
          <a:blip r:embed="rId5" cstate="print"/>
          <a:srcRect/>
          <a:stretch>
            <a:fillRect/>
          </a:stretch>
        </p:blipFill>
        <p:spPr bwMode="auto">
          <a:xfrm>
            <a:off x="5149821" y="2422114"/>
            <a:ext cx="2448678" cy="2398982"/>
          </a:xfrm>
          <a:prstGeom prst="rect">
            <a:avLst/>
          </a:prstGeom>
          <a:noFill/>
          <a:ln w="9525">
            <a:noFill/>
            <a:miter lim="800000"/>
            <a:headEnd/>
            <a:tailEnd/>
          </a:ln>
        </p:spPr>
      </p:pic>
      <p:pic>
        <p:nvPicPr>
          <p:cNvPr id="4100" name="Picture 4"/>
          <p:cNvPicPr>
            <a:picLocks noChangeAspect="1" noChangeArrowheads="1"/>
          </p:cNvPicPr>
          <p:nvPr/>
        </p:nvPicPr>
        <p:blipFill>
          <a:blip r:embed="rId6" cstate="print"/>
          <a:srcRect/>
          <a:stretch>
            <a:fillRect/>
          </a:stretch>
        </p:blipFill>
        <p:spPr bwMode="auto">
          <a:xfrm>
            <a:off x="539552" y="4797152"/>
            <a:ext cx="8388424" cy="1413779"/>
          </a:xfrm>
          <a:prstGeom prst="rect">
            <a:avLst/>
          </a:prstGeom>
          <a:noFill/>
          <a:ln w="9525">
            <a:noFill/>
            <a:miter lim="800000"/>
            <a:headEnd/>
            <a:tailEnd/>
          </a:ln>
        </p:spPr>
      </p:pic>
      <p:sp>
        <p:nvSpPr>
          <p:cNvPr id="12" name="ZoneTexte 11"/>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spTree>
    <p:extLst>
      <p:ext uri="{BB962C8B-B14F-4D97-AF65-F5344CB8AC3E}">
        <p14:creationId xmlns:p14="http://schemas.microsoft.com/office/powerpoint/2010/main" xmlns="" val="10334394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fld id="{11D51E7C-3F57-4AE0-8B48-D659CB4EDCCE}" type="slidenum">
              <a:rPr lang="fr-FR" smtClean="0"/>
              <a:pPr/>
              <a:t>42</a:t>
            </a:fld>
            <a:endParaRPr lang="fr-FR"/>
          </a:p>
        </p:txBody>
      </p:sp>
      <p:sp>
        <p:nvSpPr>
          <p:cNvPr id="9" name="Espace réservé du contenu 2">
            <a:extLst>
              <a:ext uri="{FF2B5EF4-FFF2-40B4-BE49-F238E27FC236}">
                <a16:creationId xmlns:a16="http://schemas.microsoft.com/office/drawing/2014/main" xmlns="" id="{15CB4F56-291C-497B-81A2-B75B3FBE050C}"/>
              </a:ext>
            </a:extLst>
          </p:cNvPr>
          <p:cNvSpPr txBox="1">
            <a:spLocks/>
          </p:cNvSpPr>
          <p:nvPr/>
        </p:nvSpPr>
        <p:spPr>
          <a:xfrm>
            <a:off x="107504" y="1760881"/>
            <a:ext cx="2468880" cy="43513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dirty="0">
                <a:solidFill>
                  <a:schemeClr val="tx1"/>
                </a:solidFill>
              </a:rPr>
              <a:t>Série 1 :</a:t>
            </a:r>
          </a:p>
          <a:p>
            <a:r>
              <a:rPr lang="fr-FR" dirty="0">
                <a:solidFill>
                  <a:schemeClr val="tx1"/>
                </a:solidFill>
              </a:rPr>
              <a:t>14 + 19 = 3</a:t>
            </a:r>
            <a:r>
              <a:rPr lang="fr-FR" dirty="0">
                <a:solidFill>
                  <a:srgbClr val="FF0000"/>
                </a:solidFill>
              </a:rPr>
              <a:t>1</a:t>
            </a:r>
            <a:r>
              <a:rPr lang="fr-FR" dirty="0">
                <a:solidFill>
                  <a:schemeClr val="tx1"/>
                </a:solidFill>
              </a:rPr>
              <a:t>3</a:t>
            </a:r>
          </a:p>
          <a:p>
            <a:r>
              <a:rPr lang="fr-FR" dirty="0">
                <a:solidFill>
                  <a:schemeClr val="tx1"/>
                </a:solidFill>
              </a:rPr>
              <a:t>25 +13 = 3</a:t>
            </a:r>
            <a:r>
              <a:rPr lang="fr-FR" dirty="0">
                <a:solidFill>
                  <a:srgbClr val="FF0000"/>
                </a:solidFill>
              </a:rPr>
              <a:t>2</a:t>
            </a:r>
            <a:r>
              <a:rPr lang="fr-FR" dirty="0">
                <a:solidFill>
                  <a:schemeClr val="tx1"/>
                </a:solidFill>
              </a:rPr>
              <a:t>8</a:t>
            </a:r>
          </a:p>
          <a:p>
            <a:r>
              <a:rPr lang="fr-FR" dirty="0">
                <a:solidFill>
                  <a:schemeClr val="tx1"/>
                </a:solidFill>
              </a:rPr>
              <a:t>7 + 18 = 2</a:t>
            </a:r>
            <a:r>
              <a:rPr lang="fr-FR" dirty="0">
                <a:solidFill>
                  <a:srgbClr val="FF0000"/>
                </a:solidFill>
              </a:rPr>
              <a:t>3</a:t>
            </a:r>
            <a:r>
              <a:rPr lang="fr-FR" dirty="0">
                <a:solidFill>
                  <a:schemeClr val="tx1"/>
                </a:solidFill>
              </a:rPr>
              <a:t>5</a:t>
            </a:r>
          </a:p>
          <a:p>
            <a:r>
              <a:rPr lang="fr-FR" dirty="0">
                <a:solidFill>
                  <a:schemeClr val="tx1"/>
                </a:solidFill>
              </a:rPr>
              <a:t>10 + 40 = 5</a:t>
            </a:r>
            <a:r>
              <a:rPr lang="fr-FR" dirty="0">
                <a:solidFill>
                  <a:srgbClr val="FF0000"/>
                </a:solidFill>
              </a:rPr>
              <a:t>4</a:t>
            </a:r>
            <a:r>
              <a:rPr lang="fr-FR" dirty="0">
                <a:solidFill>
                  <a:schemeClr val="tx1"/>
                </a:solidFill>
              </a:rPr>
              <a:t>0</a:t>
            </a:r>
          </a:p>
          <a:p>
            <a:endParaRPr lang="fr-FR" dirty="0"/>
          </a:p>
        </p:txBody>
      </p:sp>
      <p:sp>
        <p:nvSpPr>
          <p:cNvPr id="10" name="ZoneTexte 9">
            <a:extLst>
              <a:ext uri="{FF2B5EF4-FFF2-40B4-BE49-F238E27FC236}">
                <a16:creationId xmlns:a16="http://schemas.microsoft.com/office/drawing/2014/main" xmlns="" id="{6316BEFC-9B6D-4419-98D2-DDFC168AE48B}"/>
              </a:ext>
            </a:extLst>
          </p:cNvPr>
          <p:cNvSpPr txBox="1"/>
          <p:nvPr/>
        </p:nvSpPr>
        <p:spPr>
          <a:xfrm>
            <a:off x="3154680" y="1760881"/>
            <a:ext cx="2834640" cy="2246769"/>
          </a:xfrm>
          <a:prstGeom prst="rect">
            <a:avLst/>
          </a:prstGeom>
          <a:noFill/>
        </p:spPr>
        <p:txBody>
          <a:bodyPr wrap="square" rtlCol="0">
            <a:spAutoFit/>
          </a:bodyPr>
          <a:lstStyle/>
          <a:p>
            <a:r>
              <a:rPr lang="fr-FR" sz="2800" dirty="0"/>
              <a:t>Série 2 : </a:t>
            </a:r>
          </a:p>
          <a:p>
            <a:r>
              <a:rPr lang="fr-FR" sz="2800" dirty="0"/>
              <a:t>20 </a:t>
            </a:r>
            <a:r>
              <a:rPr lang="fr-FR" sz="2800" dirty="0">
                <a:solidFill>
                  <a:srgbClr val="FF0000"/>
                </a:solidFill>
              </a:rPr>
              <a:t>-</a:t>
            </a:r>
            <a:r>
              <a:rPr lang="fr-FR" sz="2800" dirty="0"/>
              <a:t> 6 </a:t>
            </a:r>
            <a:r>
              <a:rPr lang="fr-FR" sz="2800" dirty="0">
                <a:solidFill>
                  <a:srgbClr val="FF0000"/>
                </a:solidFill>
              </a:rPr>
              <a:t>+</a:t>
            </a:r>
            <a:r>
              <a:rPr lang="fr-FR" sz="2800" dirty="0"/>
              <a:t> 2 = 16</a:t>
            </a:r>
          </a:p>
          <a:p>
            <a:r>
              <a:rPr lang="fr-FR" sz="2800" dirty="0"/>
              <a:t>5 </a:t>
            </a:r>
            <a:r>
              <a:rPr lang="fr-FR" sz="2800" dirty="0">
                <a:solidFill>
                  <a:srgbClr val="FF0000"/>
                </a:solidFill>
              </a:rPr>
              <a:t>-</a:t>
            </a:r>
            <a:r>
              <a:rPr lang="fr-FR" sz="2800" dirty="0"/>
              <a:t> 3 </a:t>
            </a:r>
            <a:r>
              <a:rPr lang="fr-FR" sz="2800" dirty="0">
                <a:solidFill>
                  <a:srgbClr val="FF0000"/>
                </a:solidFill>
              </a:rPr>
              <a:t>+</a:t>
            </a:r>
            <a:r>
              <a:rPr lang="fr-FR" sz="2800" dirty="0"/>
              <a:t> 7 = 9</a:t>
            </a:r>
          </a:p>
          <a:p>
            <a:r>
              <a:rPr lang="fr-FR" sz="2800" dirty="0"/>
              <a:t>30 </a:t>
            </a:r>
            <a:r>
              <a:rPr lang="fr-FR" sz="2800" dirty="0">
                <a:solidFill>
                  <a:srgbClr val="FF0000"/>
                </a:solidFill>
              </a:rPr>
              <a:t>-</a:t>
            </a:r>
            <a:r>
              <a:rPr lang="fr-FR" sz="2800" dirty="0"/>
              <a:t> 15 </a:t>
            </a:r>
            <a:r>
              <a:rPr lang="fr-FR" sz="2800" dirty="0">
                <a:solidFill>
                  <a:srgbClr val="FF0000"/>
                </a:solidFill>
              </a:rPr>
              <a:t>+</a:t>
            </a:r>
            <a:r>
              <a:rPr lang="fr-FR" sz="2800" dirty="0"/>
              <a:t> 6 = 21</a:t>
            </a:r>
          </a:p>
          <a:p>
            <a:r>
              <a:rPr lang="fr-FR" sz="2800" dirty="0"/>
              <a:t>17 </a:t>
            </a:r>
            <a:r>
              <a:rPr lang="fr-FR" sz="2800" dirty="0">
                <a:solidFill>
                  <a:srgbClr val="FF0000"/>
                </a:solidFill>
              </a:rPr>
              <a:t>-</a:t>
            </a:r>
            <a:r>
              <a:rPr lang="fr-FR" sz="2800" dirty="0"/>
              <a:t> 9 </a:t>
            </a:r>
            <a:r>
              <a:rPr lang="fr-FR" sz="2800" dirty="0">
                <a:solidFill>
                  <a:srgbClr val="FF0000"/>
                </a:solidFill>
              </a:rPr>
              <a:t>+</a:t>
            </a:r>
            <a:r>
              <a:rPr lang="fr-FR" sz="2800" dirty="0"/>
              <a:t> 3 = 11</a:t>
            </a:r>
          </a:p>
        </p:txBody>
      </p:sp>
      <p:sp>
        <p:nvSpPr>
          <p:cNvPr id="11" name="ZoneTexte 10">
            <a:extLst>
              <a:ext uri="{FF2B5EF4-FFF2-40B4-BE49-F238E27FC236}">
                <a16:creationId xmlns:a16="http://schemas.microsoft.com/office/drawing/2014/main" xmlns="" id="{BE7F21BF-16AF-4B6E-9295-86B4B85AA45B}"/>
              </a:ext>
            </a:extLst>
          </p:cNvPr>
          <p:cNvSpPr txBox="1"/>
          <p:nvPr/>
        </p:nvSpPr>
        <p:spPr>
          <a:xfrm>
            <a:off x="5836920" y="1934957"/>
            <a:ext cx="3566160" cy="4247317"/>
          </a:xfrm>
          <a:prstGeom prst="rect">
            <a:avLst/>
          </a:prstGeom>
          <a:noFill/>
        </p:spPr>
        <p:txBody>
          <a:bodyPr wrap="square" rtlCol="0">
            <a:spAutoFit/>
          </a:bodyPr>
          <a:lstStyle/>
          <a:p>
            <a:r>
              <a:rPr lang="fr-FR" sz="2800" dirty="0"/>
              <a:t>Série 3 : </a:t>
            </a:r>
            <a:r>
              <a:rPr lang="fr-FR" sz="2800" dirty="0">
                <a:solidFill>
                  <a:srgbClr val="FF0000"/>
                </a:solidFill>
              </a:rPr>
              <a:t>binaire</a:t>
            </a:r>
          </a:p>
          <a:p>
            <a:r>
              <a:rPr lang="fr-FR" sz="2800" dirty="0"/>
              <a:t>11 + 100 = 111</a:t>
            </a:r>
          </a:p>
          <a:p>
            <a:r>
              <a:rPr lang="fr-FR" sz="2800" dirty="0">
                <a:solidFill>
                  <a:srgbClr val="FF0000"/>
                </a:solidFill>
              </a:rPr>
              <a:t>3+4 = 7</a:t>
            </a:r>
          </a:p>
          <a:p>
            <a:r>
              <a:rPr lang="fr-FR" sz="2800" dirty="0"/>
              <a:t>101 + 1001 = 1110</a:t>
            </a:r>
          </a:p>
          <a:p>
            <a:r>
              <a:rPr lang="fr-FR" sz="2800" dirty="0">
                <a:solidFill>
                  <a:srgbClr val="FF0000"/>
                </a:solidFill>
              </a:rPr>
              <a:t>5 + 9 = 14</a:t>
            </a:r>
          </a:p>
          <a:p>
            <a:r>
              <a:rPr lang="fr-FR" sz="2800" dirty="0"/>
              <a:t>1010 + 11 = 1101</a:t>
            </a:r>
          </a:p>
          <a:p>
            <a:r>
              <a:rPr lang="fr-FR" sz="2800" dirty="0">
                <a:solidFill>
                  <a:srgbClr val="FF0000"/>
                </a:solidFill>
              </a:rPr>
              <a:t>10 + 3 = 13</a:t>
            </a:r>
          </a:p>
          <a:p>
            <a:r>
              <a:rPr lang="fr-FR" sz="2800" dirty="0"/>
              <a:t>10000 + 1111 = 11111</a:t>
            </a:r>
          </a:p>
          <a:p>
            <a:r>
              <a:rPr lang="fr-FR" sz="2800" dirty="0">
                <a:solidFill>
                  <a:srgbClr val="FF0000"/>
                </a:solidFill>
              </a:rPr>
              <a:t>16 + 15 = 31</a:t>
            </a:r>
          </a:p>
          <a:p>
            <a:endParaRPr lang="fr-FR" dirty="0"/>
          </a:p>
        </p:txBody>
      </p:sp>
      <p:sp>
        <p:nvSpPr>
          <p:cNvPr id="12" name="ZoneTexte 11"/>
          <p:cNvSpPr txBox="1"/>
          <p:nvPr/>
        </p:nvSpPr>
        <p:spPr>
          <a:xfrm>
            <a:off x="1979712" y="260648"/>
            <a:ext cx="4032448" cy="1508105"/>
          </a:xfrm>
          <a:prstGeom prst="rect">
            <a:avLst/>
          </a:prstGeom>
          <a:noFill/>
        </p:spPr>
        <p:txBody>
          <a:bodyPr wrap="square" rtlCol="0">
            <a:spAutoFit/>
          </a:bodyPr>
          <a:lstStyle/>
          <a:p>
            <a:r>
              <a:rPr lang="fr-FR" sz="2800" dirty="0"/>
              <a:t>4. Exemples surprenants et/ou récréatifs</a:t>
            </a:r>
            <a:r>
              <a:rPr lang="fr-FR" dirty="0"/>
              <a:t> </a:t>
            </a:r>
          </a:p>
          <a:p>
            <a:endParaRPr lang="fr-FR" dirty="0"/>
          </a:p>
          <a:p>
            <a:endParaRPr lang="fr-FR" dirty="0"/>
          </a:p>
        </p:txBody>
      </p:sp>
    </p:spTree>
    <p:extLst>
      <p:ext uri="{BB962C8B-B14F-4D97-AF65-F5344CB8AC3E}">
        <p14:creationId xmlns:p14="http://schemas.microsoft.com/office/powerpoint/2010/main" xmlns="" val="22488228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260648"/>
            <a:ext cx="4032448" cy="1077218"/>
          </a:xfrm>
          <a:prstGeom prst="rect">
            <a:avLst/>
          </a:prstGeom>
          <a:noFill/>
        </p:spPr>
        <p:txBody>
          <a:bodyPr wrap="square" rtlCol="0">
            <a:spAutoFit/>
          </a:bodyPr>
          <a:lstStyle/>
          <a:p>
            <a:r>
              <a:rPr lang="fr-FR" sz="2800" dirty="0"/>
              <a:t>5. Relation d’équivalence</a:t>
            </a:r>
          </a:p>
          <a:p>
            <a:endParaRPr lang="fr-FR" dirty="0"/>
          </a:p>
          <a:p>
            <a:endParaRPr lang="fr-FR" dirty="0"/>
          </a:p>
        </p:txBody>
      </p:sp>
      <p:sp>
        <p:nvSpPr>
          <p:cNvPr id="8" name="ZoneTexte 7"/>
          <p:cNvSpPr txBox="1"/>
          <p:nvPr/>
        </p:nvSpPr>
        <p:spPr>
          <a:xfrm>
            <a:off x="305988" y="1341766"/>
            <a:ext cx="7776864" cy="5170646"/>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Verdana" pitchFamily="34" charset="0"/>
                <a:ea typeface="Verdana" pitchFamily="34" charset="0"/>
              </a:rPr>
              <a:t>L’égalité est une relation !</a:t>
            </a:r>
          </a:p>
          <a:p>
            <a:pPr marL="342900" indent="-342900">
              <a:buFont typeface="Arial" panose="020B0604020202020204" pitchFamily="34" charset="0"/>
              <a:buChar char="•"/>
            </a:pPr>
            <a:r>
              <a:rPr lang="fr-FR" sz="2400" dirty="0">
                <a:latin typeface="Verdana" pitchFamily="34" charset="0"/>
                <a:ea typeface="Verdana" pitchFamily="34" charset="0"/>
              </a:rPr>
              <a:t>En mathématiques, </a:t>
            </a:r>
            <a:r>
              <a:rPr lang="fr-FR" sz="2400" b="1" dirty="0">
                <a:latin typeface="Verdana" pitchFamily="34" charset="0"/>
                <a:ea typeface="Verdana" pitchFamily="34" charset="0"/>
              </a:rPr>
              <a:t>l’égalité</a:t>
            </a:r>
            <a:r>
              <a:rPr lang="fr-FR" sz="2400" dirty="0">
                <a:latin typeface="Verdana" pitchFamily="34" charset="0"/>
                <a:ea typeface="Verdana" pitchFamily="34" charset="0"/>
              </a:rPr>
              <a:t> est une relation binaire entre deux objets signifiant que ces objets ont les mêmes propriétés, c’est-à-dire que le remplacement de l’un par l’autre dans une expression ne change jamais la valeur de vérité de cette dernière. </a:t>
            </a:r>
          </a:p>
          <a:p>
            <a:pPr marL="342900" indent="-342900">
              <a:buFont typeface="Arial" panose="020B0604020202020204" pitchFamily="34" charset="0"/>
              <a:buChar char="•"/>
            </a:pPr>
            <a:r>
              <a:rPr lang="fr-FR" sz="2400" b="1" dirty="0">
                <a:latin typeface="Verdana" pitchFamily="34" charset="0"/>
                <a:ea typeface="Verdana" pitchFamily="34" charset="0"/>
              </a:rPr>
              <a:t>Une égalité</a:t>
            </a:r>
            <a:r>
              <a:rPr lang="fr-FR" sz="2400" dirty="0">
                <a:latin typeface="Verdana" pitchFamily="34" charset="0"/>
                <a:ea typeface="Verdana" pitchFamily="34" charset="0"/>
              </a:rPr>
              <a:t> est une proposition pouvant s’écrire à l’aide du signe égal « = », séparant deux expressions mathématiques de même nature (nombres, vecteurs, fonctions, ensembles…) ; la négation de cette proposition s’écrit à l’aide du symbole « ≠ ». </a:t>
            </a:r>
          </a:p>
          <a:p>
            <a:endParaRPr lang="fr-FR" dirty="0"/>
          </a:p>
        </p:txBody>
      </p:sp>
      <p:sp>
        <p:nvSpPr>
          <p:cNvPr id="9" name="Espace réservé du numéro de diapositive 8"/>
          <p:cNvSpPr>
            <a:spLocks noGrp="1"/>
          </p:cNvSpPr>
          <p:nvPr>
            <p:ph type="sldNum" sz="quarter" idx="12"/>
          </p:nvPr>
        </p:nvSpPr>
        <p:spPr/>
        <p:txBody>
          <a:bodyPr/>
          <a:lstStyle/>
          <a:p>
            <a:fld id="{11D51E7C-3F57-4AE0-8B48-D659CB4EDCCE}" type="slidenum">
              <a:rPr lang="fr-FR" smtClean="0"/>
              <a:pPr/>
              <a:t>43</a:t>
            </a:fld>
            <a:endParaRPr lang="fr-F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6" name="ZoneTexte 5"/>
          <p:cNvSpPr txBox="1"/>
          <p:nvPr/>
        </p:nvSpPr>
        <p:spPr>
          <a:xfrm>
            <a:off x="575556" y="1302175"/>
            <a:ext cx="7992888" cy="3877985"/>
          </a:xfrm>
          <a:prstGeom prst="rect">
            <a:avLst/>
          </a:prstGeom>
          <a:noFill/>
        </p:spPr>
        <p:txBody>
          <a:bodyPr wrap="square" rtlCol="0">
            <a:spAutoFit/>
          </a:bodyPr>
          <a:lstStyle/>
          <a:p>
            <a:endParaRPr lang="fr-FR" dirty="0"/>
          </a:p>
          <a:p>
            <a:endParaRPr lang="fr-FR" dirty="0"/>
          </a:p>
          <a:p>
            <a:pPr marL="342900" indent="-342900">
              <a:buFont typeface="Arial" panose="020B0604020202020204" pitchFamily="34" charset="0"/>
              <a:buChar char="•"/>
            </a:pPr>
            <a:r>
              <a:rPr lang="fr-FR" sz="2400" dirty="0">
                <a:latin typeface="Verdana" pitchFamily="34" charset="0"/>
                <a:ea typeface="Verdana" pitchFamily="34" charset="0"/>
              </a:rPr>
              <a:t>La relation d'égalité est la seule relation binaire à la fois réflexive, symétrique, antisymétrique, et transitive. </a:t>
            </a:r>
          </a:p>
          <a:p>
            <a:pPr marL="342900" indent="-342900">
              <a:buFont typeface="Arial" panose="020B0604020202020204" pitchFamily="34" charset="0"/>
              <a:buChar char="•"/>
            </a:pPr>
            <a:r>
              <a:rPr lang="fr-FR" sz="2400" dirty="0">
                <a:latin typeface="Verdana" pitchFamily="34" charset="0"/>
                <a:ea typeface="Verdana" pitchFamily="34" charset="0"/>
              </a:rPr>
              <a:t>C'est en effet la seule relation d'équivalence qui soit également une relation d'ordre.</a:t>
            </a:r>
          </a:p>
          <a:p>
            <a:endParaRPr lang="fr-FR" dirty="0"/>
          </a:p>
          <a:p>
            <a:pPr marL="342900" indent="-342900">
              <a:buAutoNum type="arabicPeriod"/>
            </a:pPr>
            <a:endParaRPr lang="fr-FR" dirty="0"/>
          </a:p>
          <a:p>
            <a:pPr marL="342900" indent="-342900"/>
            <a:endParaRPr lang="fr-FR" dirty="0"/>
          </a:p>
          <a:p>
            <a:pPr marL="342900" indent="-342900">
              <a:buAutoNum type="arabicPeriod"/>
            </a:pPr>
            <a:endParaRPr lang="fr-FR" dirty="0"/>
          </a:p>
          <a:p>
            <a:endParaRPr lang="fr-FR" dirty="0"/>
          </a:p>
        </p:txBody>
      </p:sp>
      <p:sp>
        <p:nvSpPr>
          <p:cNvPr id="8" name="Espace réservé du numéro de diapositive 7"/>
          <p:cNvSpPr>
            <a:spLocks noGrp="1"/>
          </p:cNvSpPr>
          <p:nvPr>
            <p:ph type="sldNum" sz="quarter" idx="12"/>
          </p:nvPr>
        </p:nvSpPr>
        <p:spPr/>
        <p:txBody>
          <a:bodyPr/>
          <a:lstStyle/>
          <a:p>
            <a:fld id="{11D51E7C-3F57-4AE0-8B48-D659CB4EDCCE}" type="slidenum">
              <a:rPr lang="fr-FR" smtClean="0"/>
              <a:pPr/>
              <a:t>44</a:t>
            </a:fld>
            <a:endParaRPr lang="fr-FR"/>
          </a:p>
        </p:txBody>
      </p:sp>
      <p:pic>
        <p:nvPicPr>
          <p:cNvPr id="2" name="Picture 2"/>
          <p:cNvPicPr>
            <a:picLocks noChangeAspect="1" noChangeArrowheads="1"/>
          </p:cNvPicPr>
          <p:nvPr/>
        </p:nvPicPr>
        <p:blipFill>
          <a:blip r:embed="rId5" cstate="print"/>
          <a:srcRect/>
          <a:stretch>
            <a:fillRect/>
          </a:stretch>
        </p:blipFill>
        <p:spPr bwMode="auto">
          <a:xfrm>
            <a:off x="937951" y="4064583"/>
            <a:ext cx="7268098" cy="1440160"/>
          </a:xfrm>
          <a:prstGeom prst="rect">
            <a:avLst/>
          </a:prstGeom>
          <a:noFill/>
          <a:ln w="9525">
            <a:noFill/>
            <a:miter lim="800000"/>
            <a:headEnd/>
            <a:tailEnd/>
          </a:ln>
        </p:spPr>
      </p:pic>
      <p:sp>
        <p:nvSpPr>
          <p:cNvPr id="9" name="ZoneTexte 8"/>
          <p:cNvSpPr txBox="1"/>
          <p:nvPr/>
        </p:nvSpPr>
        <p:spPr>
          <a:xfrm>
            <a:off x="1979712" y="260648"/>
            <a:ext cx="4032448" cy="1077218"/>
          </a:xfrm>
          <a:prstGeom prst="rect">
            <a:avLst/>
          </a:prstGeom>
          <a:noFill/>
        </p:spPr>
        <p:txBody>
          <a:bodyPr wrap="square" rtlCol="0">
            <a:spAutoFit/>
          </a:bodyPr>
          <a:lstStyle/>
          <a:p>
            <a:r>
              <a:rPr lang="fr-FR" sz="2800" dirty="0"/>
              <a:t>5. Relation d’équivalence</a:t>
            </a:r>
          </a:p>
          <a:p>
            <a:endParaRPr lang="fr-FR" dirty="0"/>
          </a:p>
          <a:p>
            <a:endParaRPr lang="fr-F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6" name="ZoneTexte 5"/>
          <p:cNvSpPr txBox="1"/>
          <p:nvPr/>
        </p:nvSpPr>
        <p:spPr>
          <a:xfrm>
            <a:off x="575556" y="1815354"/>
            <a:ext cx="7992888" cy="3693319"/>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Verdana" pitchFamily="34" charset="0"/>
                <a:ea typeface="Verdana" pitchFamily="34" charset="0"/>
              </a:rPr>
              <a:t>La relation « est approximativement égal à » dans l'ensemble des réels, n'est pas transitive malgré les apparences, car une somme de petites erreurs finit par faire une grosse différence</a:t>
            </a:r>
            <a:r>
              <a:rPr lang="fr-FR" sz="2400">
                <a:latin typeface="Verdana" pitchFamily="34" charset="0"/>
                <a:ea typeface="Verdana" pitchFamily="34" charset="0"/>
              </a:rPr>
              <a:t>. </a:t>
            </a:r>
          </a:p>
          <a:p>
            <a:pPr marL="342900" indent="-342900">
              <a:buFont typeface="Arial" panose="020B0604020202020204" pitchFamily="34" charset="0"/>
              <a:buChar char="•"/>
            </a:pPr>
            <a:r>
              <a:rPr lang="fr-FR" sz="2400">
                <a:latin typeface="Verdana" pitchFamily="34" charset="0"/>
                <a:ea typeface="Verdana" pitchFamily="34" charset="0"/>
              </a:rPr>
              <a:t>La </a:t>
            </a:r>
            <a:r>
              <a:rPr lang="fr-FR" sz="2400" dirty="0">
                <a:latin typeface="Verdana" pitchFamily="34" charset="0"/>
                <a:ea typeface="Verdana" pitchFamily="34" charset="0"/>
              </a:rPr>
              <a:t>relation « est égal presque partout », elle, reste une relation transitive.</a:t>
            </a:r>
          </a:p>
          <a:p>
            <a:endParaRPr lang="fr-FR" sz="2400" dirty="0">
              <a:latin typeface="Verdana" pitchFamily="34" charset="0"/>
              <a:ea typeface="Verdana" pitchFamily="34" charset="0"/>
            </a:endParaRPr>
          </a:p>
          <a:p>
            <a:r>
              <a:rPr lang="fr-FR" sz="2400" dirty="0">
                <a:latin typeface="Verdana" pitchFamily="34" charset="0"/>
                <a:ea typeface="Verdana" pitchFamily="34" charset="0"/>
              </a:rPr>
              <a:t>A montrer aux élèves?</a:t>
            </a:r>
          </a:p>
          <a:p>
            <a:endParaRPr lang="fr-FR" dirty="0"/>
          </a:p>
        </p:txBody>
      </p:sp>
      <p:sp>
        <p:nvSpPr>
          <p:cNvPr id="8" name="Espace réservé du numéro de diapositive 7"/>
          <p:cNvSpPr>
            <a:spLocks noGrp="1"/>
          </p:cNvSpPr>
          <p:nvPr>
            <p:ph type="sldNum" sz="quarter" idx="12"/>
          </p:nvPr>
        </p:nvSpPr>
        <p:spPr/>
        <p:txBody>
          <a:bodyPr/>
          <a:lstStyle/>
          <a:p>
            <a:fld id="{11D51E7C-3F57-4AE0-8B48-D659CB4EDCCE}" type="slidenum">
              <a:rPr lang="fr-FR" smtClean="0"/>
              <a:pPr/>
              <a:t>45</a:t>
            </a:fld>
            <a:endParaRPr lang="fr-FR"/>
          </a:p>
        </p:txBody>
      </p:sp>
      <p:sp>
        <p:nvSpPr>
          <p:cNvPr id="9" name="ZoneTexte 8"/>
          <p:cNvSpPr txBox="1"/>
          <p:nvPr/>
        </p:nvSpPr>
        <p:spPr>
          <a:xfrm>
            <a:off x="1979712" y="260648"/>
            <a:ext cx="4032448" cy="1077218"/>
          </a:xfrm>
          <a:prstGeom prst="rect">
            <a:avLst/>
          </a:prstGeom>
          <a:noFill/>
        </p:spPr>
        <p:txBody>
          <a:bodyPr wrap="square" rtlCol="0">
            <a:spAutoFit/>
          </a:bodyPr>
          <a:lstStyle/>
          <a:p>
            <a:r>
              <a:rPr lang="fr-FR" sz="2800" dirty="0"/>
              <a:t>5. Relation d’équivalence</a:t>
            </a:r>
          </a:p>
          <a:p>
            <a:endParaRPr lang="fr-FR" dirty="0"/>
          </a:p>
          <a:p>
            <a:endParaRPr lang="fr-F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88640"/>
            <a:ext cx="4032448" cy="1077218"/>
          </a:xfrm>
          <a:prstGeom prst="rect">
            <a:avLst/>
          </a:prstGeom>
          <a:noFill/>
        </p:spPr>
        <p:txBody>
          <a:bodyPr wrap="square" rtlCol="0">
            <a:spAutoFit/>
          </a:bodyPr>
          <a:lstStyle/>
          <a:p>
            <a:r>
              <a:rPr lang="fr-FR" sz="2800" dirty="0"/>
              <a:t>6. Egalité et scratch</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46</a:t>
            </a:fld>
            <a:endParaRPr lang="fr-FR"/>
          </a:p>
        </p:txBody>
      </p:sp>
      <p:pic>
        <p:nvPicPr>
          <p:cNvPr id="3" name="Picture 2"/>
          <p:cNvPicPr>
            <a:picLocks noChangeAspect="1" noChangeArrowheads="1"/>
          </p:cNvPicPr>
          <p:nvPr/>
        </p:nvPicPr>
        <p:blipFill>
          <a:blip r:embed="rId5" cstate="print"/>
          <a:srcRect/>
          <a:stretch>
            <a:fillRect/>
          </a:stretch>
        </p:blipFill>
        <p:spPr bwMode="auto">
          <a:xfrm>
            <a:off x="664797" y="1798689"/>
            <a:ext cx="7814406" cy="3743121"/>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2843808" y="836712"/>
            <a:ext cx="1711888" cy="7200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260648"/>
            <a:ext cx="4032448" cy="1077218"/>
          </a:xfrm>
          <a:prstGeom prst="rect">
            <a:avLst/>
          </a:prstGeom>
          <a:noFill/>
        </p:spPr>
        <p:txBody>
          <a:bodyPr wrap="square" rtlCol="0">
            <a:spAutoFit/>
          </a:bodyPr>
          <a:lstStyle/>
          <a:p>
            <a:r>
              <a:rPr lang="fr-FR" sz="2800" dirty="0"/>
              <a:t>6. Egalité et Python</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47</a:t>
            </a:fld>
            <a:endParaRPr lang="fr-FR"/>
          </a:p>
        </p:txBody>
      </p:sp>
      <p:sp>
        <p:nvSpPr>
          <p:cNvPr id="8" name="Rectangle 7"/>
          <p:cNvSpPr/>
          <p:nvPr/>
        </p:nvSpPr>
        <p:spPr>
          <a:xfrm>
            <a:off x="251520" y="1124744"/>
            <a:ext cx="5112568" cy="2308324"/>
          </a:xfrm>
          <a:prstGeom prst="rect">
            <a:avLst/>
          </a:prstGeom>
        </p:spPr>
        <p:txBody>
          <a:bodyPr wrap="square">
            <a:spAutoFit/>
          </a:bodyPr>
          <a:lstStyle/>
          <a:p>
            <a:r>
              <a:rPr lang="fr-FR" sz="2400" dirty="0">
                <a:latin typeface="Verdana" pitchFamily="34" charset="0"/>
                <a:ea typeface="Verdana" pitchFamily="34" charset="0"/>
              </a:rPr>
              <a:t>Il ne faut pas confondre :</a:t>
            </a:r>
          </a:p>
          <a:p>
            <a:r>
              <a:rPr lang="fr-FR" sz="2400" dirty="0">
                <a:latin typeface="Verdana" pitchFamily="34" charset="0"/>
                <a:ea typeface="Verdana" pitchFamily="34" charset="0"/>
              </a:rPr>
              <a:t>- l'opérateur d'égalité (==) </a:t>
            </a:r>
          </a:p>
          <a:p>
            <a:r>
              <a:rPr lang="fr-FR" sz="2400" dirty="0">
                <a:latin typeface="Verdana" pitchFamily="34" charset="0"/>
                <a:ea typeface="Verdana" pitchFamily="34" charset="0"/>
              </a:rPr>
              <a:t>- l'opérateur d'affectation (=) utilisé pour attribuer une valeur aux variables. </a:t>
            </a:r>
          </a:p>
          <a:p>
            <a:endParaRPr lang="fr-FR" sz="2400" dirty="0">
              <a:latin typeface="Verdana" pitchFamily="34" charset="0"/>
              <a:ea typeface="Verdana" pitchFamily="34" charset="0"/>
            </a:endParaRPr>
          </a:p>
        </p:txBody>
      </p:sp>
      <p:pic>
        <p:nvPicPr>
          <p:cNvPr id="2050" name="Picture 2"/>
          <p:cNvPicPr>
            <a:picLocks noChangeAspect="1" noChangeArrowheads="1"/>
          </p:cNvPicPr>
          <p:nvPr/>
        </p:nvPicPr>
        <p:blipFill>
          <a:blip r:embed="rId5" cstate="print"/>
          <a:srcRect/>
          <a:stretch>
            <a:fillRect/>
          </a:stretch>
        </p:blipFill>
        <p:spPr bwMode="auto">
          <a:xfrm>
            <a:off x="2053208" y="4173666"/>
            <a:ext cx="6588224" cy="1846908"/>
          </a:xfrm>
          <a:prstGeom prst="rect">
            <a:avLst/>
          </a:prstGeom>
          <a:noFill/>
          <a:ln w="9525">
            <a:noFill/>
            <a:miter lim="800000"/>
            <a:headEnd/>
            <a:tailEnd/>
          </a:ln>
        </p:spPr>
      </p:pic>
      <p:sp>
        <p:nvSpPr>
          <p:cNvPr id="9" name="ZoneTexte 8"/>
          <p:cNvSpPr txBox="1"/>
          <p:nvPr/>
        </p:nvSpPr>
        <p:spPr>
          <a:xfrm>
            <a:off x="6300192" y="2109507"/>
            <a:ext cx="2232248" cy="830997"/>
          </a:xfrm>
          <a:prstGeom prst="rect">
            <a:avLst/>
          </a:prstGeom>
          <a:noFill/>
        </p:spPr>
        <p:txBody>
          <a:bodyPr wrap="square" rtlCol="0">
            <a:spAutoFit/>
          </a:bodyPr>
          <a:lstStyle/>
          <a:p>
            <a:r>
              <a:rPr lang="fr-FR" sz="2400" dirty="0">
                <a:latin typeface="Verdana" pitchFamily="34" charset="0"/>
                <a:ea typeface="Verdana" pitchFamily="34" charset="0"/>
              </a:rPr>
              <a:t>Le = n’est pas transitif!</a:t>
            </a:r>
          </a:p>
        </p:txBody>
      </p:sp>
      <p:sp>
        <p:nvSpPr>
          <p:cNvPr id="2" name="ZoneTexte 1">
            <a:extLst>
              <a:ext uri="{FF2B5EF4-FFF2-40B4-BE49-F238E27FC236}">
                <a16:creationId xmlns:a16="http://schemas.microsoft.com/office/drawing/2014/main" xmlns="" id="{2C9536BD-D465-0DC8-E375-BA845C24DAF3}"/>
              </a:ext>
            </a:extLst>
          </p:cNvPr>
          <p:cNvSpPr txBox="1"/>
          <p:nvPr/>
        </p:nvSpPr>
        <p:spPr>
          <a:xfrm>
            <a:off x="272832" y="3292406"/>
            <a:ext cx="8280920" cy="830997"/>
          </a:xfrm>
          <a:prstGeom prst="rect">
            <a:avLst/>
          </a:prstGeom>
          <a:noFill/>
        </p:spPr>
        <p:txBody>
          <a:bodyPr wrap="square" rtlCol="0">
            <a:spAutoFit/>
          </a:bodyPr>
          <a:lstStyle/>
          <a:p>
            <a:r>
              <a:rPr lang="fr-FR" sz="2400" dirty="0">
                <a:latin typeface="Verdana" pitchFamily="34" charset="0"/>
                <a:ea typeface="Verdana" pitchFamily="34" charset="0"/>
              </a:rPr>
              <a:t>La confusion entre ces 2 opérateurs est une erreur classique qui est parfois très difficile à détecter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3" cstate="print"/>
          <a:srcRect/>
          <a:stretch>
            <a:fillRect/>
          </a:stretch>
        </p:blipFill>
        <p:spPr bwMode="auto">
          <a:xfrm>
            <a:off x="2411760" y="2060848"/>
            <a:ext cx="3914775" cy="1200150"/>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5"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88640"/>
            <a:ext cx="4032448" cy="1077218"/>
          </a:xfrm>
          <a:prstGeom prst="rect">
            <a:avLst/>
          </a:prstGeom>
          <a:noFill/>
        </p:spPr>
        <p:txBody>
          <a:bodyPr wrap="square" rtlCol="0">
            <a:spAutoFit/>
          </a:bodyPr>
          <a:lstStyle/>
          <a:p>
            <a:r>
              <a:rPr lang="fr-FR" sz="2800" dirty="0"/>
              <a:t>7. Egalité et limites</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48</a:t>
            </a:fld>
            <a:endParaRPr lang="fr-FR"/>
          </a:p>
        </p:txBody>
      </p:sp>
      <mc:AlternateContent xmlns:mc="http://schemas.openxmlformats.org/markup-compatibility/2006">
        <mc:Choice xmlns:a14="http://schemas.microsoft.com/office/drawing/2010/main" xmlns="" Requires="a14">
          <p:sp>
            <p:nvSpPr>
              <p:cNvPr id="9" name="ZoneTexte 8"/>
              <p:cNvSpPr txBox="1"/>
              <p:nvPr/>
            </p:nvSpPr>
            <p:spPr>
              <a:xfrm>
                <a:off x="251520" y="1861074"/>
                <a:ext cx="8640960" cy="3600986"/>
              </a:xfrm>
              <a:prstGeom prst="rect">
                <a:avLst/>
              </a:prstGeom>
              <a:noFill/>
            </p:spPr>
            <p:txBody>
              <a:bodyPr wrap="square" rtlCol="0">
                <a:spAutoFit/>
              </a:bodyPr>
              <a:lstStyle/>
              <a:p>
                <a:r>
                  <a:rPr lang="fr-FR" sz="2400" dirty="0">
                    <a:latin typeface="Verdana" pitchFamily="34" charset="0"/>
                    <a:ea typeface="Verdana" pitchFamily="34" charset="0"/>
                  </a:rPr>
                  <a:t>En analyse, on trouve des notations comme :</a:t>
                </a:r>
              </a:p>
              <a:p>
                <a:endParaRPr lang="fr-FR" sz="2400" dirty="0">
                  <a:latin typeface="Verdana" pitchFamily="34" charset="0"/>
                  <a:ea typeface="Verdana" pitchFamily="34" charset="0"/>
                </a:endParaRPr>
              </a:p>
              <a:p>
                <a:endParaRPr lang="fr-FR" sz="2400" dirty="0">
                  <a:latin typeface="Verdana" pitchFamily="34" charset="0"/>
                  <a:ea typeface="Verdana" pitchFamily="34" charset="0"/>
                </a:endParaRPr>
              </a:p>
              <a:p>
                <a:endParaRPr lang="fr-FR" sz="2400" dirty="0">
                  <a:latin typeface="Verdana" pitchFamily="34" charset="0"/>
                  <a:ea typeface="Verdana" pitchFamily="34" charset="0"/>
                </a:endParaRPr>
              </a:p>
              <a:p>
                <a:r>
                  <a:rPr lang="fr-FR" sz="2400" dirty="0">
                    <a:latin typeface="Verdana" pitchFamily="34" charset="0"/>
                    <a:ea typeface="Verdana" pitchFamily="34" charset="0"/>
                  </a:rPr>
                  <a:t>Dans ces notations, le signe « = » est plutôt utilisé comme une abréviation à la place d’énoncés :</a:t>
                </a:r>
              </a:p>
              <a:p>
                <a:r>
                  <a:rPr lang="fr-FR" sz="2400" dirty="0">
                    <a:latin typeface="Verdana" pitchFamily="34" charset="0"/>
                    <a:ea typeface="Verdana" pitchFamily="34" charset="0"/>
                  </a:rPr>
                  <a:t>Lorsque </a:t>
                </a:r>
                <a14:m>
                  <m:oMath xmlns:m="http://schemas.openxmlformats.org/officeDocument/2006/math">
                    <m:r>
                      <a:rPr lang="fr-FR" sz="2400" i="1" dirty="0" smtClean="0">
                        <a:latin typeface="Cambria Math" panose="02040503050406030204" pitchFamily="18" charset="0"/>
                        <a:ea typeface="Verdana" pitchFamily="34" charset="0"/>
                      </a:rPr>
                      <m:t>𝑥</m:t>
                    </m:r>
                  </m:oMath>
                </a14:m>
                <a:r>
                  <a:rPr lang="fr-FR" sz="2400" dirty="0">
                    <a:latin typeface="Verdana" pitchFamily="34" charset="0"/>
                    <a:ea typeface="Verdana" pitchFamily="34" charset="0"/>
                  </a:rPr>
                  <a:t> tend vers l’infini, la fonction</a:t>
                </a:r>
                <a14:m>
                  <m:oMath xmlns:m="http://schemas.openxmlformats.org/officeDocument/2006/math">
                    <m:r>
                      <a:rPr lang="fr-FR" sz="2400" i="1" dirty="0" smtClean="0">
                        <a:latin typeface="Cambria Math" panose="02040503050406030204" pitchFamily="18" charset="0"/>
                        <a:ea typeface="Verdana" pitchFamily="34" charset="0"/>
                      </a:rPr>
                      <m:t> </m:t>
                    </m:r>
                    <m:r>
                      <a:rPr lang="fr-FR" sz="2400" i="1" dirty="0" smtClean="0">
                        <a:latin typeface="Cambria Math" panose="02040503050406030204" pitchFamily="18" charset="0"/>
                        <a:ea typeface="Verdana" pitchFamily="34" charset="0"/>
                      </a:rPr>
                      <m:t>𝑓</m:t>
                    </m:r>
                    <m:r>
                      <a:rPr lang="fr-FR" sz="2400" i="1" dirty="0" smtClean="0">
                        <a:latin typeface="Cambria Math" panose="02040503050406030204" pitchFamily="18" charset="0"/>
                        <a:ea typeface="Verdana" pitchFamily="34" charset="0"/>
                      </a:rPr>
                      <m:t> </m:t>
                    </m:r>
                  </m:oMath>
                </a14:m>
                <a:r>
                  <a:rPr lang="fr-FR" sz="2400" dirty="0">
                    <a:latin typeface="Verdana" pitchFamily="34" charset="0"/>
                    <a:ea typeface="Verdana" pitchFamily="34" charset="0"/>
                  </a:rPr>
                  <a:t>tend vers </a:t>
                </a:r>
                <a14:m>
                  <m:oMath xmlns:m="http://schemas.openxmlformats.org/officeDocument/2006/math">
                    <m:r>
                      <a:rPr lang="fr-FR" sz="2400" i="1" dirty="0" smtClean="0">
                        <a:latin typeface="Cambria Math" panose="02040503050406030204" pitchFamily="18" charset="0"/>
                        <a:ea typeface="Verdana" pitchFamily="34" charset="0"/>
                      </a:rPr>
                      <m:t>+∞</m:t>
                    </m:r>
                  </m:oMath>
                </a14:m>
                <a:r>
                  <a:rPr lang="fr-FR" sz="2400" dirty="0">
                    <a:latin typeface="Verdana" pitchFamily="34" charset="0"/>
                    <a:ea typeface="Verdana" pitchFamily="34" charset="0"/>
                  </a:rPr>
                  <a:t>.</a:t>
                </a:r>
              </a:p>
              <a:p>
                <a:r>
                  <a:rPr lang="fr-FR" sz="2400" dirty="0">
                    <a:latin typeface="Verdana" pitchFamily="34" charset="0"/>
                    <a:ea typeface="Verdana" pitchFamily="34" charset="0"/>
                  </a:rPr>
                  <a:t>Ce = n’est pas symétrique.</a:t>
                </a:r>
              </a:p>
              <a:p>
                <a:endParaRPr lang="fr-FR" dirty="0"/>
              </a:p>
              <a:p>
                <a:endParaRPr lang="fr-FR" dirty="0"/>
              </a:p>
            </p:txBody>
          </p:sp>
        </mc:Choice>
        <mc:Fallback>
          <p:sp>
            <p:nvSpPr>
              <p:cNvPr id="9" name="ZoneTexte 8"/>
              <p:cNvSpPr txBox="1">
                <a:spLocks noRot="1" noChangeAspect="1" noMove="1" noResize="1" noEditPoints="1" noAdjustHandles="1" noChangeArrowheads="1" noChangeShapeType="1" noTextEdit="1"/>
              </p:cNvSpPr>
              <p:nvPr/>
            </p:nvSpPr>
            <p:spPr>
              <a:xfrm>
                <a:off x="251520" y="1861074"/>
                <a:ext cx="8640960" cy="3600986"/>
              </a:xfrm>
              <a:prstGeom prst="rect">
                <a:avLst/>
              </a:prstGeom>
              <a:blipFill>
                <a:blip r:embed="rId6" cstate="print"/>
                <a:stretch>
                  <a:fillRect l="-1058" t="-1354"/>
                </a:stretch>
              </a:blipFill>
            </p:spPr>
            <p:txBody>
              <a:bodyPr/>
              <a:lstStyle/>
              <a:p>
                <a:r>
                  <a:rPr lang="fr-FR">
                    <a:noFill/>
                  </a:rPr>
                  <a:t> </a:t>
                </a:r>
              </a:p>
            </p:txBody>
          </p:sp>
        </mc:Fallback>
      </mc:AlternateContent>
      <p:sp>
        <p:nvSpPr>
          <p:cNvPr id="71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7171" name="Rectangle 3"/>
          <p:cNvSpPr>
            <a:spLocks noChangeArrowheads="1"/>
          </p:cNvSpPr>
          <p:nvPr/>
        </p:nvSpPr>
        <p:spPr bwMode="auto">
          <a:xfrm>
            <a:off x="0" y="1028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1979712" y="188640"/>
            <a:ext cx="4032448" cy="1077218"/>
          </a:xfrm>
          <a:prstGeom prst="rect">
            <a:avLst/>
          </a:prstGeom>
          <a:noFill/>
        </p:spPr>
        <p:txBody>
          <a:bodyPr wrap="square" rtlCol="0">
            <a:spAutoFit/>
          </a:bodyPr>
          <a:lstStyle/>
          <a:p>
            <a:r>
              <a:rPr lang="fr-FR" sz="2800" dirty="0"/>
              <a:t>8. Ressources </a:t>
            </a:r>
          </a:p>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49</a:t>
            </a:fld>
            <a:endParaRPr lang="fr-FR"/>
          </a:p>
        </p:txBody>
      </p:sp>
      <p:sp>
        <p:nvSpPr>
          <p:cNvPr id="8" name="ZoneTexte 7"/>
          <p:cNvSpPr txBox="1"/>
          <p:nvPr/>
        </p:nvSpPr>
        <p:spPr>
          <a:xfrm>
            <a:off x="827584" y="1556792"/>
            <a:ext cx="6120680" cy="5909310"/>
          </a:xfrm>
          <a:prstGeom prst="rect">
            <a:avLst/>
          </a:prstGeom>
          <a:noFill/>
        </p:spPr>
        <p:txBody>
          <a:bodyPr wrap="square" rtlCol="0">
            <a:spAutoFit/>
          </a:bodyPr>
          <a:lstStyle/>
          <a:p>
            <a:r>
              <a:rPr lang="fr-FR" dirty="0">
                <a:hlinkClick r:id="rId5"/>
              </a:rPr>
              <a:t>https://math93.com/histoire-des-maths/les-symboles-menu/97-histoire-des-mathematiques/symboles-mathematiques/136-egalite.html</a:t>
            </a:r>
            <a:endParaRPr lang="fr-FR" dirty="0"/>
          </a:p>
          <a:p>
            <a:endParaRPr lang="fr-FR" dirty="0">
              <a:hlinkClick r:id="rId6"/>
            </a:endParaRPr>
          </a:p>
          <a:p>
            <a:r>
              <a:rPr lang="fr-FR" dirty="0">
                <a:hlinkClick r:id="rId6"/>
              </a:rPr>
              <a:t>https://sciences.univ-amu.fr/sites/default/files/ressources_docs/brochure_21.pdf</a:t>
            </a:r>
            <a:endParaRPr lang="fr-FR" dirty="0"/>
          </a:p>
          <a:p>
            <a:endParaRPr lang="fr-FR" dirty="0"/>
          </a:p>
          <a:p>
            <a:r>
              <a:rPr lang="fr-FR" dirty="0">
                <a:hlinkClick r:id="rId7"/>
              </a:rPr>
              <a:t>https://www.apmep.fr/Le-signe-de-l-egalite-a-l-ecole-9501</a:t>
            </a:r>
            <a:endParaRPr lang="fr-FR" dirty="0"/>
          </a:p>
          <a:p>
            <a:endParaRPr lang="fr-FR" dirty="0"/>
          </a:p>
          <a:p>
            <a:r>
              <a:rPr lang="fr-FR" dirty="0">
                <a:hlinkClick r:id="rId8"/>
              </a:rPr>
              <a:t>https://bibnum.publimath.fr/AAA/AAA07002.pdf</a:t>
            </a:r>
            <a:endParaRPr lang="fr-FR" dirty="0"/>
          </a:p>
          <a:p>
            <a:endParaRPr lang="fr-FR" dirty="0"/>
          </a:p>
          <a:p>
            <a:r>
              <a:rPr lang="fr-FR" dirty="0">
                <a:hlinkClick r:id="rId9"/>
              </a:rPr>
              <a:t>https://pedagogie.ac-montpellier.fr/sites/default/files/2024-02/le-livret-math-matiques-des-grandeurs-op-rations-et-proportionnalit--27081.pdf</a:t>
            </a:r>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79512" y="260648"/>
            <a:ext cx="1799289" cy="864096"/>
          </a:xfrm>
          <a:prstGeom prst="rect">
            <a:avLst/>
          </a:prstGeom>
          <a:noFill/>
          <a:ln w="9525">
            <a:noFill/>
            <a:miter lim="800000"/>
            <a:headEnd/>
            <a:tailEnd/>
          </a:ln>
        </p:spPr>
      </p:pic>
      <p:sp>
        <p:nvSpPr>
          <p:cNvPr id="5" name="PlaceHolder 3"/>
          <p:cNvSpPr>
            <a:spLocks noGrp="1"/>
          </p:cNvSpPr>
          <p:nvPr>
            <p:ph type="ftr" sz="quarter" idx="11"/>
          </p:nvPr>
        </p:nvSpPr>
        <p:spPr>
          <a:xfrm>
            <a:off x="1835640" y="6093296"/>
            <a:ext cx="6516000" cy="335344"/>
          </a:xfrm>
          <a:prstGeom prst="rect">
            <a:avLst/>
          </a:prstGeom>
          <a:noFill/>
          <a:ln w="0">
            <a:noFill/>
          </a:ln>
        </p:spPr>
        <p:txBody>
          <a:bodyPr lIns="0" tIns="0" rIns="0" bIns="0" anchor="b">
            <a:noAutofit/>
          </a:bodyPr>
          <a:lstStyle>
            <a:lvl1pPr indent="0" defTabSz="914400">
              <a:lnSpc>
                <a:spcPct val="100000"/>
              </a:lnSpc>
              <a:buNone/>
              <a:defRPr lang="fr-FR" sz="1150" b="1" strike="noStrike" spc="-1">
                <a:solidFill>
                  <a:schemeClr val="dk1"/>
                </a:solidFill>
                <a:latin typeface="Arial"/>
                <a:ea typeface="Arial"/>
              </a:defRPr>
            </a:lvl1pPr>
          </a:lstStyle>
          <a:p>
            <a:pPr indent="0" defTabSz="914400">
              <a:lnSpc>
                <a:spcPct val="100000"/>
              </a:lnSpc>
              <a:buNone/>
            </a:pPr>
            <a:r>
              <a:rPr lang="fr-FR" sz="1150" b="1" strike="noStrike" spc="-1" dirty="0">
                <a:solidFill>
                  <a:schemeClr val="dk1"/>
                </a:solidFill>
                <a:latin typeface="Arial"/>
                <a:ea typeface="Arial"/>
              </a:rPr>
              <a:t>Inspection Pédagogique Régionale de Mathématiques, Académie de Clermont-Ferrand</a:t>
            </a:r>
            <a:endParaRPr lang="fr-FR" sz="1150" b="0" strike="noStrike" spc="-1" dirty="0">
              <a:solidFill>
                <a:srgbClr val="000000"/>
              </a:solidFill>
              <a:latin typeface="Calibri"/>
            </a:endParaRPr>
          </a:p>
        </p:txBody>
      </p:sp>
      <p:pic>
        <p:nvPicPr>
          <p:cNvPr id="1026" name="Picture 2"/>
          <p:cNvPicPr>
            <a:picLocks noChangeAspect="1" noChangeArrowheads="1"/>
          </p:cNvPicPr>
          <p:nvPr/>
        </p:nvPicPr>
        <p:blipFill>
          <a:blip r:embed="rId4" cstate="print"/>
          <a:srcRect/>
          <a:stretch>
            <a:fillRect/>
          </a:stretch>
        </p:blipFill>
        <p:spPr bwMode="auto">
          <a:xfrm>
            <a:off x="6660232" y="1"/>
            <a:ext cx="2483768" cy="1760880"/>
          </a:xfrm>
          <a:prstGeom prst="rect">
            <a:avLst/>
          </a:prstGeom>
          <a:noFill/>
          <a:ln w="9525">
            <a:noFill/>
            <a:miter lim="800000"/>
            <a:headEnd/>
            <a:tailEnd/>
          </a:ln>
        </p:spPr>
      </p:pic>
      <p:sp>
        <p:nvSpPr>
          <p:cNvPr id="7" name="ZoneTexte 6"/>
          <p:cNvSpPr txBox="1"/>
          <p:nvPr/>
        </p:nvSpPr>
        <p:spPr>
          <a:xfrm>
            <a:off x="2339752" y="620689"/>
            <a:ext cx="4032448" cy="646331"/>
          </a:xfrm>
          <a:prstGeom prst="rect">
            <a:avLst/>
          </a:prstGeom>
          <a:noFill/>
        </p:spPr>
        <p:txBody>
          <a:bodyPr wrap="square" rtlCol="0">
            <a:spAutoFit/>
          </a:bodyPr>
          <a:lstStyle/>
          <a:p>
            <a:endParaRPr lang="fr-FR" dirty="0"/>
          </a:p>
          <a:p>
            <a:endParaRPr lang="fr-FR" dirty="0"/>
          </a:p>
        </p:txBody>
      </p:sp>
      <p:sp>
        <p:nvSpPr>
          <p:cNvPr id="6" name="Espace réservé du numéro de diapositive 5"/>
          <p:cNvSpPr>
            <a:spLocks noGrp="1"/>
          </p:cNvSpPr>
          <p:nvPr>
            <p:ph type="sldNum" sz="quarter" idx="12"/>
          </p:nvPr>
        </p:nvSpPr>
        <p:spPr/>
        <p:txBody>
          <a:bodyPr/>
          <a:lstStyle/>
          <a:p>
            <a:fld id="{11D51E7C-3F57-4AE0-8B48-D659CB4EDCCE}" type="slidenum">
              <a:rPr lang="fr-FR" smtClean="0"/>
              <a:pPr/>
              <a:t>50</a:t>
            </a:fld>
            <a:endParaRPr lang="fr-FR"/>
          </a:p>
        </p:txBody>
      </p:sp>
      <p:sp>
        <p:nvSpPr>
          <p:cNvPr id="8" name="ZoneTexte 7"/>
          <p:cNvSpPr txBox="1"/>
          <p:nvPr/>
        </p:nvSpPr>
        <p:spPr>
          <a:xfrm>
            <a:off x="646784" y="2733733"/>
            <a:ext cx="7704856" cy="2123658"/>
          </a:xfrm>
          <a:prstGeom prst="rect">
            <a:avLst/>
          </a:prstGeom>
          <a:noFill/>
        </p:spPr>
        <p:txBody>
          <a:bodyPr wrap="square" rtlCol="0">
            <a:spAutoFit/>
          </a:bodyPr>
          <a:lstStyle/>
          <a:p>
            <a:r>
              <a:rPr lang="fr-FR" sz="4800" dirty="0">
                <a:latin typeface="Verdana" pitchFamily="34" charset="0"/>
                <a:ea typeface="Verdana" pitchFamily="34" charset="0"/>
              </a:rPr>
              <a:t>Merci de votre attention</a:t>
            </a:r>
          </a:p>
          <a:p>
            <a:endParaRPr lang="fr-FR" sz="4800" dirty="0">
              <a:latin typeface="Verdana" pitchFamily="34" charset="0"/>
              <a:ea typeface="Verdana" pitchFamily="34" charset="0"/>
            </a:endParaRPr>
          </a:p>
          <a:p>
            <a:pPr algn="r"/>
            <a:endParaRPr lang="fr-FR" dirty="0">
              <a:latin typeface="Verdana" pitchFamily="34" charset="0"/>
              <a:ea typeface="Verdana" pitchFamily="34" charset="0"/>
            </a:endParaRPr>
          </a:p>
          <a:p>
            <a:pPr algn="r"/>
            <a:r>
              <a:rPr lang="fr-FR" dirty="0">
                <a:latin typeface="Verdana" pitchFamily="34" charset="0"/>
                <a:ea typeface="Verdana" pitchFamily="34" charset="0"/>
              </a:rPr>
              <a:t>Valérie Douce-Boularand et Séverine Fleury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2060</TotalTime>
  <Words>3002</Words>
  <Application>Microsoft Office PowerPoint</Application>
  <PresentationFormat>Affichage à l'écran (4:3)</PresentationFormat>
  <Paragraphs>619</Paragraphs>
  <Slides>50</Slides>
  <Notes>49</Notes>
  <HiddenSlides>0</HiddenSlides>
  <MMClips>0</MMClips>
  <ScaleCrop>false</ScaleCrop>
  <HeadingPairs>
    <vt:vector size="4" baseType="variant">
      <vt:variant>
        <vt:lpstr>Thème</vt:lpstr>
      </vt:variant>
      <vt:variant>
        <vt:i4>1</vt:i4>
      </vt:variant>
      <vt:variant>
        <vt:lpstr>Titres des diapositives</vt:lpstr>
      </vt:variant>
      <vt:variant>
        <vt:i4>50</vt:i4>
      </vt:variant>
    </vt:vector>
  </HeadingPairs>
  <TitlesOfParts>
    <vt:vector size="51" baseType="lpstr">
      <vt:lpstr>Thème Office</vt:lpstr>
      <vt:lpstr>Semaine des mathématiques  Le symbole égal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Semaine des mathématiques mardi 17 mars 2026</dc:title>
  <dc:creator>Dell User</dc:creator>
  <cp:lastModifiedBy>Dell User</cp:lastModifiedBy>
  <cp:revision>153</cp:revision>
  <dcterms:created xsi:type="dcterms:W3CDTF">2026-02-05T12:07:12Z</dcterms:created>
  <dcterms:modified xsi:type="dcterms:W3CDTF">2026-03-17T17:50:11Z</dcterms:modified>
</cp:coreProperties>
</file>