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6" r:id="rId11"/>
    <p:sldId id="265" r:id="rId12"/>
    <p:sldId id="275" r:id="rId13"/>
    <p:sldId id="270" r:id="rId14"/>
    <p:sldId id="271" r:id="rId15"/>
    <p:sldId id="272" r:id="rId16"/>
    <p:sldId id="276"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C2DD4E-80EB-D8B3-95C5-D621F159192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A1A566A-0C94-B7FD-27F0-AF890852C1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D5F7D23-0275-C3A1-6B55-B7D388B556BA}"/>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32AF4A20-6795-615D-9E6E-317228A67C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7F0380-B3FD-7CC5-481D-F133417B31BE}"/>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1150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17D569-4B2E-A446-ED05-21171D01309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1A9A2C7-5423-008B-D970-823ABCF3D7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3D359C-FE81-6310-EEC6-3BF0C45E9100}"/>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F4C71E2D-2AD2-DC79-BAD2-AF334070670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2AADB18-4085-7647-81AC-8FFCCAB0BA99}"/>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213962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79FB826-DF3A-3F78-C973-94CA8BD130E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9676FEF-AAFD-8DDB-6526-05EDC5E2F63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C318AA9-121F-7B76-ACD4-512AE7C01A8B}"/>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43F6530A-F6B6-6374-70D7-434C23A613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0B09DA-10D4-0867-284E-CFD02E2DB6CC}"/>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272755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5F71D9-49F9-CBB5-0AF8-E6641406720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A536996-2384-60E6-B120-BA0BFC21643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B9B79ED-1273-9C0B-543B-7A20B509D51D}"/>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7E02A295-1186-F272-5A52-3C7B880E00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051CDAE-6827-D4A4-AAE0-3CFAABED8325}"/>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2837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DECD4C-6FB8-F8AB-6A63-987F0A8860B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6F9115B-06BA-EE9F-41A8-CEA5266D5F7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F499327-9489-455D-83A9-DAA10BA934B5}"/>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BB1E13C4-34ED-EC11-FD5F-EB33DB08F8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E32CCB4-B61E-239F-4F13-CFE0AAA4B5B4}"/>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033439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8C3A59-57EE-9FF5-1FAF-50831B8C13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223240E-D773-88A7-15A3-7D912AD5CA9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CD4F32F-CC5C-1D53-8005-EEB5339B051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CF4EACD-3333-E00E-B049-990B03088EDC}"/>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6" name="Espace réservé du pied de page 5">
            <a:extLst>
              <a:ext uri="{FF2B5EF4-FFF2-40B4-BE49-F238E27FC236}">
                <a16:creationId xmlns:a16="http://schemas.microsoft.com/office/drawing/2014/main" id="{77E26B5A-88DC-D5BB-D88C-7786DC7E707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221C205-2EEA-8EFE-F566-4F2B011FEAC0}"/>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9164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EA97A9-B202-E44E-3E36-3D3520DFA85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3BA9010-907E-C11C-D9E2-9F731C6088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8056500-F79C-AFF0-4427-D0ADB4ECB54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722FAD3-85EF-3D90-DDE4-BD4196207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2A23E4D-F178-9813-29DE-EB9EA809BBC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260F978-6A5C-0E44-827A-6D76ED9F018A}"/>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8" name="Espace réservé du pied de page 7">
            <a:extLst>
              <a:ext uri="{FF2B5EF4-FFF2-40B4-BE49-F238E27FC236}">
                <a16:creationId xmlns:a16="http://schemas.microsoft.com/office/drawing/2014/main" id="{0D4B1CB0-FA0B-7DCE-5C04-2844B7B4062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8DAC5DD-8399-7140-270E-CE75E16B6EDD}"/>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24118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092F28-0F41-AE71-E5A5-DA62F383B12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749AF15-EAA6-0CED-EF3E-9BCF60F17EDD}"/>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4" name="Espace réservé du pied de page 3">
            <a:extLst>
              <a:ext uri="{FF2B5EF4-FFF2-40B4-BE49-F238E27FC236}">
                <a16:creationId xmlns:a16="http://schemas.microsoft.com/office/drawing/2014/main" id="{50080D8D-6E15-1447-314E-54890C93DA3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1B727BC-706D-4249-60B4-9E98BE123CCD}"/>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3364788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D1802EE-92F2-3422-8AC0-8A66E576F9BA}"/>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3" name="Espace réservé du pied de page 2">
            <a:extLst>
              <a:ext uri="{FF2B5EF4-FFF2-40B4-BE49-F238E27FC236}">
                <a16:creationId xmlns:a16="http://schemas.microsoft.com/office/drawing/2014/main" id="{10F55F9E-5E13-D76D-7A70-3BF470C41C1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D5EDF30-6F6F-BCAC-A38B-FF6396E12C93}"/>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333538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10D818-8E26-585D-CEC5-827EF1EAF42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BA201FC-9B68-64F6-18A0-7D7A6C5BC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1BAC3C3-D163-FE1D-6D3C-154794417D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5D9576D-6E78-94A4-549F-723EF0939DC0}"/>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6" name="Espace réservé du pied de page 5">
            <a:extLst>
              <a:ext uri="{FF2B5EF4-FFF2-40B4-BE49-F238E27FC236}">
                <a16:creationId xmlns:a16="http://schemas.microsoft.com/office/drawing/2014/main" id="{22B9FEE2-FDCF-A683-3CF9-DB19381E38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24D676-A713-AB51-FA65-292F7390FCC5}"/>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51677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86DC7-0BE3-0421-A968-5885ADB481A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47EF7E0-700D-44EA-CE8C-28A5981B11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A45BF94-C7B4-4C11-2549-4D3CB0F53C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1CCF011-B98D-DFCF-B0A0-DC9598C3CCCC}"/>
              </a:ext>
            </a:extLst>
          </p:cNvPr>
          <p:cNvSpPr>
            <a:spLocks noGrp="1"/>
          </p:cNvSpPr>
          <p:nvPr>
            <p:ph type="dt" sz="half" idx="10"/>
          </p:nvPr>
        </p:nvSpPr>
        <p:spPr/>
        <p:txBody>
          <a:bodyPr/>
          <a:lstStyle/>
          <a:p>
            <a:fld id="{53CE3282-256B-4AC6-8003-F96024470016}" type="datetimeFigureOut">
              <a:rPr lang="fr-FR" smtClean="0"/>
              <a:t>08/10/2025</a:t>
            </a:fld>
            <a:endParaRPr lang="fr-FR"/>
          </a:p>
        </p:txBody>
      </p:sp>
      <p:sp>
        <p:nvSpPr>
          <p:cNvPr id="6" name="Espace réservé du pied de page 5">
            <a:extLst>
              <a:ext uri="{FF2B5EF4-FFF2-40B4-BE49-F238E27FC236}">
                <a16:creationId xmlns:a16="http://schemas.microsoft.com/office/drawing/2014/main" id="{49814AAE-7615-EE50-46A1-21FEAA7F3C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CB75155-EA85-75F2-8566-60B053807545}"/>
              </a:ext>
            </a:extLst>
          </p:cNvPr>
          <p:cNvSpPr>
            <a:spLocks noGrp="1"/>
          </p:cNvSpPr>
          <p:nvPr>
            <p:ph type="sldNum" sz="quarter" idx="12"/>
          </p:nvPr>
        </p:nvSpPr>
        <p:spPr/>
        <p:txBody>
          <a:bodyPr/>
          <a:lstStyle/>
          <a:p>
            <a:fld id="{40ADBD3F-0761-424F-B352-54E5AFCEDA53}" type="slidenum">
              <a:rPr lang="fr-FR" smtClean="0"/>
              <a:t>‹N°›</a:t>
            </a:fld>
            <a:endParaRPr lang="fr-FR"/>
          </a:p>
        </p:txBody>
      </p:sp>
    </p:spTree>
    <p:extLst>
      <p:ext uri="{BB962C8B-B14F-4D97-AF65-F5344CB8AC3E}">
        <p14:creationId xmlns:p14="http://schemas.microsoft.com/office/powerpoint/2010/main" val="1590334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4CE8047-4E5D-CEE9-B4D2-A63A2B7DEF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E8ADB3C-02C3-2F7E-FE63-27222AAF7A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0596EB-67EA-9B82-10AE-1A1F8BA934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CE3282-256B-4AC6-8003-F96024470016}" type="datetimeFigureOut">
              <a:rPr lang="fr-FR" smtClean="0"/>
              <a:t>08/10/2025</a:t>
            </a:fld>
            <a:endParaRPr lang="fr-FR"/>
          </a:p>
        </p:txBody>
      </p:sp>
      <p:sp>
        <p:nvSpPr>
          <p:cNvPr id="5" name="Espace réservé du pied de page 4">
            <a:extLst>
              <a:ext uri="{FF2B5EF4-FFF2-40B4-BE49-F238E27FC236}">
                <a16:creationId xmlns:a16="http://schemas.microsoft.com/office/drawing/2014/main" id="{53CE9F83-DBB9-5821-4395-B376160958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FC88004-2D31-41F0-40E6-36E28102E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ADBD3F-0761-424F-B352-54E5AFCEDA53}" type="slidenum">
              <a:rPr lang="fr-FR" smtClean="0"/>
              <a:t>‹N°›</a:t>
            </a:fld>
            <a:endParaRPr lang="fr-FR"/>
          </a:p>
        </p:txBody>
      </p:sp>
    </p:spTree>
    <p:extLst>
      <p:ext uri="{BB962C8B-B14F-4D97-AF65-F5344CB8AC3E}">
        <p14:creationId xmlns:p14="http://schemas.microsoft.com/office/powerpoint/2010/main" val="341367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C8C663-721B-210A-CEC4-851512606D80}"/>
              </a:ext>
            </a:extLst>
          </p:cNvPr>
          <p:cNvSpPr>
            <a:spLocks noGrp="1"/>
          </p:cNvSpPr>
          <p:nvPr>
            <p:ph type="ctrTitle"/>
          </p:nvPr>
        </p:nvSpPr>
        <p:spPr>
          <a:xfrm>
            <a:off x="1524000" y="1122364"/>
            <a:ext cx="9144000" cy="957160"/>
          </a:xfrm>
        </p:spPr>
        <p:txBody>
          <a:bodyPr>
            <a:normAutofit/>
          </a:bodyPr>
          <a:lstStyle/>
          <a:p>
            <a:r>
              <a:rPr lang="fr-FR" sz="2800" dirty="0"/>
              <a:t>Programme cycle 3 2025</a:t>
            </a:r>
          </a:p>
        </p:txBody>
      </p:sp>
      <p:sp>
        <p:nvSpPr>
          <p:cNvPr id="3" name="Sous-titre 2">
            <a:extLst>
              <a:ext uri="{FF2B5EF4-FFF2-40B4-BE49-F238E27FC236}">
                <a16:creationId xmlns:a16="http://schemas.microsoft.com/office/drawing/2014/main" id="{E88A94D8-108D-0563-952E-617C1C9136F4}"/>
              </a:ext>
            </a:extLst>
          </p:cNvPr>
          <p:cNvSpPr>
            <a:spLocks noGrp="1"/>
          </p:cNvSpPr>
          <p:nvPr>
            <p:ph type="subTitle" idx="1"/>
          </p:nvPr>
        </p:nvSpPr>
        <p:spPr>
          <a:xfrm>
            <a:off x="1524000" y="2079524"/>
            <a:ext cx="9144000" cy="3178276"/>
          </a:xfrm>
        </p:spPr>
        <p:txBody>
          <a:bodyPr>
            <a:normAutofit/>
          </a:bodyPr>
          <a:lstStyle/>
          <a:p>
            <a:endParaRPr lang="fr-FR" dirty="0"/>
          </a:p>
          <a:p>
            <a:endParaRPr lang="fr-FR" dirty="0"/>
          </a:p>
          <a:p>
            <a:r>
              <a:rPr lang="fr-FR" sz="3600" dirty="0"/>
              <a:t>Vocabulaire</a:t>
            </a:r>
          </a:p>
          <a:p>
            <a:endParaRPr lang="fr-FR" dirty="0"/>
          </a:p>
          <a:p>
            <a:endParaRPr lang="fr-FR" dirty="0"/>
          </a:p>
          <a:p>
            <a:pPr algn="r"/>
            <a:r>
              <a:rPr lang="fr-FR" sz="1900" i="1" dirty="0"/>
              <a:t>ou lexique ? </a:t>
            </a:r>
          </a:p>
        </p:txBody>
      </p:sp>
    </p:spTree>
    <p:extLst>
      <p:ext uri="{BB962C8B-B14F-4D97-AF65-F5344CB8AC3E}">
        <p14:creationId xmlns:p14="http://schemas.microsoft.com/office/powerpoint/2010/main" val="3634177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C38D3A-8B19-8D55-0548-22CD1E71E043}"/>
              </a:ext>
            </a:extLst>
          </p:cNvPr>
          <p:cNvSpPr>
            <a:spLocks noGrp="1"/>
          </p:cNvSpPr>
          <p:nvPr>
            <p:ph type="title"/>
          </p:nvPr>
        </p:nvSpPr>
        <p:spPr/>
        <p:txBody>
          <a:bodyPr/>
          <a:lstStyle/>
          <a:p>
            <a:pPr algn="ctr"/>
            <a:r>
              <a:rPr lang="fr-FR" b="1" dirty="0"/>
              <a:t>Difficulté : sémantique lexicale</a:t>
            </a:r>
          </a:p>
        </p:txBody>
      </p:sp>
      <p:sp>
        <p:nvSpPr>
          <p:cNvPr id="3" name="Espace réservé du contenu 2">
            <a:extLst>
              <a:ext uri="{FF2B5EF4-FFF2-40B4-BE49-F238E27FC236}">
                <a16:creationId xmlns:a16="http://schemas.microsoft.com/office/drawing/2014/main" id="{DDCFDF77-2240-A3A2-E003-446F28F3613A}"/>
              </a:ext>
            </a:extLst>
          </p:cNvPr>
          <p:cNvSpPr>
            <a:spLocks noGrp="1"/>
          </p:cNvSpPr>
          <p:nvPr>
            <p:ph idx="1"/>
          </p:nvPr>
        </p:nvSpPr>
        <p:spPr/>
        <p:txBody>
          <a:bodyPr/>
          <a:lstStyle/>
          <a:p>
            <a:endParaRPr lang="fr-FR" dirty="0"/>
          </a:p>
          <a:p>
            <a:r>
              <a:rPr lang="fr-FR" dirty="0"/>
              <a:t>Rapports « associatifs » saussuriens</a:t>
            </a:r>
          </a:p>
          <a:p>
            <a:endParaRPr lang="fr-FR" dirty="0"/>
          </a:p>
          <a:p>
            <a:pPr algn="r"/>
            <a:r>
              <a:rPr lang="fr-FR" sz="1800" i="1" dirty="0"/>
              <a:t>Cf. à part</a:t>
            </a:r>
          </a:p>
        </p:txBody>
      </p:sp>
    </p:spTree>
    <p:extLst>
      <p:ext uri="{BB962C8B-B14F-4D97-AF65-F5344CB8AC3E}">
        <p14:creationId xmlns:p14="http://schemas.microsoft.com/office/powerpoint/2010/main" val="2008038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D1E48D-CF85-74AD-A22C-64BDFCC7C439}"/>
              </a:ext>
            </a:extLst>
          </p:cNvPr>
          <p:cNvSpPr>
            <a:spLocks noGrp="1"/>
          </p:cNvSpPr>
          <p:nvPr>
            <p:ph type="title"/>
          </p:nvPr>
        </p:nvSpPr>
        <p:spPr/>
        <p:txBody>
          <a:bodyPr>
            <a:normAutofit/>
          </a:bodyPr>
          <a:lstStyle/>
          <a:p>
            <a:pPr algn="ctr"/>
            <a:r>
              <a:rPr lang="fr-FR" sz="2800" b="1" dirty="0"/>
              <a:t>Difficulté : sémantique lexicale</a:t>
            </a:r>
          </a:p>
        </p:txBody>
      </p:sp>
      <p:sp>
        <p:nvSpPr>
          <p:cNvPr id="3" name="Espace réservé du contenu 2">
            <a:extLst>
              <a:ext uri="{FF2B5EF4-FFF2-40B4-BE49-F238E27FC236}">
                <a16:creationId xmlns:a16="http://schemas.microsoft.com/office/drawing/2014/main" id="{F5FE6772-4CE4-674B-A46A-74C2A014DA99}"/>
              </a:ext>
            </a:extLst>
          </p:cNvPr>
          <p:cNvSpPr>
            <a:spLocks noGrp="1"/>
          </p:cNvSpPr>
          <p:nvPr>
            <p:ph idx="1"/>
          </p:nvPr>
        </p:nvSpPr>
        <p:spPr>
          <a:xfrm>
            <a:off x="838200" y="1268361"/>
            <a:ext cx="10515600" cy="4908602"/>
          </a:xfrm>
        </p:spPr>
        <p:txBody>
          <a:bodyPr>
            <a:normAutofit fontScale="55000" lnSpcReduction="20000"/>
          </a:bodyPr>
          <a:lstStyle/>
          <a:p>
            <a:pPr algn="just">
              <a:lnSpc>
                <a:spcPct val="150000"/>
              </a:lnSpc>
            </a:pPr>
            <a:r>
              <a:rPr lang="fr-FR" sz="4500" dirty="0"/>
              <a:t>« […] il y a tantôt communauté double du sens et de la forme, tantôt communauté de forme ou de sens seulement. Un mot quelconque peut toujours évoquer tout ce qui est susceptible de lui être associé d’une manière ou d’une autre […) Les termes d’une famille associative ne se présentent ni en nombre défini, ni dans un ordre déterminé […] Un terme donné est comme le centre d’une constellation, le point où convergent d’autres termes coordonnés, dont la somme est infinie. </a:t>
            </a:r>
            <a:r>
              <a:rPr lang="fr-FR" sz="4500"/>
              <a:t>»’ </a:t>
            </a:r>
            <a:endParaRPr lang="fr-FR" sz="4500" dirty="0"/>
          </a:p>
          <a:p>
            <a:pPr algn="just">
              <a:lnSpc>
                <a:spcPct val="150000"/>
              </a:lnSpc>
            </a:pPr>
            <a:r>
              <a:rPr lang="fr-FR" sz="4500" i="1" dirty="0"/>
              <a:t>Cours de linguistique générale</a:t>
            </a:r>
            <a:r>
              <a:rPr lang="fr-FR" sz="4500" dirty="0"/>
              <a:t>, « Linguistique synchronique », chapitre 5 « Rapports associatifs » </a:t>
            </a:r>
          </a:p>
          <a:p>
            <a:endParaRPr lang="fr-FR" dirty="0"/>
          </a:p>
        </p:txBody>
      </p:sp>
    </p:spTree>
    <p:extLst>
      <p:ext uri="{BB962C8B-B14F-4D97-AF65-F5344CB8AC3E}">
        <p14:creationId xmlns:p14="http://schemas.microsoft.com/office/powerpoint/2010/main" val="185444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AEC714D-BFEE-8F3F-3F9A-9FCB7BFD2F89}"/>
              </a:ext>
            </a:extLst>
          </p:cNvPr>
          <p:cNvSpPr txBox="1"/>
          <p:nvPr/>
        </p:nvSpPr>
        <p:spPr>
          <a:xfrm>
            <a:off x="0" y="206477"/>
            <a:ext cx="12192000" cy="6955750"/>
          </a:xfrm>
          <a:prstGeom prst="rect">
            <a:avLst/>
          </a:prstGeom>
          <a:noFill/>
        </p:spPr>
        <p:txBody>
          <a:bodyPr wrap="square">
            <a:spAutoFit/>
          </a:bodyPr>
          <a:lstStyle/>
          <a:p>
            <a:pPr algn="ctr"/>
            <a:r>
              <a:rPr lang="fr-FR" sz="2800" b="1" dirty="0"/>
              <a:t>Hiérarchisation</a:t>
            </a:r>
          </a:p>
          <a:p>
            <a:r>
              <a:rPr lang="fr-FR" sz="2400" u="sng" dirty="0"/>
              <a:t>Hyponymie/ Hyperonymie</a:t>
            </a:r>
            <a:r>
              <a:rPr lang="fr-FR" sz="2400" dirty="0"/>
              <a:t>	- Inclusion	</a:t>
            </a:r>
            <a:r>
              <a:rPr lang="fr-FR" sz="2400" i="1" dirty="0"/>
              <a:t>tulipe/ fleur </a:t>
            </a:r>
            <a:r>
              <a:rPr lang="fr-FR" sz="2400" dirty="0"/>
              <a:t>(est)</a:t>
            </a:r>
          </a:p>
          <a:p>
            <a:r>
              <a:rPr lang="fr-FR" sz="2400" dirty="0"/>
              <a:t>				- Implication </a:t>
            </a:r>
            <a:r>
              <a:rPr lang="fr-FR" sz="2400" i="1" dirty="0"/>
              <a:t>doigt/ main</a:t>
            </a:r>
          </a:p>
          <a:p>
            <a:pPr>
              <a:lnSpc>
                <a:spcPct val="150000"/>
              </a:lnSpc>
            </a:pPr>
            <a:r>
              <a:rPr lang="fr-FR" sz="2400" dirty="0"/>
              <a:t>				- Séries hiérarchiques : sapin, conifère, arbre, végétal</a:t>
            </a:r>
          </a:p>
          <a:p>
            <a:pPr marL="88900" lvl="8" indent="0">
              <a:buNone/>
            </a:pPr>
            <a:r>
              <a:rPr lang="fr-FR" sz="2400" u="sng" dirty="0"/>
              <a:t>Partie/ tout</a:t>
            </a:r>
            <a:r>
              <a:rPr lang="fr-FR" dirty="0"/>
              <a:t>	</a:t>
            </a:r>
            <a:r>
              <a:rPr lang="fr-FR" sz="2400" i="1" dirty="0"/>
              <a:t>guidon/ bicyclette </a:t>
            </a:r>
            <a:r>
              <a:rPr lang="fr-FR" sz="2400" dirty="0"/>
              <a:t>(*est)		</a:t>
            </a:r>
            <a:r>
              <a:rPr lang="fr-FR" sz="2400" i="1" dirty="0"/>
              <a:t>part/ gâteau</a:t>
            </a:r>
          </a:p>
          <a:p>
            <a:pPr marL="88900" lvl="8" indent="0">
              <a:buNone/>
            </a:pPr>
            <a:endParaRPr lang="fr-FR" dirty="0"/>
          </a:p>
          <a:p>
            <a:pPr marL="88900" lvl="8" indent="0" algn="ctr">
              <a:buNone/>
            </a:pPr>
            <a:r>
              <a:rPr lang="fr-FR" sz="2800" b="1" dirty="0"/>
              <a:t>Equivalence et opposition</a:t>
            </a:r>
          </a:p>
          <a:p>
            <a:pPr marL="88900" lvl="8" indent="0">
              <a:buNone/>
            </a:pPr>
            <a:r>
              <a:rPr lang="fr-FR" sz="2400" u="sng" dirty="0"/>
              <a:t>Synonymie</a:t>
            </a:r>
          </a:p>
          <a:p>
            <a:pPr marL="431800" lvl="8" indent="-342900">
              <a:buFont typeface="Arial" panose="020B0604020202020204" pitchFamily="34" charset="0"/>
              <a:buChar char="•"/>
            </a:pPr>
            <a:r>
              <a:rPr lang="fr-FR" sz="2400" i="1" dirty="0"/>
              <a:t>Écrivain = auteur</a:t>
            </a:r>
            <a:r>
              <a:rPr lang="fr-FR" sz="2400" dirty="0"/>
              <a:t>		</a:t>
            </a:r>
            <a:r>
              <a:rPr lang="fr-FR" sz="2400" i="1" dirty="0"/>
              <a:t>auteur de roman 	*écrivain de roman</a:t>
            </a:r>
          </a:p>
          <a:p>
            <a:pPr marL="431800" lvl="8" indent="-342900">
              <a:buFont typeface="Arial" panose="020B0604020202020204" pitchFamily="34" charset="0"/>
              <a:buChar char="•"/>
            </a:pPr>
            <a:r>
              <a:rPr lang="fr-FR" sz="2400" i="1" dirty="0"/>
              <a:t>Bru</a:t>
            </a:r>
            <a:r>
              <a:rPr lang="fr-FR" sz="2400" dirty="0"/>
              <a:t> vs </a:t>
            </a:r>
            <a:r>
              <a:rPr lang="fr-FR" sz="2400" i="1" dirty="0"/>
              <a:t>belle-fille</a:t>
            </a:r>
            <a:r>
              <a:rPr lang="fr-FR" sz="2400" dirty="0"/>
              <a:t>		</a:t>
            </a:r>
          </a:p>
          <a:p>
            <a:pPr marL="431800" lvl="8" indent="-342900">
              <a:buFont typeface="Arial" panose="020B0604020202020204" pitchFamily="34" charset="0"/>
              <a:buChar char="•"/>
            </a:pPr>
            <a:r>
              <a:rPr lang="fr-FR" sz="2400" i="1" dirty="0"/>
              <a:t>Wassingue/ </a:t>
            </a:r>
            <a:r>
              <a:rPr lang="fr-FR" sz="2400" i="1" dirty="0" err="1"/>
              <a:t>serpillère</a:t>
            </a:r>
            <a:endParaRPr lang="fr-FR" sz="2400" i="1" dirty="0"/>
          </a:p>
          <a:p>
            <a:pPr marL="431800" lvl="8" indent="-342900">
              <a:buFont typeface="Arial" panose="020B0604020202020204" pitchFamily="34" charset="0"/>
              <a:buChar char="•"/>
            </a:pPr>
            <a:r>
              <a:rPr lang="fr-FR" sz="2400" i="1" dirty="0"/>
              <a:t>SDF/ sans-abri</a:t>
            </a:r>
          </a:p>
          <a:p>
            <a:pPr marL="88900" lvl="8" indent="0">
              <a:buNone/>
            </a:pPr>
            <a:r>
              <a:rPr lang="fr-FR" sz="2400" u="sng" dirty="0"/>
              <a:t>Antonymie</a:t>
            </a:r>
          </a:p>
          <a:p>
            <a:pPr marL="431800" lvl="8" indent="-342900">
              <a:buFont typeface="Arial" panose="020B0604020202020204" pitchFamily="34" charset="0"/>
              <a:buChar char="•"/>
            </a:pPr>
            <a:r>
              <a:rPr lang="fr-FR" sz="2400" dirty="0"/>
              <a:t>Contradictoires : </a:t>
            </a:r>
            <a:r>
              <a:rPr lang="fr-FR" sz="2400" i="1" dirty="0"/>
              <a:t>mort / vivant</a:t>
            </a:r>
          </a:p>
          <a:p>
            <a:pPr marL="431800" lvl="8" indent="-342900">
              <a:buFont typeface="Arial" panose="020B0604020202020204" pitchFamily="34" charset="0"/>
              <a:buChar char="•"/>
            </a:pPr>
            <a:r>
              <a:rPr lang="fr-FR" sz="2400" dirty="0"/>
              <a:t>Contraires (gradables) : </a:t>
            </a:r>
            <a:r>
              <a:rPr lang="fr-FR" sz="2400" i="1" dirty="0"/>
              <a:t>chaud / froid (tiède</a:t>
            </a:r>
            <a:r>
              <a:rPr lang="fr-FR" sz="2400" dirty="0"/>
              <a:t>)</a:t>
            </a:r>
          </a:p>
          <a:p>
            <a:pPr marL="431800" lvl="8" indent="-342900">
              <a:buFont typeface="Arial" panose="020B0604020202020204" pitchFamily="34" charset="0"/>
              <a:buChar char="•"/>
            </a:pPr>
            <a:r>
              <a:rPr lang="fr-FR" sz="2400" dirty="0"/>
              <a:t>Converses : mari. Femme 	</a:t>
            </a:r>
            <a:r>
              <a:rPr lang="fr-FR" sz="2400" i="1" dirty="0"/>
              <a:t>professeur/ élève</a:t>
            </a:r>
            <a:endParaRPr lang="fr-FR" sz="2400" dirty="0"/>
          </a:p>
          <a:p>
            <a:pPr marL="88900" lvl="8" indent="0">
              <a:buNone/>
            </a:pPr>
            <a:r>
              <a:rPr lang="fr-FR" sz="2400" u="sng" dirty="0"/>
              <a:t>Co-hyponymie</a:t>
            </a:r>
          </a:p>
          <a:p>
            <a:pPr marL="88900" lvl="8" indent="0">
              <a:buNone/>
            </a:pPr>
            <a:r>
              <a:rPr lang="fr-FR" sz="2400" i="1" dirty="0"/>
              <a:t>Cèpes/ morilles </a:t>
            </a:r>
            <a:r>
              <a:rPr lang="fr-FR" sz="2400" dirty="0"/>
              <a:t>(champignons)	</a:t>
            </a:r>
            <a:r>
              <a:rPr lang="fr-FR" sz="2400" i="1" dirty="0"/>
              <a:t>printemps/été </a:t>
            </a:r>
            <a:r>
              <a:rPr lang="fr-FR" sz="2400" dirty="0"/>
              <a:t>: saison</a:t>
            </a:r>
          </a:p>
        </p:txBody>
      </p:sp>
    </p:spTree>
    <p:extLst>
      <p:ext uri="{BB962C8B-B14F-4D97-AF65-F5344CB8AC3E}">
        <p14:creationId xmlns:p14="http://schemas.microsoft.com/office/powerpoint/2010/main" val="642251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A86BAB-5F05-9704-6CD4-2F33BD91BCF7}"/>
              </a:ext>
            </a:extLst>
          </p:cNvPr>
          <p:cNvSpPr>
            <a:spLocks noGrp="1"/>
          </p:cNvSpPr>
          <p:nvPr>
            <p:ph type="title"/>
          </p:nvPr>
        </p:nvSpPr>
        <p:spPr>
          <a:xfrm>
            <a:off x="838200" y="365125"/>
            <a:ext cx="10515600" cy="785249"/>
          </a:xfrm>
        </p:spPr>
        <p:txBody>
          <a:bodyPr/>
          <a:lstStyle/>
          <a:p>
            <a:pPr algn="ctr"/>
            <a:r>
              <a:rPr lang="fr-FR" dirty="0"/>
              <a:t>Vocabulaire ou lexique ? </a:t>
            </a:r>
          </a:p>
        </p:txBody>
      </p:sp>
      <p:sp>
        <p:nvSpPr>
          <p:cNvPr id="3" name="Espace réservé du contenu 2">
            <a:extLst>
              <a:ext uri="{FF2B5EF4-FFF2-40B4-BE49-F238E27FC236}">
                <a16:creationId xmlns:a16="http://schemas.microsoft.com/office/drawing/2014/main" id="{01CEBB57-EE4C-EB5E-5BED-4927309FCAE4}"/>
              </a:ext>
            </a:extLst>
          </p:cNvPr>
          <p:cNvSpPr>
            <a:spLocks noGrp="1"/>
          </p:cNvSpPr>
          <p:nvPr>
            <p:ph idx="1"/>
          </p:nvPr>
        </p:nvSpPr>
        <p:spPr>
          <a:xfrm>
            <a:off x="838200" y="1342103"/>
            <a:ext cx="10515600" cy="4834860"/>
          </a:xfrm>
        </p:spPr>
        <p:txBody>
          <a:bodyPr/>
          <a:lstStyle/>
          <a:p>
            <a:r>
              <a:rPr lang="fr-FR" i="1" dirty="0"/>
              <a:t>Dictionnaire de l’ancien français = lexique de l’ancien français</a:t>
            </a:r>
          </a:p>
          <a:p>
            <a:endParaRPr lang="fr-FR" i="1" dirty="0"/>
          </a:p>
          <a:p>
            <a:r>
              <a:rPr lang="fr-FR" i="1" dirty="0"/>
              <a:t>Vocabulaire de l’ancien français : mots les plus usuels</a:t>
            </a:r>
          </a:p>
          <a:p>
            <a:endParaRPr lang="fr-FR" i="1" dirty="0"/>
          </a:p>
          <a:p>
            <a:r>
              <a:rPr lang="fr-FR" i="1" dirty="0"/>
              <a:t>Vocabulaire de la marine à voiles = lexique de la marine à voiles</a:t>
            </a:r>
          </a:p>
          <a:p>
            <a:endParaRPr lang="fr-FR" i="1" dirty="0"/>
          </a:p>
          <a:p>
            <a:r>
              <a:rPr lang="fr-FR" i="1" dirty="0"/>
              <a:t>Lexique de Racine = vocabulaire de Racine</a:t>
            </a:r>
          </a:p>
          <a:p>
            <a:endParaRPr lang="fr-FR" i="1" dirty="0"/>
          </a:p>
        </p:txBody>
      </p:sp>
    </p:spTree>
    <p:extLst>
      <p:ext uri="{BB962C8B-B14F-4D97-AF65-F5344CB8AC3E}">
        <p14:creationId xmlns:p14="http://schemas.microsoft.com/office/powerpoint/2010/main" val="2167144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8F95E-41C0-C143-73A9-E28E96BB5051}"/>
              </a:ext>
            </a:extLst>
          </p:cNvPr>
          <p:cNvSpPr>
            <a:spLocks noGrp="1"/>
          </p:cNvSpPr>
          <p:nvPr>
            <p:ph type="title"/>
          </p:nvPr>
        </p:nvSpPr>
        <p:spPr>
          <a:xfrm>
            <a:off x="838200" y="365125"/>
            <a:ext cx="10515600" cy="770501"/>
          </a:xfrm>
        </p:spPr>
        <p:txBody>
          <a:bodyPr/>
          <a:lstStyle/>
          <a:p>
            <a:pPr algn="ctr"/>
            <a:r>
              <a:rPr lang="fr-FR" dirty="0"/>
              <a:t>Vocabulaire ou lexique ?</a:t>
            </a:r>
          </a:p>
        </p:txBody>
      </p:sp>
      <p:sp>
        <p:nvSpPr>
          <p:cNvPr id="3" name="Espace réservé du contenu 2">
            <a:extLst>
              <a:ext uri="{FF2B5EF4-FFF2-40B4-BE49-F238E27FC236}">
                <a16:creationId xmlns:a16="http://schemas.microsoft.com/office/drawing/2014/main" id="{21704FE5-F524-B4D2-A2C0-8DAB09BAC962}"/>
              </a:ext>
            </a:extLst>
          </p:cNvPr>
          <p:cNvSpPr>
            <a:spLocks noGrp="1"/>
          </p:cNvSpPr>
          <p:nvPr>
            <p:ph idx="1"/>
          </p:nvPr>
        </p:nvSpPr>
        <p:spPr/>
        <p:txBody>
          <a:bodyPr/>
          <a:lstStyle/>
          <a:p>
            <a:r>
              <a:rPr lang="fr-FR" i="1" dirty="0"/>
              <a:t>Lexique : unités lexicales vs syntaxe = unités syntaxiques</a:t>
            </a:r>
          </a:p>
          <a:p>
            <a:r>
              <a:rPr lang="fr-FR" i="1" dirty="0"/>
              <a:t>Lexique : ensemble des unités significatives d’une langue</a:t>
            </a:r>
          </a:p>
          <a:p>
            <a:r>
              <a:rPr lang="fr-FR" dirty="0"/>
              <a:t>Vocabulaire : ensemble des mots employés par une personne</a:t>
            </a:r>
          </a:p>
          <a:p>
            <a:endParaRPr lang="fr-FR" dirty="0"/>
          </a:p>
          <a:p>
            <a:r>
              <a:rPr lang="fr-FR" dirty="0"/>
              <a:t>Manquer de vocabulaire	manquer de lexique</a:t>
            </a:r>
          </a:p>
          <a:p>
            <a:r>
              <a:rPr lang="fr-FR" dirty="0"/>
              <a:t>Surveiller son vocabulaire	surveiller son lexique </a:t>
            </a:r>
          </a:p>
          <a:p>
            <a:r>
              <a:rPr lang="fr-FR" dirty="0"/>
              <a:t>Enrichir son vocabulaire	enrichir son lexique</a:t>
            </a:r>
          </a:p>
          <a:p>
            <a:pPr algn="ctr"/>
            <a:r>
              <a:rPr lang="fr-FR" dirty="0"/>
              <a:t>Relation supposée à un locuteur</a:t>
            </a:r>
          </a:p>
        </p:txBody>
      </p:sp>
    </p:spTree>
    <p:extLst>
      <p:ext uri="{BB962C8B-B14F-4D97-AF65-F5344CB8AC3E}">
        <p14:creationId xmlns:p14="http://schemas.microsoft.com/office/powerpoint/2010/main" val="1015213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24ADA4-2BA8-65E7-55C3-99B8DE0CBFA0}"/>
              </a:ext>
            </a:extLst>
          </p:cNvPr>
          <p:cNvSpPr>
            <a:spLocks noGrp="1"/>
          </p:cNvSpPr>
          <p:nvPr>
            <p:ph type="title"/>
          </p:nvPr>
        </p:nvSpPr>
        <p:spPr>
          <a:xfrm>
            <a:off x="838200" y="365126"/>
            <a:ext cx="10515600" cy="962230"/>
          </a:xfrm>
        </p:spPr>
        <p:txBody>
          <a:bodyPr/>
          <a:lstStyle/>
          <a:p>
            <a:pPr algn="ctr"/>
            <a:r>
              <a:rPr lang="fr-FR" dirty="0"/>
              <a:t>Finalité d’une didactique du vocabulaire</a:t>
            </a:r>
          </a:p>
        </p:txBody>
      </p:sp>
      <p:sp>
        <p:nvSpPr>
          <p:cNvPr id="3" name="Espace réservé du contenu 2">
            <a:extLst>
              <a:ext uri="{FF2B5EF4-FFF2-40B4-BE49-F238E27FC236}">
                <a16:creationId xmlns:a16="http://schemas.microsoft.com/office/drawing/2014/main" id="{F62AC4C2-8FAE-D993-426E-99891B060A46}"/>
              </a:ext>
            </a:extLst>
          </p:cNvPr>
          <p:cNvSpPr>
            <a:spLocks noGrp="1"/>
          </p:cNvSpPr>
          <p:nvPr>
            <p:ph idx="1"/>
          </p:nvPr>
        </p:nvSpPr>
        <p:spPr/>
        <p:txBody>
          <a:bodyPr/>
          <a:lstStyle/>
          <a:p>
            <a:r>
              <a:rPr lang="fr-FR" dirty="0"/>
              <a:t>LEXIQUE : Langue. Système, régularités, mécanismes, oppositions diachronie vs synchronie, morphologie vs sémantique… </a:t>
            </a:r>
          </a:p>
          <a:p>
            <a:endParaRPr lang="fr-FR" dirty="0"/>
          </a:p>
          <a:p>
            <a:r>
              <a:rPr lang="fr-FR" dirty="0"/>
              <a:t>VOCABULAIRE : parole. Vocabulaire actif, mémorisation, réemploi… </a:t>
            </a:r>
          </a:p>
          <a:p>
            <a:endParaRPr lang="fr-FR" dirty="0"/>
          </a:p>
          <a:p>
            <a:r>
              <a:rPr lang="fr-FR" i="1" dirty="0"/>
              <a:t>Activité de la classe du français : observation et manipulation du </a:t>
            </a:r>
            <a:r>
              <a:rPr lang="fr-FR" b="1" i="1" dirty="0"/>
              <a:t>lexique</a:t>
            </a:r>
            <a:r>
              <a:rPr lang="fr-FR" i="1" dirty="0"/>
              <a:t> afin d’accroître et d’enrichir le </a:t>
            </a:r>
            <a:r>
              <a:rPr lang="fr-FR" b="1" i="1" dirty="0"/>
              <a:t>vocabulaire</a:t>
            </a:r>
          </a:p>
          <a:p>
            <a:endParaRPr lang="fr-FR" dirty="0"/>
          </a:p>
          <a:p>
            <a:endParaRPr lang="fr-FR" dirty="0"/>
          </a:p>
        </p:txBody>
      </p:sp>
    </p:spTree>
    <p:extLst>
      <p:ext uri="{BB962C8B-B14F-4D97-AF65-F5344CB8AC3E}">
        <p14:creationId xmlns:p14="http://schemas.microsoft.com/office/powerpoint/2010/main" val="816833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20CB4A-1F64-BA84-D365-2943EC77F26D}"/>
              </a:ext>
            </a:extLst>
          </p:cNvPr>
          <p:cNvSpPr>
            <a:spLocks noGrp="1"/>
          </p:cNvSpPr>
          <p:nvPr>
            <p:ph type="title"/>
          </p:nvPr>
        </p:nvSpPr>
        <p:spPr/>
        <p:txBody>
          <a:bodyPr/>
          <a:lstStyle/>
          <a:p>
            <a:pPr algn="ctr"/>
            <a:r>
              <a:rPr lang="fr-FR" dirty="0"/>
              <a:t>Ressources Eduscol</a:t>
            </a:r>
          </a:p>
        </p:txBody>
      </p:sp>
      <p:sp>
        <p:nvSpPr>
          <p:cNvPr id="3" name="Espace réservé du contenu 2">
            <a:extLst>
              <a:ext uri="{FF2B5EF4-FFF2-40B4-BE49-F238E27FC236}">
                <a16:creationId xmlns:a16="http://schemas.microsoft.com/office/drawing/2014/main" id="{5BA181EE-7146-535E-30DB-7633BE63F498}"/>
              </a:ext>
            </a:extLst>
          </p:cNvPr>
          <p:cNvSpPr>
            <a:spLocks noGrp="1"/>
          </p:cNvSpPr>
          <p:nvPr>
            <p:ph idx="1"/>
          </p:nvPr>
        </p:nvSpPr>
        <p:spPr/>
        <p:txBody>
          <a:bodyPr>
            <a:normAutofit/>
          </a:bodyPr>
          <a:lstStyle/>
          <a:p>
            <a:pPr algn="l"/>
            <a:r>
              <a:rPr lang="fr-FR" dirty="0"/>
              <a:t>PICOCHE Jacqueline, </a:t>
            </a:r>
            <a:r>
              <a:rPr lang="fr-FR" b="0" i="1" u="none" strike="noStrike" baseline="0" dirty="0"/>
              <a:t>Lexique et vocabulaire : quelques principes d’enseignement à l’école</a:t>
            </a:r>
            <a:endParaRPr lang="fr-FR" b="0" i="0" u="none" strike="noStrike" baseline="0" dirty="0"/>
          </a:p>
          <a:p>
            <a:pPr algn="l"/>
            <a:r>
              <a:rPr lang="fr-FR" dirty="0"/>
              <a:t>LEHMAN Alise, </a:t>
            </a:r>
            <a:r>
              <a:rPr lang="fr-FR" b="0" i="1" u="none" strike="noStrike" baseline="0" dirty="0"/>
              <a:t>Idées reçues sur le lexique : un obstacle à l’enseignement du lexique dans les classes</a:t>
            </a:r>
          </a:p>
          <a:p>
            <a:pPr algn="l"/>
            <a:r>
              <a:rPr lang="fr-FR" b="0" i="0" u="none" strike="noStrike" baseline="0" dirty="0"/>
              <a:t>GOIGOIX Roland, </a:t>
            </a:r>
            <a:r>
              <a:rPr lang="fr-FR" b="0" i="1" u="none" strike="noStrike" baseline="0" dirty="0"/>
              <a:t>Lexique et lecture : quatre pistes d’intervention au collège et au lycée professionnel</a:t>
            </a:r>
          </a:p>
          <a:p>
            <a:pPr algn="l"/>
            <a:r>
              <a:rPr lang="fr-FR" dirty="0"/>
              <a:t>CELLIER Micheline, </a:t>
            </a:r>
            <a:r>
              <a:rPr lang="fr-FR" b="0" i="1" u="none" strike="noStrike" baseline="0" dirty="0"/>
              <a:t>Des outils pour structurer l’apprentissage du vocabulaire</a:t>
            </a:r>
            <a:endParaRPr lang="fr-FR" i="1" dirty="0"/>
          </a:p>
        </p:txBody>
      </p:sp>
    </p:spTree>
    <p:extLst>
      <p:ext uri="{BB962C8B-B14F-4D97-AF65-F5344CB8AC3E}">
        <p14:creationId xmlns:p14="http://schemas.microsoft.com/office/powerpoint/2010/main" val="2497764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365C51-7D93-1565-5E37-B22CC6802E38}"/>
              </a:ext>
            </a:extLst>
          </p:cNvPr>
          <p:cNvSpPr>
            <a:spLocks noGrp="1"/>
          </p:cNvSpPr>
          <p:nvPr>
            <p:ph type="title"/>
          </p:nvPr>
        </p:nvSpPr>
        <p:spPr/>
        <p:txBody>
          <a:bodyPr/>
          <a:lstStyle/>
          <a:p>
            <a:pPr algn="ctr"/>
            <a:r>
              <a:rPr lang="fr-FR" dirty="0"/>
              <a:t>Programme : principes généraux (1)</a:t>
            </a:r>
          </a:p>
        </p:txBody>
      </p:sp>
      <p:sp>
        <p:nvSpPr>
          <p:cNvPr id="3" name="Espace réservé du contenu 2">
            <a:extLst>
              <a:ext uri="{FF2B5EF4-FFF2-40B4-BE49-F238E27FC236}">
                <a16:creationId xmlns:a16="http://schemas.microsoft.com/office/drawing/2014/main" id="{6CAD537A-1D53-E8FA-AE95-ACD266DC9414}"/>
              </a:ext>
            </a:extLst>
          </p:cNvPr>
          <p:cNvSpPr>
            <a:spLocks noGrp="1"/>
          </p:cNvSpPr>
          <p:nvPr>
            <p:ph idx="1"/>
          </p:nvPr>
        </p:nvSpPr>
        <p:spPr/>
        <p:txBody>
          <a:bodyPr/>
          <a:lstStyle/>
          <a:p>
            <a:pPr marL="571500" indent="-571500">
              <a:buAutoNum type="romanUcPeriod"/>
            </a:pPr>
            <a:r>
              <a:rPr lang="fr-FR" b="1" dirty="0"/>
              <a:t>Etude du vocabulaire à envisager </a:t>
            </a:r>
          </a:p>
          <a:p>
            <a:pPr marL="571500" indent="-571500">
              <a:buAutoNum type="romanUcPeriod"/>
            </a:pPr>
            <a:endParaRPr lang="fr-FR" b="1" dirty="0"/>
          </a:p>
          <a:p>
            <a:pPr marL="0" indent="0">
              <a:buNone/>
            </a:pPr>
            <a:r>
              <a:rPr lang="fr-FR" dirty="0"/>
              <a:t>dans l’ensemble des activités du cours</a:t>
            </a:r>
          </a:p>
          <a:p>
            <a:endParaRPr lang="fr-FR" dirty="0"/>
          </a:p>
          <a:p>
            <a:pPr algn="ctr"/>
            <a:r>
              <a:rPr lang="fr-FR" dirty="0"/>
              <a:t> </a:t>
            </a:r>
            <a:r>
              <a:rPr lang="fr-FR" b="1" dirty="0"/>
              <a:t>ET</a:t>
            </a:r>
          </a:p>
          <a:p>
            <a:pPr algn="ctr"/>
            <a:endParaRPr lang="fr-FR" b="1" dirty="0"/>
          </a:p>
          <a:p>
            <a:r>
              <a:rPr lang="fr-FR" dirty="0"/>
              <a:t>dans des séances spécifiques</a:t>
            </a:r>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2215626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BC4B42-7D4D-F069-F29B-A2821D4EDDB3}"/>
              </a:ext>
            </a:extLst>
          </p:cNvPr>
          <p:cNvSpPr>
            <a:spLocks noGrp="1"/>
          </p:cNvSpPr>
          <p:nvPr>
            <p:ph type="title"/>
          </p:nvPr>
        </p:nvSpPr>
        <p:spPr/>
        <p:txBody>
          <a:bodyPr/>
          <a:lstStyle/>
          <a:p>
            <a:pPr algn="ctr"/>
            <a:r>
              <a:rPr lang="fr-FR" dirty="0"/>
              <a:t>Programme : principes généraux (2)</a:t>
            </a:r>
            <a:endParaRPr lang="fr-FR" b="1" dirty="0"/>
          </a:p>
        </p:txBody>
      </p:sp>
      <p:sp>
        <p:nvSpPr>
          <p:cNvPr id="3" name="Espace réservé du contenu 2">
            <a:extLst>
              <a:ext uri="{FF2B5EF4-FFF2-40B4-BE49-F238E27FC236}">
                <a16:creationId xmlns:a16="http://schemas.microsoft.com/office/drawing/2014/main" id="{74540BC9-B18B-39BF-1F44-680987C42155}"/>
              </a:ext>
            </a:extLst>
          </p:cNvPr>
          <p:cNvSpPr>
            <a:spLocks noGrp="1"/>
          </p:cNvSpPr>
          <p:nvPr>
            <p:ph idx="1"/>
          </p:nvPr>
        </p:nvSpPr>
        <p:spPr/>
        <p:txBody>
          <a:bodyPr/>
          <a:lstStyle/>
          <a:p>
            <a:r>
              <a:rPr lang="fr-FR" b="1" dirty="0"/>
              <a:t>II. Redistribution des domaines au sein de l’étude de la langue (p.1) : </a:t>
            </a:r>
          </a:p>
          <a:p>
            <a:endParaRPr lang="fr-FR" dirty="0"/>
          </a:p>
          <a:p>
            <a:r>
              <a:rPr lang="fr-FR" dirty="0"/>
              <a:t>Vocabulaire contient orthographe lexicale (« Mémoriser l’orthographe des mots »)</a:t>
            </a:r>
          </a:p>
          <a:p>
            <a:endParaRPr lang="fr-FR" dirty="0"/>
          </a:p>
          <a:p>
            <a:r>
              <a:rPr lang="fr-FR" dirty="0"/>
              <a:t>Grammaire contient orthographe grammaticale (« acquérir l’orthographe grammaticale »)</a:t>
            </a:r>
          </a:p>
        </p:txBody>
      </p:sp>
    </p:spTree>
    <p:extLst>
      <p:ext uri="{BB962C8B-B14F-4D97-AF65-F5344CB8AC3E}">
        <p14:creationId xmlns:p14="http://schemas.microsoft.com/office/powerpoint/2010/main" val="2027759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FE9BFE-5ABE-EC68-10E8-8150D6398821}"/>
              </a:ext>
            </a:extLst>
          </p:cNvPr>
          <p:cNvSpPr>
            <a:spLocks noGrp="1"/>
          </p:cNvSpPr>
          <p:nvPr>
            <p:ph type="title"/>
          </p:nvPr>
        </p:nvSpPr>
        <p:spPr>
          <a:xfrm>
            <a:off x="838200" y="365126"/>
            <a:ext cx="10515600" cy="755752"/>
          </a:xfrm>
        </p:spPr>
        <p:txBody>
          <a:bodyPr/>
          <a:lstStyle/>
          <a:p>
            <a:pPr algn="ctr"/>
            <a:r>
              <a:rPr lang="fr-FR" dirty="0"/>
              <a:t>Catégories sous-jacentes</a:t>
            </a:r>
          </a:p>
        </p:txBody>
      </p:sp>
      <p:sp>
        <p:nvSpPr>
          <p:cNvPr id="3" name="Espace réservé du contenu 2">
            <a:extLst>
              <a:ext uri="{FF2B5EF4-FFF2-40B4-BE49-F238E27FC236}">
                <a16:creationId xmlns:a16="http://schemas.microsoft.com/office/drawing/2014/main" id="{208AA1C7-3242-5D2D-83F3-795861BF7A9D}"/>
              </a:ext>
            </a:extLst>
          </p:cNvPr>
          <p:cNvSpPr>
            <a:spLocks noGrp="1"/>
          </p:cNvSpPr>
          <p:nvPr>
            <p:ph idx="1"/>
          </p:nvPr>
        </p:nvSpPr>
        <p:spPr>
          <a:xfrm>
            <a:off x="838200" y="1120878"/>
            <a:ext cx="10515600" cy="5056085"/>
          </a:xfrm>
        </p:spPr>
        <p:txBody>
          <a:bodyPr>
            <a:normAutofit lnSpcReduction="10000"/>
          </a:bodyPr>
          <a:lstStyle/>
          <a:p>
            <a:r>
              <a:rPr lang="fr-FR" dirty="0"/>
              <a:t>Deux axes d’étude : sémantique lexicale et morphologie, dont la structuration est différente : </a:t>
            </a:r>
          </a:p>
          <a:p>
            <a:endParaRPr lang="fr-FR" dirty="0"/>
          </a:p>
          <a:p>
            <a:r>
              <a:rPr lang="fr-FR" b="1" dirty="0"/>
              <a:t>Morphologie</a:t>
            </a:r>
            <a:r>
              <a:rPr lang="fr-FR" dirty="0"/>
              <a:t> : forme des mots, morphèmes grammaticaux (grammèmes)</a:t>
            </a:r>
          </a:p>
          <a:p>
            <a:pPr algn="just"/>
            <a:r>
              <a:rPr lang="fr-FR" b="1" dirty="0"/>
              <a:t>Sémantique lexicale </a:t>
            </a:r>
            <a:r>
              <a:rPr lang="fr-FR" dirty="0"/>
              <a:t>: sens des mots, morphèmes lexicaux (lexèmes)</a:t>
            </a:r>
          </a:p>
          <a:p>
            <a:pPr algn="just"/>
            <a:endParaRPr lang="fr-FR" dirty="0"/>
          </a:p>
          <a:p>
            <a:pPr algn="just"/>
            <a:r>
              <a:rPr lang="fr-FR" i="1" dirty="0" err="1"/>
              <a:t>Chant-eur</a:t>
            </a:r>
            <a:r>
              <a:rPr lang="fr-FR" dirty="0"/>
              <a:t> : 1 lexème, 1 grammème</a:t>
            </a:r>
          </a:p>
          <a:p>
            <a:pPr algn="just"/>
            <a:r>
              <a:rPr lang="fr-FR" i="1" dirty="0"/>
              <a:t>Rétro-pro-</a:t>
            </a:r>
            <a:r>
              <a:rPr lang="fr-FR" i="1" dirty="0" err="1"/>
              <a:t>puls</a:t>
            </a:r>
            <a:r>
              <a:rPr lang="fr-FR" i="1" dirty="0"/>
              <a:t>-</a:t>
            </a:r>
            <a:r>
              <a:rPr lang="fr-FR" i="1" dirty="0" err="1"/>
              <a:t>eur</a:t>
            </a:r>
            <a:r>
              <a:rPr lang="fr-FR" i="1" dirty="0"/>
              <a:t>-s</a:t>
            </a:r>
            <a:r>
              <a:rPr lang="fr-FR" dirty="0"/>
              <a:t> : 1 lexème, 4 grammèmes : 3 dérivationnels, 1 flexionnel </a:t>
            </a:r>
          </a:p>
        </p:txBody>
      </p:sp>
    </p:spTree>
    <p:extLst>
      <p:ext uri="{BB962C8B-B14F-4D97-AF65-F5344CB8AC3E}">
        <p14:creationId xmlns:p14="http://schemas.microsoft.com/office/powerpoint/2010/main" val="158732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2D187-2BA5-B7D8-2011-2019C26ADCF3}"/>
              </a:ext>
            </a:extLst>
          </p:cNvPr>
          <p:cNvSpPr>
            <a:spLocks noGrp="1"/>
          </p:cNvSpPr>
          <p:nvPr>
            <p:ph type="title"/>
          </p:nvPr>
        </p:nvSpPr>
        <p:spPr>
          <a:xfrm>
            <a:off x="838200" y="365125"/>
            <a:ext cx="10515600" cy="844243"/>
          </a:xfrm>
        </p:spPr>
        <p:txBody>
          <a:bodyPr>
            <a:normAutofit/>
          </a:bodyPr>
          <a:lstStyle/>
          <a:p>
            <a:pPr algn="ctr"/>
            <a:r>
              <a:rPr lang="fr-FR" dirty="0"/>
              <a:t>Conditions de mise en œuvre</a:t>
            </a:r>
          </a:p>
        </p:txBody>
      </p:sp>
      <p:sp>
        <p:nvSpPr>
          <p:cNvPr id="3" name="Espace réservé du contenu 2">
            <a:extLst>
              <a:ext uri="{FF2B5EF4-FFF2-40B4-BE49-F238E27FC236}">
                <a16:creationId xmlns:a16="http://schemas.microsoft.com/office/drawing/2014/main" id="{4C968DD1-B285-8DAD-3FA5-520561408386}"/>
              </a:ext>
            </a:extLst>
          </p:cNvPr>
          <p:cNvSpPr>
            <a:spLocks noGrp="1"/>
          </p:cNvSpPr>
          <p:nvPr>
            <p:ph idx="1"/>
          </p:nvPr>
        </p:nvSpPr>
        <p:spPr>
          <a:xfrm>
            <a:off x="838200" y="1209368"/>
            <a:ext cx="10515600" cy="4716873"/>
          </a:xfrm>
        </p:spPr>
        <p:txBody>
          <a:bodyPr/>
          <a:lstStyle/>
          <a:p>
            <a:r>
              <a:rPr lang="fr-FR" dirty="0"/>
              <a:t>Nécessité d’envisager l’acquisition du vocabulaire dans toutes les disciplines (« l’enseignement du lexique dépasse largement le cadre du français ») </a:t>
            </a:r>
          </a:p>
          <a:p>
            <a:endParaRPr lang="fr-FR" dirty="0"/>
          </a:p>
          <a:p>
            <a:r>
              <a:rPr lang="fr-FR" dirty="0"/>
              <a:t>Viser à terme une raisonnable autonomie lexicale de l’élève (capacité à approcher seul le sens d’un mot nouveau</a:t>
            </a:r>
          </a:p>
          <a:p>
            <a:endParaRPr lang="fr-FR" dirty="0"/>
          </a:p>
          <a:p>
            <a:r>
              <a:rPr lang="fr-FR" dirty="0"/>
              <a:t>Envisager le mot et ses significations dans la perspective de la lecture et de la compréhension ainsi que de l’écriture</a:t>
            </a:r>
          </a:p>
        </p:txBody>
      </p:sp>
    </p:spTree>
    <p:extLst>
      <p:ext uri="{BB962C8B-B14F-4D97-AF65-F5344CB8AC3E}">
        <p14:creationId xmlns:p14="http://schemas.microsoft.com/office/powerpoint/2010/main" val="3835678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3411D4-7F6D-269A-6227-1E06EA585A4D}"/>
              </a:ext>
            </a:extLst>
          </p:cNvPr>
          <p:cNvSpPr>
            <a:spLocks noGrp="1"/>
          </p:cNvSpPr>
          <p:nvPr>
            <p:ph type="title"/>
          </p:nvPr>
        </p:nvSpPr>
        <p:spPr/>
        <p:txBody>
          <a:bodyPr/>
          <a:lstStyle/>
          <a:p>
            <a:pPr algn="ctr"/>
            <a:r>
              <a:rPr lang="fr-FR" b="1" dirty="0"/>
              <a:t>Didactique : trois points de vue</a:t>
            </a:r>
          </a:p>
        </p:txBody>
      </p:sp>
      <p:sp>
        <p:nvSpPr>
          <p:cNvPr id="3" name="Espace réservé du contenu 2">
            <a:extLst>
              <a:ext uri="{FF2B5EF4-FFF2-40B4-BE49-F238E27FC236}">
                <a16:creationId xmlns:a16="http://schemas.microsoft.com/office/drawing/2014/main" id="{02F45EC6-6488-6BE7-D264-A458F22A9B54}"/>
              </a:ext>
            </a:extLst>
          </p:cNvPr>
          <p:cNvSpPr>
            <a:spLocks noGrp="1"/>
          </p:cNvSpPr>
          <p:nvPr>
            <p:ph idx="1"/>
          </p:nvPr>
        </p:nvSpPr>
        <p:spPr/>
        <p:txBody>
          <a:bodyPr/>
          <a:lstStyle/>
          <a:p>
            <a:r>
              <a:rPr lang="fr-FR" dirty="0"/>
              <a:t>Rencontre en contexte avec le mot, ses significations, sa forme</a:t>
            </a:r>
          </a:p>
          <a:p>
            <a:endParaRPr lang="fr-FR" dirty="0"/>
          </a:p>
          <a:p>
            <a:r>
              <a:rPr lang="fr-FR" dirty="0"/>
              <a:t>Etude systématique et régulière du lexique et mémorisation</a:t>
            </a:r>
          </a:p>
          <a:p>
            <a:endParaRPr lang="fr-FR" dirty="0"/>
          </a:p>
          <a:p>
            <a:r>
              <a:rPr lang="fr-FR" dirty="0"/>
              <a:t>Réemploi des mots étudiés et appris, à l’oral « et surtout à l’écrit »</a:t>
            </a:r>
          </a:p>
        </p:txBody>
      </p:sp>
    </p:spTree>
    <p:extLst>
      <p:ext uri="{BB962C8B-B14F-4D97-AF65-F5344CB8AC3E}">
        <p14:creationId xmlns:p14="http://schemas.microsoft.com/office/powerpoint/2010/main" val="2025662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AF1488-1D86-A846-1D69-AA2E3152377E}"/>
              </a:ext>
            </a:extLst>
          </p:cNvPr>
          <p:cNvSpPr>
            <a:spLocks noGrp="1"/>
          </p:cNvSpPr>
          <p:nvPr>
            <p:ph type="title"/>
          </p:nvPr>
        </p:nvSpPr>
        <p:spPr/>
        <p:txBody>
          <a:bodyPr/>
          <a:lstStyle/>
          <a:p>
            <a:pPr algn="ctr"/>
            <a:r>
              <a:rPr lang="fr-FR" b="1" dirty="0"/>
              <a:t>Dispositions pédagogiques</a:t>
            </a:r>
          </a:p>
        </p:txBody>
      </p:sp>
      <p:sp>
        <p:nvSpPr>
          <p:cNvPr id="3" name="Espace réservé du contenu 2">
            <a:extLst>
              <a:ext uri="{FF2B5EF4-FFF2-40B4-BE49-F238E27FC236}">
                <a16:creationId xmlns:a16="http://schemas.microsoft.com/office/drawing/2014/main" id="{FD4F6221-4F41-F9BC-8A73-006BE9331AD3}"/>
              </a:ext>
            </a:extLst>
          </p:cNvPr>
          <p:cNvSpPr>
            <a:spLocks noGrp="1"/>
          </p:cNvSpPr>
          <p:nvPr>
            <p:ph idx="1"/>
          </p:nvPr>
        </p:nvSpPr>
        <p:spPr/>
        <p:txBody>
          <a:bodyPr/>
          <a:lstStyle/>
          <a:p>
            <a:pPr>
              <a:lnSpc>
                <a:spcPct val="150000"/>
              </a:lnSpc>
            </a:pPr>
            <a:r>
              <a:rPr lang="fr-FR" dirty="0"/>
              <a:t>Nécessité d’établir une progression spécifique au lexique</a:t>
            </a:r>
          </a:p>
          <a:p>
            <a:pPr>
              <a:lnSpc>
                <a:spcPct val="150000"/>
              </a:lnSpc>
            </a:pPr>
            <a:r>
              <a:rPr lang="fr-FR" dirty="0"/>
              <a:t>Un temps d’enseignement structuré  et explicite chaque semaine</a:t>
            </a:r>
          </a:p>
          <a:p>
            <a:pPr>
              <a:lnSpc>
                <a:spcPct val="150000"/>
              </a:lnSpc>
            </a:pPr>
            <a:r>
              <a:rPr lang="fr-FR" dirty="0"/>
              <a:t>Réemploi des corpus étudiés</a:t>
            </a:r>
          </a:p>
          <a:p>
            <a:pPr>
              <a:lnSpc>
                <a:spcPct val="150000"/>
              </a:lnSpc>
            </a:pPr>
            <a:r>
              <a:rPr lang="fr-FR" dirty="0"/>
              <a:t>Outil récapitulatif, individuel et/ou collectif, complété régulièrement</a:t>
            </a:r>
          </a:p>
          <a:p>
            <a:endParaRPr lang="fr-FR" dirty="0"/>
          </a:p>
          <a:p>
            <a:endParaRPr lang="fr-FR" dirty="0"/>
          </a:p>
        </p:txBody>
      </p:sp>
    </p:spTree>
    <p:extLst>
      <p:ext uri="{BB962C8B-B14F-4D97-AF65-F5344CB8AC3E}">
        <p14:creationId xmlns:p14="http://schemas.microsoft.com/office/powerpoint/2010/main" val="323685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E9A7EB-AA7E-9A2E-E789-F3EFCF4A9FBF}"/>
              </a:ext>
            </a:extLst>
          </p:cNvPr>
          <p:cNvSpPr>
            <a:spLocks noGrp="1"/>
          </p:cNvSpPr>
          <p:nvPr>
            <p:ph type="title"/>
          </p:nvPr>
        </p:nvSpPr>
        <p:spPr/>
        <p:txBody>
          <a:bodyPr/>
          <a:lstStyle/>
          <a:p>
            <a:pPr algn="ctr"/>
            <a:r>
              <a:rPr lang="fr-FR" b="1" dirty="0"/>
              <a:t>Difficulté : morphologie</a:t>
            </a:r>
          </a:p>
        </p:txBody>
      </p:sp>
      <p:sp>
        <p:nvSpPr>
          <p:cNvPr id="3" name="Espace réservé du contenu 2">
            <a:extLst>
              <a:ext uri="{FF2B5EF4-FFF2-40B4-BE49-F238E27FC236}">
                <a16:creationId xmlns:a16="http://schemas.microsoft.com/office/drawing/2014/main" id="{26F14BB9-0C3F-9068-56D5-66DCF0EAA659}"/>
              </a:ext>
            </a:extLst>
          </p:cNvPr>
          <p:cNvSpPr>
            <a:spLocks noGrp="1"/>
          </p:cNvSpPr>
          <p:nvPr>
            <p:ph idx="1"/>
          </p:nvPr>
        </p:nvSpPr>
        <p:spPr/>
        <p:txBody>
          <a:bodyPr>
            <a:normAutofit lnSpcReduction="10000"/>
          </a:bodyPr>
          <a:lstStyle/>
          <a:p>
            <a:pPr marL="0" indent="0">
              <a:lnSpc>
                <a:spcPct val="150000"/>
              </a:lnSpc>
              <a:buNone/>
            </a:pPr>
            <a:r>
              <a:rPr lang="fr-FR" dirty="0"/>
              <a:t>fragilité				orange (adj.)</a:t>
            </a:r>
          </a:p>
          <a:p>
            <a:pPr marL="0" indent="0">
              <a:lnSpc>
                <a:spcPct val="150000"/>
              </a:lnSpc>
              <a:buNone/>
            </a:pPr>
            <a:r>
              <a:rPr lang="fr-FR" dirty="0"/>
              <a:t>	potion					pomme de terre</a:t>
            </a:r>
          </a:p>
          <a:p>
            <a:pPr marL="0" indent="0">
              <a:lnSpc>
                <a:spcPct val="150000"/>
              </a:lnSpc>
              <a:buNone/>
            </a:pPr>
            <a:r>
              <a:rPr lang="fr-FR" dirty="0"/>
              <a:t>nage (n)				impur</a:t>
            </a:r>
          </a:p>
          <a:p>
            <a:pPr marL="0" indent="0">
              <a:lnSpc>
                <a:spcPct val="150000"/>
              </a:lnSpc>
              <a:buNone/>
            </a:pPr>
            <a:r>
              <a:rPr lang="fr-FR" dirty="0"/>
              <a:t>	garde-fou				esclave</a:t>
            </a:r>
          </a:p>
          <a:p>
            <a:pPr marL="0" indent="0">
              <a:lnSpc>
                <a:spcPct val="150000"/>
              </a:lnSpc>
              <a:buNone/>
            </a:pPr>
            <a:r>
              <a:rPr lang="fr-FR" dirty="0"/>
              <a:t>(Parler) fort 			portefeuille</a:t>
            </a:r>
          </a:p>
          <a:p>
            <a:pPr marL="0" indent="0">
              <a:lnSpc>
                <a:spcPct val="150000"/>
              </a:lnSpc>
              <a:buNone/>
            </a:pPr>
            <a:r>
              <a:rPr lang="fr-FR" dirty="0"/>
              <a:t>	grand magasin			poison</a:t>
            </a:r>
          </a:p>
          <a:p>
            <a:endParaRPr lang="fr-FR" dirty="0"/>
          </a:p>
        </p:txBody>
      </p:sp>
    </p:spTree>
    <p:extLst>
      <p:ext uri="{BB962C8B-B14F-4D97-AF65-F5344CB8AC3E}">
        <p14:creationId xmlns:p14="http://schemas.microsoft.com/office/powerpoint/2010/main" val="3879233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19FDD0-3435-4413-1750-928872C081BA}"/>
              </a:ext>
            </a:extLst>
          </p:cNvPr>
          <p:cNvSpPr>
            <a:spLocks noGrp="1"/>
          </p:cNvSpPr>
          <p:nvPr>
            <p:ph type="title"/>
          </p:nvPr>
        </p:nvSpPr>
        <p:spPr>
          <a:xfrm>
            <a:off x="838200" y="365125"/>
            <a:ext cx="10515600" cy="490281"/>
          </a:xfrm>
        </p:spPr>
        <p:txBody>
          <a:bodyPr>
            <a:normAutofit fontScale="90000"/>
          </a:bodyPr>
          <a:lstStyle/>
          <a:p>
            <a:pPr algn="ctr"/>
            <a:r>
              <a:rPr lang="fr-FR" dirty="0"/>
              <a:t>Morphologie : structuration </a:t>
            </a:r>
          </a:p>
        </p:txBody>
      </p:sp>
      <p:sp>
        <p:nvSpPr>
          <p:cNvPr id="3" name="Espace réservé du contenu 2">
            <a:extLst>
              <a:ext uri="{FF2B5EF4-FFF2-40B4-BE49-F238E27FC236}">
                <a16:creationId xmlns:a16="http://schemas.microsoft.com/office/drawing/2014/main" id="{5F8873F6-02F8-9E9F-226E-B477F1622BE4}"/>
              </a:ext>
            </a:extLst>
          </p:cNvPr>
          <p:cNvSpPr>
            <a:spLocks noGrp="1"/>
          </p:cNvSpPr>
          <p:nvPr>
            <p:ph idx="1"/>
          </p:nvPr>
        </p:nvSpPr>
        <p:spPr>
          <a:xfrm>
            <a:off x="457200" y="1061883"/>
            <a:ext cx="10896600" cy="5548977"/>
          </a:xfrm>
        </p:spPr>
        <p:txBody>
          <a:bodyPr>
            <a:normAutofit fontScale="92500" lnSpcReduction="10000"/>
          </a:bodyPr>
          <a:lstStyle/>
          <a:p>
            <a:pPr>
              <a:lnSpc>
                <a:spcPct val="200000"/>
              </a:lnSpc>
            </a:pPr>
            <a:r>
              <a:rPr lang="fr-FR" b="1" dirty="0"/>
              <a:t>Mots construits	</a:t>
            </a:r>
            <a:r>
              <a:rPr lang="fr-FR" dirty="0"/>
              <a:t>						</a:t>
            </a:r>
            <a:r>
              <a:rPr lang="fr-FR" b="1" dirty="0"/>
              <a:t>Mots simples</a:t>
            </a:r>
          </a:p>
          <a:p>
            <a:pPr>
              <a:lnSpc>
                <a:spcPct val="150000"/>
              </a:lnSpc>
            </a:pPr>
            <a:r>
              <a:rPr lang="fr-FR" dirty="0"/>
              <a:t>Dérivation					      Composition</a:t>
            </a:r>
          </a:p>
          <a:p>
            <a:pPr>
              <a:lnSpc>
                <a:spcPct val="150000"/>
              </a:lnSpc>
            </a:pPr>
            <a:r>
              <a:rPr lang="fr-FR" dirty="0"/>
              <a:t>affixale	non affixale	   		 avec marques	sans marques</a:t>
            </a:r>
          </a:p>
          <a:p>
            <a:pPr>
              <a:lnSpc>
                <a:spcPct val="150000"/>
              </a:lnSpc>
            </a:pPr>
            <a:r>
              <a:rPr lang="fr-FR" dirty="0"/>
              <a:t>préfixation    suffixation     conversion</a:t>
            </a:r>
          </a:p>
          <a:p>
            <a:pPr>
              <a:lnSpc>
                <a:spcPct val="150000"/>
              </a:lnSpc>
            </a:pPr>
            <a:r>
              <a:rPr lang="fr-FR" i="1" dirty="0"/>
              <a:t>impur</a:t>
            </a:r>
            <a:r>
              <a:rPr lang="fr-FR" dirty="0"/>
              <a:t>	</a:t>
            </a:r>
            <a:r>
              <a:rPr lang="fr-FR" i="1" dirty="0"/>
              <a:t>fragilité</a:t>
            </a:r>
            <a:r>
              <a:rPr lang="fr-FR" dirty="0"/>
              <a:t>	</a:t>
            </a:r>
            <a:r>
              <a:rPr lang="fr-FR" i="1" dirty="0"/>
              <a:t>orange</a:t>
            </a:r>
            <a:r>
              <a:rPr lang="fr-FR" dirty="0"/>
              <a:t> (adj.)	    - portefeuille     - </a:t>
            </a:r>
            <a:r>
              <a:rPr lang="fr-FR" i="1" dirty="0"/>
              <a:t>pomme de terre</a:t>
            </a:r>
          </a:p>
          <a:p>
            <a:pPr lvl="8">
              <a:lnSpc>
                <a:spcPct val="150000"/>
              </a:lnSpc>
            </a:pPr>
            <a:r>
              <a:rPr lang="fr-FR" sz="2800" i="1" dirty="0"/>
              <a:t>nage</a:t>
            </a:r>
            <a:r>
              <a:rPr lang="fr-FR" sz="2800" dirty="0"/>
              <a:t> (n)</a:t>
            </a:r>
            <a:r>
              <a:rPr lang="fr-FR" dirty="0"/>
              <a:t>	        - </a:t>
            </a:r>
            <a:r>
              <a:rPr lang="fr-FR" sz="2800" i="1" dirty="0"/>
              <a:t>garde-fou          - grand magasin</a:t>
            </a:r>
          </a:p>
          <a:p>
            <a:pPr lvl="8">
              <a:lnSpc>
                <a:spcPct val="150000"/>
              </a:lnSpc>
            </a:pPr>
            <a:r>
              <a:rPr lang="fr-FR" sz="2800" i="1" dirty="0"/>
              <a:t>fort</a:t>
            </a:r>
            <a:r>
              <a:rPr lang="fr-FR" sz="2800" dirty="0"/>
              <a:t> (adv.)</a:t>
            </a:r>
          </a:p>
          <a:p>
            <a:pPr lvl="8">
              <a:lnSpc>
                <a:spcPct val="150000"/>
              </a:lnSpc>
            </a:pPr>
            <a:r>
              <a:rPr lang="fr-FR" sz="2800" dirty="0"/>
              <a:t>                        héréditaire : </a:t>
            </a:r>
            <a:r>
              <a:rPr lang="fr-FR" sz="2800" i="1" dirty="0"/>
              <a:t>serf</a:t>
            </a:r>
            <a:r>
              <a:rPr lang="fr-FR" sz="2800" dirty="0"/>
              <a:t>	emprunté : </a:t>
            </a:r>
            <a:r>
              <a:rPr lang="fr-FR" sz="2800" i="1" dirty="0"/>
              <a:t>slave</a:t>
            </a:r>
          </a:p>
          <a:p>
            <a:pPr lvl="8">
              <a:lnSpc>
                <a:spcPct val="150000"/>
              </a:lnSpc>
            </a:pPr>
            <a:endParaRPr lang="fr-FR" sz="2800" dirty="0"/>
          </a:p>
        </p:txBody>
      </p:sp>
      <p:cxnSp>
        <p:nvCxnSpPr>
          <p:cNvPr id="14" name="Connecteur droit avec flèche 13">
            <a:extLst>
              <a:ext uri="{FF2B5EF4-FFF2-40B4-BE49-F238E27FC236}">
                <a16:creationId xmlns:a16="http://schemas.microsoft.com/office/drawing/2014/main" id="{727F243A-B724-B696-DE19-2BE08104A9DF}"/>
              </a:ext>
            </a:extLst>
          </p:cNvPr>
          <p:cNvCxnSpPr>
            <a:cxnSpLocks/>
          </p:cNvCxnSpPr>
          <p:nvPr/>
        </p:nvCxnSpPr>
        <p:spPr>
          <a:xfrm flipH="1">
            <a:off x="1401096" y="1814052"/>
            <a:ext cx="14749" cy="35396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Connecteur droit avec flèche 17">
            <a:extLst>
              <a:ext uri="{FF2B5EF4-FFF2-40B4-BE49-F238E27FC236}">
                <a16:creationId xmlns:a16="http://schemas.microsoft.com/office/drawing/2014/main" id="{0E8AE21C-F7D1-A2BE-56EA-D569AAF4C1DB}"/>
              </a:ext>
            </a:extLst>
          </p:cNvPr>
          <p:cNvCxnSpPr/>
          <p:nvPr/>
        </p:nvCxnSpPr>
        <p:spPr>
          <a:xfrm>
            <a:off x="7477432" y="1814052"/>
            <a:ext cx="0" cy="35396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Connecteur droit 19">
            <a:extLst>
              <a:ext uri="{FF2B5EF4-FFF2-40B4-BE49-F238E27FC236}">
                <a16:creationId xmlns:a16="http://schemas.microsoft.com/office/drawing/2014/main" id="{6D42E1D7-9797-54BC-22E4-EAF42A48ED50}"/>
              </a:ext>
            </a:extLst>
          </p:cNvPr>
          <p:cNvCxnSpPr/>
          <p:nvPr/>
        </p:nvCxnSpPr>
        <p:spPr>
          <a:xfrm>
            <a:off x="1415845" y="1814052"/>
            <a:ext cx="6061587" cy="0"/>
          </a:xfrm>
          <a:prstGeom prst="line">
            <a:avLst/>
          </a:prstGeom>
        </p:spPr>
        <p:style>
          <a:lnRef idx="3">
            <a:schemeClr val="dk1"/>
          </a:lnRef>
          <a:fillRef idx="0">
            <a:schemeClr val="dk1"/>
          </a:fillRef>
          <a:effectRef idx="2">
            <a:schemeClr val="dk1"/>
          </a:effectRef>
          <a:fontRef idx="minor">
            <a:schemeClr val="tx1"/>
          </a:fontRef>
        </p:style>
      </p:cxnSp>
      <p:cxnSp>
        <p:nvCxnSpPr>
          <p:cNvPr id="24" name="Connecteur droit avec flèche 23">
            <a:extLst>
              <a:ext uri="{FF2B5EF4-FFF2-40B4-BE49-F238E27FC236}">
                <a16:creationId xmlns:a16="http://schemas.microsoft.com/office/drawing/2014/main" id="{D6249465-B176-6CBD-8A1F-6F03D12F3C04}"/>
              </a:ext>
            </a:extLst>
          </p:cNvPr>
          <p:cNvCxnSpPr>
            <a:cxnSpLocks/>
          </p:cNvCxnSpPr>
          <p:nvPr/>
        </p:nvCxnSpPr>
        <p:spPr>
          <a:xfrm>
            <a:off x="1238864" y="2698955"/>
            <a:ext cx="0" cy="884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 name="Connecteur droit 25">
            <a:extLst>
              <a:ext uri="{FF2B5EF4-FFF2-40B4-BE49-F238E27FC236}">
                <a16:creationId xmlns:a16="http://schemas.microsoft.com/office/drawing/2014/main" id="{B12775E0-6216-2299-0272-16653EF1A4CD}"/>
              </a:ext>
            </a:extLst>
          </p:cNvPr>
          <p:cNvCxnSpPr>
            <a:cxnSpLocks/>
          </p:cNvCxnSpPr>
          <p:nvPr/>
        </p:nvCxnSpPr>
        <p:spPr>
          <a:xfrm>
            <a:off x="1238864" y="2625213"/>
            <a:ext cx="1902542" cy="0"/>
          </a:xfrm>
          <a:prstGeom prst="line">
            <a:avLst/>
          </a:prstGeom>
        </p:spPr>
        <p:style>
          <a:lnRef idx="3">
            <a:schemeClr val="dk1"/>
          </a:lnRef>
          <a:fillRef idx="0">
            <a:schemeClr val="dk1"/>
          </a:fillRef>
          <a:effectRef idx="2">
            <a:schemeClr val="dk1"/>
          </a:effectRef>
          <a:fontRef idx="minor">
            <a:schemeClr val="tx1"/>
          </a:fontRef>
        </p:style>
      </p:cxnSp>
      <p:cxnSp>
        <p:nvCxnSpPr>
          <p:cNvPr id="28" name="Connecteur droit avec flèche 27">
            <a:extLst>
              <a:ext uri="{FF2B5EF4-FFF2-40B4-BE49-F238E27FC236}">
                <a16:creationId xmlns:a16="http://schemas.microsoft.com/office/drawing/2014/main" id="{216D26B5-C224-A05E-7903-6D54D2B5A340}"/>
              </a:ext>
            </a:extLst>
          </p:cNvPr>
          <p:cNvCxnSpPr>
            <a:cxnSpLocks/>
          </p:cNvCxnSpPr>
          <p:nvPr/>
        </p:nvCxnSpPr>
        <p:spPr>
          <a:xfrm>
            <a:off x="3185651" y="2625213"/>
            <a:ext cx="0" cy="1179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 name="Connecteur droit 29">
            <a:extLst>
              <a:ext uri="{FF2B5EF4-FFF2-40B4-BE49-F238E27FC236}">
                <a16:creationId xmlns:a16="http://schemas.microsoft.com/office/drawing/2014/main" id="{EF1D217F-73C0-D417-B549-1308B574EE10}"/>
              </a:ext>
            </a:extLst>
          </p:cNvPr>
          <p:cNvCxnSpPr/>
          <p:nvPr/>
        </p:nvCxnSpPr>
        <p:spPr>
          <a:xfrm>
            <a:off x="2949677" y="1637071"/>
            <a:ext cx="0" cy="176981"/>
          </a:xfrm>
          <a:prstGeom prst="line">
            <a:avLst/>
          </a:prstGeom>
        </p:spPr>
        <p:style>
          <a:lnRef idx="3">
            <a:schemeClr val="dk1"/>
          </a:lnRef>
          <a:fillRef idx="0">
            <a:schemeClr val="dk1"/>
          </a:fillRef>
          <a:effectRef idx="2">
            <a:schemeClr val="dk1"/>
          </a:effectRef>
          <a:fontRef idx="minor">
            <a:schemeClr val="tx1"/>
          </a:fontRef>
        </p:style>
      </p:cxnSp>
      <p:cxnSp>
        <p:nvCxnSpPr>
          <p:cNvPr id="32" name="Connecteur droit 31">
            <a:extLst>
              <a:ext uri="{FF2B5EF4-FFF2-40B4-BE49-F238E27FC236}">
                <a16:creationId xmlns:a16="http://schemas.microsoft.com/office/drawing/2014/main" id="{91E053BE-3828-AFFB-A330-580FBFD9899D}"/>
              </a:ext>
            </a:extLst>
          </p:cNvPr>
          <p:cNvCxnSpPr>
            <a:cxnSpLocks/>
          </p:cNvCxnSpPr>
          <p:nvPr/>
        </p:nvCxnSpPr>
        <p:spPr>
          <a:xfrm>
            <a:off x="2035277" y="2477729"/>
            <a:ext cx="0" cy="147484"/>
          </a:xfrm>
          <a:prstGeom prst="line">
            <a:avLst/>
          </a:prstGeom>
        </p:spPr>
        <p:style>
          <a:lnRef idx="3">
            <a:schemeClr val="dk1"/>
          </a:lnRef>
          <a:fillRef idx="0">
            <a:schemeClr val="dk1"/>
          </a:fillRef>
          <a:effectRef idx="2">
            <a:schemeClr val="dk1"/>
          </a:effectRef>
          <a:fontRef idx="minor">
            <a:schemeClr val="tx1"/>
          </a:fontRef>
        </p:style>
      </p:cxnSp>
      <p:cxnSp>
        <p:nvCxnSpPr>
          <p:cNvPr id="40" name="Connecteur droit 39">
            <a:extLst>
              <a:ext uri="{FF2B5EF4-FFF2-40B4-BE49-F238E27FC236}">
                <a16:creationId xmlns:a16="http://schemas.microsoft.com/office/drawing/2014/main" id="{68F50746-CC23-3313-B1BA-09265817C7EC}"/>
              </a:ext>
            </a:extLst>
          </p:cNvPr>
          <p:cNvCxnSpPr>
            <a:cxnSpLocks/>
          </p:cNvCxnSpPr>
          <p:nvPr/>
        </p:nvCxnSpPr>
        <p:spPr>
          <a:xfrm>
            <a:off x="1061884" y="3554361"/>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Connecteur droit avec flèche 42">
            <a:extLst>
              <a:ext uri="{FF2B5EF4-FFF2-40B4-BE49-F238E27FC236}">
                <a16:creationId xmlns:a16="http://schemas.microsoft.com/office/drawing/2014/main" id="{104C7B33-BCC7-909E-63C7-6B2F112AEACE}"/>
              </a:ext>
            </a:extLst>
          </p:cNvPr>
          <p:cNvCxnSpPr>
            <a:cxnSpLocks/>
          </p:cNvCxnSpPr>
          <p:nvPr/>
        </p:nvCxnSpPr>
        <p:spPr>
          <a:xfrm>
            <a:off x="1017639" y="3554361"/>
            <a:ext cx="0"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53" name="Connecteur droit avec flèche 52">
            <a:extLst>
              <a:ext uri="{FF2B5EF4-FFF2-40B4-BE49-F238E27FC236}">
                <a16:creationId xmlns:a16="http://schemas.microsoft.com/office/drawing/2014/main" id="{6F0A5271-A365-DDEB-C704-F88814BB1E7F}"/>
              </a:ext>
            </a:extLst>
          </p:cNvPr>
          <p:cNvCxnSpPr>
            <a:cxnSpLocks/>
          </p:cNvCxnSpPr>
          <p:nvPr/>
        </p:nvCxnSpPr>
        <p:spPr>
          <a:xfrm>
            <a:off x="3635478" y="3055301"/>
            <a:ext cx="1349477" cy="36632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68" name="Connecteur droit avec flèche 67">
            <a:extLst>
              <a:ext uri="{FF2B5EF4-FFF2-40B4-BE49-F238E27FC236}">
                <a16:creationId xmlns:a16="http://schemas.microsoft.com/office/drawing/2014/main" id="{A5425941-1A91-8990-F16D-238F182EB949}"/>
              </a:ext>
            </a:extLst>
          </p:cNvPr>
          <p:cNvCxnSpPr>
            <a:cxnSpLocks/>
          </p:cNvCxnSpPr>
          <p:nvPr/>
        </p:nvCxnSpPr>
        <p:spPr>
          <a:xfrm>
            <a:off x="1238864" y="3819832"/>
            <a:ext cx="0" cy="32446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2" name="Connecteur droit avec flèche 71">
            <a:extLst>
              <a:ext uri="{FF2B5EF4-FFF2-40B4-BE49-F238E27FC236}">
                <a16:creationId xmlns:a16="http://schemas.microsoft.com/office/drawing/2014/main" id="{947968D5-C0A2-963C-5760-385D0D0505CE}"/>
              </a:ext>
            </a:extLst>
          </p:cNvPr>
          <p:cNvCxnSpPr>
            <a:cxnSpLocks/>
          </p:cNvCxnSpPr>
          <p:nvPr/>
        </p:nvCxnSpPr>
        <p:spPr>
          <a:xfrm>
            <a:off x="3082412" y="3819832"/>
            <a:ext cx="0" cy="32446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4" name="Connecteur droit avec flèche 73">
            <a:extLst>
              <a:ext uri="{FF2B5EF4-FFF2-40B4-BE49-F238E27FC236}">
                <a16:creationId xmlns:a16="http://schemas.microsoft.com/office/drawing/2014/main" id="{A2D4C64D-084B-4CCC-5EE8-12FD8DD0D88E}"/>
              </a:ext>
            </a:extLst>
          </p:cNvPr>
          <p:cNvCxnSpPr>
            <a:cxnSpLocks/>
          </p:cNvCxnSpPr>
          <p:nvPr/>
        </p:nvCxnSpPr>
        <p:spPr>
          <a:xfrm>
            <a:off x="5147187" y="3712580"/>
            <a:ext cx="0" cy="43171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6" name="Connecteur droit avec flèche 75">
            <a:extLst>
              <a:ext uri="{FF2B5EF4-FFF2-40B4-BE49-F238E27FC236}">
                <a16:creationId xmlns:a16="http://schemas.microsoft.com/office/drawing/2014/main" id="{FB90B4C8-C78E-5855-8881-A727BDEA52B5}"/>
              </a:ext>
            </a:extLst>
          </p:cNvPr>
          <p:cNvCxnSpPr>
            <a:cxnSpLocks/>
          </p:cNvCxnSpPr>
          <p:nvPr/>
        </p:nvCxnSpPr>
        <p:spPr>
          <a:xfrm>
            <a:off x="7477432" y="3207122"/>
            <a:ext cx="0" cy="93717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8" name="Connecteur droit avec flèche 77">
            <a:extLst>
              <a:ext uri="{FF2B5EF4-FFF2-40B4-BE49-F238E27FC236}">
                <a16:creationId xmlns:a16="http://schemas.microsoft.com/office/drawing/2014/main" id="{65523BA0-6974-38BC-18A1-FB59686D0BD0}"/>
              </a:ext>
            </a:extLst>
          </p:cNvPr>
          <p:cNvCxnSpPr>
            <a:cxnSpLocks/>
          </p:cNvCxnSpPr>
          <p:nvPr/>
        </p:nvCxnSpPr>
        <p:spPr>
          <a:xfrm>
            <a:off x="9630697" y="3196714"/>
            <a:ext cx="0" cy="94758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80" name="Connecteur droit 79">
            <a:extLst>
              <a:ext uri="{FF2B5EF4-FFF2-40B4-BE49-F238E27FC236}">
                <a16:creationId xmlns:a16="http://schemas.microsoft.com/office/drawing/2014/main" id="{05B9F99D-EAE0-41A5-D8EF-4549E9C976C3}"/>
              </a:ext>
            </a:extLst>
          </p:cNvPr>
          <p:cNvCxnSpPr>
            <a:cxnSpLocks/>
          </p:cNvCxnSpPr>
          <p:nvPr/>
        </p:nvCxnSpPr>
        <p:spPr>
          <a:xfrm>
            <a:off x="11002297" y="1519084"/>
            <a:ext cx="471949"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09" name="Connecteur droit avec flèche 108">
            <a:extLst>
              <a:ext uri="{FF2B5EF4-FFF2-40B4-BE49-F238E27FC236}">
                <a16:creationId xmlns:a16="http://schemas.microsoft.com/office/drawing/2014/main" id="{BA0923F6-73A9-945B-7EEF-ED1707DDC072}"/>
              </a:ext>
            </a:extLst>
          </p:cNvPr>
          <p:cNvCxnSpPr>
            <a:cxnSpLocks/>
          </p:cNvCxnSpPr>
          <p:nvPr/>
        </p:nvCxnSpPr>
        <p:spPr>
          <a:xfrm>
            <a:off x="1217971" y="3111908"/>
            <a:ext cx="9524" cy="24335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11" name="Connecteur droit avec flèche 110">
            <a:extLst>
              <a:ext uri="{FF2B5EF4-FFF2-40B4-BE49-F238E27FC236}">
                <a16:creationId xmlns:a16="http://schemas.microsoft.com/office/drawing/2014/main" id="{FFCBC1DE-95E6-F968-7796-BEF8918E05EF}"/>
              </a:ext>
            </a:extLst>
          </p:cNvPr>
          <p:cNvCxnSpPr>
            <a:cxnSpLocks/>
          </p:cNvCxnSpPr>
          <p:nvPr/>
        </p:nvCxnSpPr>
        <p:spPr>
          <a:xfrm>
            <a:off x="1769808" y="3111908"/>
            <a:ext cx="1415843" cy="24335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16" name="Connecteur droit 115">
            <a:extLst>
              <a:ext uri="{FF2B5EF4-FFF2-40B4-BE49-F238E27FC236}">
                <a16:creationId xmlns:a16="http://schemas.microsoft.com/office/drawing/2014/main" id="{62BDDC91-C3B3-DC5F-50AA-ADF19BA1E725}"/>
              </a:ext>
            </a:extLst>
          </p:cNvPr>
          <p:cNvCxnSpPr>
            <a:cxnSpLocks/>
          </p:cNvCxnSpPr>
          <p:nvPr/>
        </p:nvCxnSpPr>
        <p:spPr>
          <a:xfrm flipH="1">
            <a:off x="7034984" y="5486400"/>
            <a:ext cx="451054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8" name="Connecteur droit avec flèche 117">
            <a:extLst>
              <a:ext uri="{FF2B5EF4-FFF2-40B4-BE49-F238E27FC236}">
                <a16:creationId xmlns:a16="http://schemas.microsoft.com/office/drawing/2014/main" id="{C601ECC5-57AB-FF15-8530-F3C2F9FDE622}"/>
              </a:ext>
            </a:extLst>
          </p:cNvPr>
          <p:cNvCxnSpPr>
            <a:cxnSpLocks/>
          </p:cNvCxnSpPr>
          <p:nvPr/>
        </p:nvCxnSpPr>
        <p:spPr>
          <a:xfrm>
            <a:off x="7034984" y="5486400"/>
            <a:ext cx="0" cy="44982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9" name="Connecteur droit avec flèche 138">
            <a:extLst>
              <a:ext uri="{FF2B5EF4-FFF2-40B4-BE49-F238E27FC236}">
                <a16:creationId xmlns:a16="http://schemas.microsoft.com/office/drawing/2014/main" id="{17E2C85D-494B-18D0-0235-364991DD3F9E}"/>
              </a:ext>
            </a:extLst>
          </p:cNvPr>
          <p:cNvCxnSpPr/>
          <p:nvPr/>
        </p:nvCxnSpPr>
        <p:spPr>
          <a:xfrm>
            <a:off x="9630697" y="5486400"/>
            <a:ext cx="0" cy="36871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48" name="Connecteur droit 147">
            <a:extLst>
              <a:ext uri="{FF2B5EF4-FFF2-40B4-BE49-F238E27FC236}">
                <a16:creationId xmlns:a16="http://schemas.microsoft.com/office/drawing/2014/main" id="{FE5BFCF4-92BB-B6F7-B603-2FF34DAFCF6C}"/>
              </a:ext>
            </a:extLst>
          </p:cNvPr>
          <p:cNvCxnSpPr>
            <a:cxnSpLocks/>
          </p:cNvCxnSpPr>
          <p:nvPr/>
        </p:nvCxnSpPr>
        <p:spPr>
          <a:xfrm>
            <a:off x="5147187" y="4527755"/>
            <a:ext cx="0" cy="235974"/>
          </a:xfrm>
          <a:prstGeom prst="line">
            <a:avLst/>
          </a:prstGeom>
        </p:spPr>
        <p:style>
          <a:lnRef idx="3">
            <a:schemeClr val="accent1"/>
          </a:lnRef>
          <a:fillRef idx="0">
            <a:schemeClr val="accent1"/>
          </a:fillRef>
          <a:effectRef idx="2">
            <a:schemeClr val="accent1"/>
          </a:effectRef>
          <a:fontRef idx="minor">
            <a:schemeClr val="tx1"/>
          </a:fontRef>
        </p:style>
      </p:cxnSp>
      <p:cxnSp>
        <p:nvCxnSpPr>
          <p:cNvPr id="150" name="Connecteur droit 149">
            <a:extLst>
              <a:ext uri="{FF2B5EF4-FFF2-40B4-BE49-F238E27FC236}">
                <a16:creationId xmlns:a16="http://schemas.microsoft.com/office/drawing/2014/main" id="{329EA10A-6688-F44E-0D06-C6B4D7B819E4}"/>
              </a:ext>
            </a:extLst>
          </p:cNvPr>
          <p:cNvCxnSpPr/>
          <p:nvPr/>
        </p:nvCxnSpPr>
        <p:spPr>
          <a:xfrm>
            <a:off x="5147187" y="5058697"/>
            <a:ext cx="0" cy="221226"/>
          </a:xfrm>
          <a:prstGeom prst="line">
            <a:avLst/>
          </a:prstGeom>
        </p:spPr>
        <p:style>
          <a:lnRef idx="3">
            <a:schemeClr val="accent1"/>
          </a:lnRef>
          <a:fillRef idx="0">
            <a:schemeClr val="accent1"/>
          </a:fillRef>
          <a:effectRef idx="2">
            <a:schemeClr val="accent1"/>
          </a:effectRef>
          <a:fontRef idx="minor">
            <a:schemeClr val="tx1"/>
          </a:fontRef>
        </p:style>
      </p:cxnSp>
      <p:cxnSp>
        <p:nvCxnSpPr>
          <p:cNvPr id="152" name="Connecteur droit 151">
            <a:extLst>
              <a:ext uri="{FF2B5EF4-FFF2-40B4-BE49-F238E27FC236}">
                <a16:creationId xmlns:a16="http://schemas.microsoft.com/office/drawing/2014/main" id="{1DCC7516-A05B-96B9-64DF-7837A9739B6A}"/>
              </a:ext>
            </a:extLst>
          </p:cNvPr>
          <p:cNvCxnSpPr>
            <a:cxnSpLocks/>
          </p:cNvCxnSpPr>
          <p:nvPr/>
        </p:nvCxnSpPr>
        <p:spPr>
          <a:xfrm>
            <a:off x="7477432" y="4439265"/>
            <a:ext cx="0" cy="235974"/>
          </a:xfrm>
          <a:prstGeom prst="line">
            <a:avLst/>
          </a:prstGeom>
        </p:spPr>
        <p:style>
          <a:lnRef idx="3">
            <a:schemeClr val="accent1"/>
          </a:lnRef>
          <a:fillRef idx="0">
            <a:schemeClr val="accent1"/>
          </a:fillRef>
          <a:effectRef idx="2">
            <a:schemeClr val="accent1"/>
          </a:effectRef>
          <a:fontRef idx="minor">
            <a:schemeClr val="tx1"/>
          </a:fontRef>
        </p:style>
      </p:cxnSp>
      <p:cxnSp>
        <p:nvCxnSpPr>
          <p:cNvPr id="154" name="Connecteur droit 153">
            <a:extLst>
              <a:ext uri="{FF2B5EF4-FFF2-40B4-BE49-F238E27FC236}">
                <a16:creationId xmlns:a16="http://schemas.microsoft.com/office/drawing/2014/main" id="{D12630C8-2CBE-2849-3437-A740EA8A0382}"/>
              </a:ext>
            </a:extLst>
          </p:cNvPr>
          <p:cNvCxnSpPr/>
          <p:nvPr/>
        </p:nvCxnSpPr>
        <p:spPr>
          <a:xfrm>
            <a:off x="9630697" y="4439265"/>
            <a:ext cx="0" cy="324464"/>
          </a:xfrm>
          <a:prstGeom prst="line">
            <a:avLst/>
          </a:prstGeom>
        </p:spPr>
        <p:style>
          <a:lnRef idx="3">
            <a:schemeClr val="accent1"/>
          </a:lnRef>
          <a:fillRef idx="0">
            <a:schemeClr val="accent1"/>
          </a:fillRef>
          <a:effectRef idx="2">
            <a:schemeClr val="accent1"/>
          </a:effectRef>
          <a:fontRef idx="minor">
            <a:schemeClr val="tx1"/>
          </a:fontRef>
        </p:style>
      </p:cxnSp>
      <p:cxnSp>
        <p:nvCxnSpPr>
          <p:cNvPr id="157" name="Connecteur droit 156">
            <a:extLst>
              <a:ext uri="{FF2B5EF4-FFF2-40B4-BE49-F238E27FC236}">
                <a16:creationId xmlns:a16="http://schemas.microsoft.com/office/drawing/2014/main" id="{75B46432-1131-5C92-A7AB-7C4AEBF5A5C6}"/>
              </a:ext>
            </a:extLst>
          </p:cNvPr>
          <p:cNvCxnSpPr>
            <a:cxnSpLocks/>
          </p:cNvCxnSpPr>
          <p:nvPr/>
        </p:nvCxnSpPr>
        <p:spPr>
          <a:xfrm>
            <a:off x="11474246" y="1519084"/>
            <a:ext cx="44248" cy="3967316"/>
          </a:xfrm>
          <a:prstGeom prst="line">
            <a:avLst/>
          </a:prstGeom>
        </p:spPr>
        <p:style>
          <a:lnRef idx="3">
            <a:schemeClr val="accent1"/>
          </a:lnRef>
          <a:fillRef idx="0">
            <a:schemeClr val="accent1"/>
          </a:fillRef>
          <a:effectRef idx="2">
            <a:schemeClr val="accent1"/>
          </a:effectRef>
          <a:fontRef idx="minor">
            <a:schemeClr val="tx1"/>
          </a:fontRef>
        </p:style>
      </p:cxnSp>
      <p:cxnSp>
        <p:nvCxnSpPr>
          <p:cNvPr id="161" name="Connecteur droit avec flèche 160">
            <a:extLst>
              <a:ext uri="{FF2B5EF4-FFF2-40B4-BE49-F238E27FC236}">
                <a16:creationId xmlns:a16="http://schemas.microsoft.com/office/drawing/2014/main" id="{343E8B4D-7F47-E661-FE42-49567E252EB1}"/>
              </a:ext>
            </a:extLst>
          </p:cNvPr>
          <p:cNvCxnSpPr/>
          <p:nvPr/>
        </p:nvCxnSpPr>
        <p:spPr>
          <a:xfrm>
            <a:off x="8495071" y="2374490"/>
            <a:ext cx="1135626" cy="30971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63" name="Connecteur droit avec flèche 162">
            <a:extLst>
              <a:ext uri="{FF2B5EF4-FFF2-40B4-BE49-F238E27FC236}">
                <a16:creationId xmlns:a16="http://schemas.microsoft.com/office/drawing/2014/main" id="{E940D7AB-EC93-55D3-94F8-4E94C6D7B93C}"/>
              </a:ext>
            </a:extLst>
          </p:cNvPr>
          <p:cNvCxnSpPr/>
          <p:nvPr/>
        </p:nvCxnSpPr>
        <p:spPr>
          <a:xfrm>
            <a:off x="7477432" y="2374490"/>
            <a:ext cx="0" cy="30971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74" name="Connecteur droit avec flèche 173">
            <a:extLst>
              <a:ext uri="{FF2B5EF4-FFF2-40B4-BE49-F238E27FC236}">
                <a16:creationId xmlns:a16="http://schemas.microsoft.com/office/drawing/2014/main" id="{AD006F27-A524-6146-6009-6F2F0E3DC688}"/>
              </a:ext>
            </a:extLst>
          </p:cNvPr>
          <p:cNvCxnSpPr/>
          <p:nvPr/>
        </p:nvCxnSpPr>
        <p:spPr>
          <a:xfrm flipH="1">
            <a:off x="3465871" y="855406"/>
            <a:ext cx="3288890" cy="35396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6" name="Connecteur droit avec flèche 175">
            <a:extLst>
              <a:ext uri="{FF2B5EF4-FFF2-40B4-BE49-F238E27FC236}">
                <a16:creationId xmlns:a16="http://schemas.microsoft.com/office/drawing/2014/main" id="{6584E2DD-1623-984C-D85E-75C944B43632}"/>
              </a:ext>
            </a:extLst>
          </p:cNvPr>
          <p:cNvCxnSpPr/>
          <p:nvPr/>
        </p:nvCxnSpPr>
        <p:spPr>
          <a:xfrm>
            <a:off x="7315200" y="870154"/>
            <a:ext cx="2315497" cy="3539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560091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1974</TotalTime>
  <Words>854</Words>
  <Application>Microsoft Office PowerPoint</Application>
  <PresentationFormat>Grand écran</PresentationFormat>
  <Paragraphs>117</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Aptos</vt:lpstr>
      <vt:lpstr>Aptos Display</vt:lpstr>
      <vt:lpstr>Arial</vt:lpstr>
      <vt:lpstr>Thème Office</vt:lpstr>
      <vt:lpstr>Programme cycle 3 2025</vt:lpstr>
      <vt:lpstr>Programme : principes généraux (1)</vt:lpstr>
      <vt:lpstr>Programme : principes généraux (2)</vt:lpstr>
      <vt:lpstr>Catégories sous-jacentes</vt:lpstr>
      <vt:lpstr>Conditions de mise en œuvre</vt:lpstr>
      <vt:lpstr>Didactique : trois points de vue</vt:lpstr>
      <vt:lpstr>Dispositions pédagogiques</vt:lpstr>
      <vt:lpstr>Difficulté : morphologie</vt:lpstr>
      <vt:lpstr>Morphologie : structuration </vt:lpstr>
      <vt:lpstr>Difficulté : sémantique lexicale</vt:lpstr>
      <vt:lpstr>Difficulté : sémantique lexicale</vt:lpstr>
      <vt:lpstr>Présentation PowerPoint</vt:lpstr>
      <vt:lpstr>Vocabulaire ou lexique ? </vt:lpstr>
      <vt:lpstr>Vocabulaire ou lexique ?</vt:lpstr>
      <vt:lpstr>Finalité d’une didactique du vocabulaire</vt:lpstr>
      <vt:lpstr>Ressources Eduscol</vt:lpstr>
    </vt:vector>
  </TitlesOfParts>
  <Company>MEN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 Gailliard</dc:creator>
  <cp:lastModifiedBy>Michel Gailliard</cp:lastModifiedBy>
  <cp:revision>31</cp:revision>
  <dcterms:created xsi:type="dcterms:W3CDTF">2025-10-05T06:42:15Z</dcterms:created>
  <dcterms:modified xsi:type="dcterms:W3CDTF">2025-10-08T18:28:09Z</dcterms:modified>
</cp:coreProperties>
</file>