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81" r:id="rId2"/>
    <p:sldId id="27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71" autoAdjust="0"/>
  </p:normalViewPr>
  <p:slideViewPr>
    <p:cSldViewPr>
      <p:cViewPr varScale="1">
        <p:scale>
          <a:sx n="61" d="100"/>
          <a:sy n="61" d="100"/>
        </p:scale>
        <p:origin x="15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7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B7D148-E1F4-D0D0-FE73-4E249F4BE7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Grammaire : programme cycle 3 de 2025. Manipulations en syntaxe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40626A0-361C-1614-CE8F-B3EE02BAF6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Opérations syntagmatiques</a:t>
            </a:r>
          </a:p>
        </p:txBody>
      </p:sp>
    </p:spTree>
    <p:extLst>
      <p:ext uri="{BB962C8B-B14F-4D97-AF65-F5344CB8AC3E}">
        <p14:creationId xmlns:p14="http://schemas.microsoft.com/office/powerpoint/2010/main" val="4186992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3C9FA-E132-5B32-E187-20123CC23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Effacement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217B5C-6703-5D7A-F073-FE5E52A9F08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</a:pP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mange sa soupe chaude		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épithète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Il y a une soupe chaude, c’est celle de Pierre et il la mange : l’effacement de l’adjectif ne change pas la phrase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attribut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Pierre (a l’habitude de/ aime) manger sa soupe (quand elle est) chaude : l’effacement de l’adjectif change la phrase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9716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0B335C-F47F-69BB-61A3-0ACE232E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Effacement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3FB305-95A5-5BBE-CD5E-ED6A983B06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412776"/>
            <a:ext cx="8153400" cy="521662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15000"/>
              </a:lnSpc>
            </a:pPr>
            <a:r>
              <a:rPr lang="fr-FR" sz="1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Complément du verbe : t</a:t>
            </a:r>
            <a:r>
              <a:rPr lang="fr-FR" sz="1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 inefficace </a:t>
            </a:r>
          </a:p>
          <a:p>
            <a:pPr algn="just">
              <a:lnSpc>
                <a:spcPct val="115000"/>
              </a:lnSpc>
            </a:pPr>
            <a:r>
              <a:rPr lang="fr-FR" sz="1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contexte le restitue : </a:t>
            </a:r>
            <a:r>
              <a:rPr lang="fr-FR" sz="1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regarde (la mer, la télé…)</a:t>
            </a:r>
          </a:p>
          <a:p>
            <a:pPr algn="just">
              <a:lnSpc>
                <a:spcPct val="115000"/>
              </a:lnSpc>
            </a:pPr>
            <a:r>
              <a:rPr lang="fr-FR" sz="1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verbe a un emploi absolu, avec changement de sens :</a:t>
            </a:r>
          </a:p>
          <a:p>
            <a:pPr algn="just">
              <a:lnSpc>
                <a:spcPct val="115000"/>
              </a:lnSpc>
            </a:pPr>
            <a:r>
              <a:rPr lang="fr-FR" sz="11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boit : il est alcoolique. </a:t>
            </a:r>
            <a:r>
              <a:rPr lang="fr-FR" sz="11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conduit : il a son permis</a:t>
            </a:r>
            <a:r>
              <a:rPr lang="fr-FR" sz="1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</a:t>
            </a:r>
          </a:p>
          <a:p>
            <a:pPr algn="just">
              <a:lnSpc>
                <a:spcPct val="115000"/>
              </a:lnSpc>
            </a:pPr>
            <a:r>
              <a:rPr lang="fr-FR" sz="1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Seuls quelques verbes on un CV requis : </a:t>
            </a:r>
            <a:r>
              <a:rPr lang="fr-FR" sz="11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consister, dépendre, évoquer</a:t>
            </a:r>
          </a:p>
          <a:p>
            <a:pPr algn="just">
              <a:lnSpc>
                <a:spcPct val="115000"/>
              </a:lnSpc>
            </a:pPr>
            <a:r>
              <a:rPr lang="fr-FR" sz="1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tests infaillibles pour le COD : déplacement en tête impossible et pronominalisation</a:t>
            </a:r>
            <a:r>
              <a:rPr lang="fr-FR" sz="1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 LE, LA, L’, LES</a:t>
            </a:r>
          </a:p>
          <a:p>
            <a:pPr algn="just">
              <a:lnSpc>
                <a:spcPct val="115000"/>
              </a:lnSpc>
            </a:pP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61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896473-02CD-5E9F-D0BC-24830E7C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Déplacement en tête de phrase ou de proposition : fonction essentielle vs non essentielle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DC1BEB-3377-04EA-1ECB-B947CBA96A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Sujet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*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Brille le soleil 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 mais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 le comte.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didascalie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 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CV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vache le fermier trait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Attribut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*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bon gestionnaire est M. Dupont</a:t>
            </a:r>
            <a:endParaRPr lang="fr-FR" sz="28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Epithète</a:t>
            </a:r>
            <a:r>
              <a:rPr lang="fr-FR" sz="2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étonnant numéro	  un numéro étonnant (mais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ancien moulin/ un moulin ancien	</a:t>
            </a:r>
            <a:endParaRPr lang="fr-FR" sz="28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Seul le CP est déplaçable en tête de </a:t>
            </a:r>
            <a:r>
              <a:rPr lang="fr-FR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propositio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avec une pause :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avait planté des rosiers 	</a:t>
            </a:r>
            <a:r>
              <a:rPr lang="fr-FR" sz="2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devant la maison</a:t>
            </a:r>
          </a:p>
          <a:p>
            <a:pPr algn="just">
              <a:lnSpc>
                <a:spcPct val="115000"/>
              </a:lnSpc>
            </a:pP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Devant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maison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on avait planté des rosiers.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5248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6E988-78BA-84EC-2BDD-69B71E6F6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Déplacement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D72975-D2FA-8978-6BBB-25B556E1AF0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348740" indent="449580" algn="just">
              <a:lnSpc>
                <a:spcPct val="115000"/>
              </a:lnSpc>
            </a:pP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 du COS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a sauvé ce chaton de la mort 	??De la mort, Paul a sauvé ce chaton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trouve un drôle d’air à Pierre	?A Pierre, Paul trouve un drôle d’air 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délie le prisonnier de ses chaînes	?De ses chaînes, on délie le prisonnier 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a légué un cheval à son fils		A son fils, Paul a légué un cheval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2462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09FFCD-92C7-3B60-25C9-B8D307F4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Autres tests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954D3D-92C0-499B-F2A8-4201CB48C91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Paraphrase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Max estime les femmes enthousiastes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 estime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les femmes sont enthousiastes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(ACO)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 estime les femmes enthousiastes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non les autres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(épithète)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Insertion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fume depuis 20 ans	Paul fume,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cela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depuis 20 ans.	 CP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Paul fume des Gitanes		*Paul fume,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cela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 Gitanes		CV</a:t>
            </a:r>
          </a:p>
          <a:p>
            <a:pPr algn="just">
              <a:lnSpc>
                <a:spcPct val="115000"/>
              </a:lnSpc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 . 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2617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6BA03D-67E7-F9A4-1ABE-8B3E48CBE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Autres tests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CF6A56-142C-EDE2-7D89-92806EF6038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fr-FR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xtraction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 l’as traité méchamment	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C’est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méchamment 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tu l’as traité (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avec méchanceté : l’adverbe porte sur le verbe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Vraiment, tu exagères ! 	*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C’est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vraiment 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</a:t>
            </a: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tu exagères ! </a:t>
            </a:r>
            <a:r>
              <a:rPr lang="fr-FR" sz="3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3200" i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L’adverbe 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 porte pas sur le contenu de </a:t>
            </a:r>
            <a:r>
              <a:rPr lang="fr-FR" sz="3200" i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proposition</a:t>
            </a:r>
            <a:r>
              <a:rPr lang="fr-FR" sz="3200" i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fr-F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Premièrement, tu as tort…	*C’est premièrement que tu as tort… </a:t>
            </a:r>
            <a:r>
              <a:rPr lang="fr-FR" sz="32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Idem. </a:t>
            </a:r>
            <a:endParaRPr lang="fr-FR" sz="32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75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/>
              <a:t>Commutation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ATTRIBUT DU SUJET (AS) ET COD</a:t>
            </a:r>
            <a:endParaRPr lang="fr-FR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content 	Pierre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mange un fruit	Pierre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mange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AS : fonction essentielle. 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</a:p>
          <a:p>
            <a:pPr algn="just">
              <a:lnSpc>
                <a:spcPct val="115000"/>
              </a:lnSpc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distinction du COD et de l’AS en tant que 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termes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n’est pas fondamentale, si la question est d’installer une logique de 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groupes syntaxiques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60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C7382F-D2AC-3CF2-2B02-128B180CC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Commutation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E3ECB2-C46E-F531-FA4A-F1BAE6FEBD9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ET COMPLÉMENTS ESSENTIELS NON ATTRIBUTIFS 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le jardin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la maison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 son vélo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 *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est.		Pierre y est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réunion est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trois heures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la rentrée est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trois jours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 : * 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rentrée </a:t>
            </a:r>
            <a:r>
              <a:rPr lang="fr-FR" sz="2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fr-FR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 ; * la rentrée y est. 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AS = fonction qui concerne un terme 			coréférentiel au sujet 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41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36803-BEF7-6651-E9FF-D36614927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Commutation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6A69B5-150D-96E6-C201-A4ECAB4D47A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ET CORRESPONDANCE ENTRE NOM et ADJECTIF QUALIFICATIF </a:t>
            </a:r>
            <a:endParaRPr lang="fr-FR" sz="2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pharmacien		*Pierre regarde livre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pharmacien 	Pierre regarde 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livre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Marie est pharmacienne	Marie est 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gentille</a:t>
            </a:r>
          </a:p>
          <a:p>
            <a:pPr algn="just">
              <a:lnSpc>
                <a:spcPct val="115000"/>
              </a:lnSpc>
            </a:pPr>
            <a:endParaRPr lang="fr-FR" sz="26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fonction attribut produit une adjectivation du nom </a:t>
            </a:r>
            <a:endParaRPr lang="fr-FR" sz="26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072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78330E-7E71-D052-5BB9-14582B921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Commutation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6D463A-9DF2-045E-8468-B8BCC0058D9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ET ADVERBE </a:t>
            </a:r>
            <a:endParaRPr lang="fr-FR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gentil		Marie est gentille 			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Pierre/ Marie l’est </a:t>
            </a:r>
            <a:endParaRPr lang="fr-FR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</a:t>
            </a:r>
            <a:r>
              <a:rPr lang="fr-FR" sz="2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debout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fr-FR" sz="2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fr-FR" sz="2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autrement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fr-FR" sz="2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comme il faut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fr-FR" sz="28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ainsi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	</a:t>
            </a: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fr-FR" sz="2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l’est </a:t>
            </a:r>
            <a:endParaRPr lang="fr-FR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assis	 	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Pierre est debout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Marie est assise		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vs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*Marie est 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deboute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214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F9278-D0B1-17B1-A3CA-6261060FA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Commutation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270517-D21D-9036-15AB-ACE1310E2C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COMPLÉMENT DE VERBE (CV) ET COMPLÉMENT DE PHRASE (CP)</a:t>
            </a:r>
            <a:endParaRPr lang="fr-FR" sz="2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indent="-318135" algn="l">
              <a:lnSpc>
                <a:spcPct val="115000"/>
              </a:lnSpc>
              <a:spcAft>
                <a:spcPts val="1000"/>
              </a:spcAft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coureur s’est soumis </a:t>
            </a: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 contrôle 		CV : 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préposition contrainte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8645" indent="-318135" algn="l">
              <a:lnSpc>
                <a:spcPct val="115000"/>
              </a:lnSpc>
              <a:spcAft>
                <a:spcPts val="1000"/>
              </a:spcAft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réussite succède parfois </a:t>
            </a: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l’échec		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idem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l">
              <a:lnSpc>
                <a:spcPct val="115000"/>
              </a:lnSpc>
              <a:spcAft>
                <a:spcPts val="1000"/>
              </a:spcAft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Ils se sont revus </a:t>
            </a: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rentrée		</a:t>
            </a: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après/avant/à/ depuis/pendant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	CP : </a:t>
            </a:r>
            <a:r>
              <a:rPr lang="fr-FR" sz="26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prép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libre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l">
              <a:lnSpc>
                <a:spcPct val="115000"/>
              </a:lnSpc>
              <a:spcAft>
                <a:spcPts val="1000"/>
              </a:spcAft>
            </a:pP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paquebot navigue vers l’Espagne.	</a:t>
            </a:r>
            <a:r>
              <a:rPr lang="fr-FR" sz="2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jusqu’à/ depuis/ en direction de, à l’est de</a:t>
            </a:r>
            <a:r>
              <a:rPr lang="fr-FR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</a:t>
            </a:r>
            <a:r>
              <a:rPr lang="fr-FR" sz="26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prép</a:t>
            </a:r>
            <a:r>
              <a:rPr lang="fr-FR" sz="2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libre</a:t>
            </a:r>
            <a:endParaRPr lang="fr-FR" sz="2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l">
              <a:lnSpc>
                <a:spcPct val="115000"/>
              </a:lnSpc>
              <a:spcAft>
                <a:spcPts val="1000"/>
              </a:spcAft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fr-F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413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248DAF-5414-1646-FCFA-4D06CE738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Pronominalisation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0DC6A8-1CB4-DB21-B445-5287E047E99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C du Verbe</a:t>
            </a:r>
          </a:p>
          <a:p>
            <a:r>
              <a:rPr lang="fr-FR" dirty="0"/>
              <a:t>Compléments du verbe : Verbe + « sa collègue »</a:t>
            </a:r>
          </a:p>
          <a:p>
            <a:r>
              <a:rPr lang="fr-FR" dirty="0"/>
              <a:t>Voir	 : 		</a:t>
            </a:r>
            <a:r>
              <a:rPr lang="fr-FR" b="1" dirty="0"/>
              <a:t>la</a:t>
            </a:r>
            <a:r>
              <a:rPr lang="fr-FR" dirty="0"/>
              <a:t> voir</a:t>
            </a:r>
          </a:p>
          <a:p>
            <a:r>
              <a:rPr lang="fr-FR" dirty="0"/>
              <a:t>Parler à : 		</a:t>
            </a:r>
            <a:r>
              <a:rPr lang="fr-FR" b="1" dirty="0"/>
              <a:t>lui</a:t>
            </a:r>
            <a:r>
              <a:rPr lang="fr-FR" dirty="0"/>
              <a:t> parler</a:t>
            </a:r>
          </a:p>
          <a:p>
            <a:r>
              <a:rPr lang="fr-FR" dirty="0"/>
              <a:t>Parler de 		parle </a:t>
            </a:r>
            <a:r>
              <a:rPr lang="fr-FR" b="1" dirty="0"/>
              <a:t>d’elle</a:t>
            </a:r>
            <a:r>
              <a:rPr lang="fr-FR" dirty="0"/>
              <a:t> 	(</a:t>
            </a:r>
            <a:r>
              <a:rPr lang="fr-FR" b="1" dirty="0"/>
              <a:t>en</a:t>
            </a:r>
            <a:r>
              <a:rPr lang="fr-FR" dirty="0"/>
              <a:t> : non animé)	Penser à 		pense </a:t>
            </a:r>
            <a:r>
              <a:rPr lang="fr-FR" b="1" dirty="0"/>
              <a:t>à elle </a:t>
            </a:r>
            <a:r>
              <a:rPr lang="fr-FR" dirty="0"/>
              <a:t>(y : non animé)</a:t>
            </a:r>
          </a:p>
          <a:p>
            <a:r>
              <a:rPr lang="fr-FR" sz="2800" u="sng" dirty="0">
                <a:latin typeface="Arial" pitchFamily="34" charset="0"/>
                <a:cs typeface="Arial" pitchFamily="34" charset="0"/>
              </a:rPr>
              <a:t>Pierre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a lu </a:t>
            </a:r>
            <a:r>
              <a:rPr lang="fr-FR" sz="2800" u="sng" dirty="0">
                <a:latin typeface="Arial" pitchFamily="34" charset="0"/>
                <a:cs typeface="Arial" pitchFamily="34" charset="0"/>
              </a:rPr>
              <a:t>une histoire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u="sng" dirty="0">
                <a:latin typeface="Arial" pitchFamily="34" charset="0"/>
                <a:cs typeface="Arial" pitchFamily="34" charset="0"/>
              </a:rPr>
              <a:t>à Paul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: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il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la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lui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 lit (valence du verbe)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213601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96A979-0743-3288-CE87-A74FFA96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Pronominalisation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A9747C-F856-6A55-E284-0D0BB0BD963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 de lieu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déjeuner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le jardin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déjeuner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fr-F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Statut des CC 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Ils ont déjeuné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 la table verte dans le jardin 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quel est le meilleur groupe en tête ? 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2450" indent="-457200" algn="just">
              <a:lnSpc>
                <a:spcPct val="115000"/>
              </a:lnSpc>
              <a:buFontTx/>
              <a:buChar char="-"/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dans le jardin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ils ont déjeuné sur la table verte</a:t>
            </a:r>
          </a:p>
          <a:p>
            <a:pPr marL="552450" indent="-457200" algn="just">
              <a:lnSpc>
                <a:spcPct val="115000"/>
              </a:lnSpc>
              <a:buFontTx/>
              <a:buChar char="-"/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 la table verte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ils ont déjeuné dans le jardin	</a:t>
            </a:r>
          </a:p>
          <a:p>
            <a:pPr marL="552450" indent="-457200" algn="just">
              <a:lnSpc>
                <a:spcPct val="115000"/>
              </a:lnSpc>
              <a:buFontTx/>
              <a:buChar char="-"/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Notion de complément scénique (Riegel) qui fixe un cadre référentiel à la phrase. </a:t>
            </a:r>
            <a:endParaRPr lang="fr-F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837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F90A56-CFB1-95FF-8F82-B971BA52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Effacement (suppression)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AECBFE-09F5-F88C-A8AD-4BCCB457CD1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000" b="1" dirty="0">
                <a:latin typeface="Arial" panose="020B0604020202020204" pitchFamily="34" charset="0"/>
                <a:cs typeface="Arial" panose="020B0604020202020204" pitchFamily="34" charset="0"/>
              </a:rPr>
              <a:t>Déterminants</a:t>
            </a:r>
            <a:r>
              <a:rPr lang="fr-FR" sz="3000" dirty="0">
                <a:latin typeface="Arial" panose="020B0604020202020204" pitchFamily="34" charset="0"/>
                <a:cs typeface="Arial" panose="020B0604020202020204" pitchFamily="34" charset="0"/>
              </a:rPr>
              <a:t> : le chien aboie	*chien aboie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r-FR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Adjectifs</a:t>
            </a:r>
            <a:endParaRPr lang="fr-FR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fr-FR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joli film		un film</a:t>
            </a:r>
          </a:p>
          <a:p>
            <a:pPr algn="just">
              <a:lnSpc>
                <a:spcPct val="115000"/>
              </a:lnSpc>
            </a:pPr>
            <a:r>
              <a:rPr lang="fr-FR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ville est jolie		*la ville est</a:t>
            </a:r>
          </a:p>
          <a:p>
            <a:pPr algn="just">
              <a:lnSpc>
                <a:spcPct val="115000"/>
              </a:lnSpc>
            </a:pPr>
            <a:r>
              <a:rPr lang="fr-FR" sz="3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Attention</a:t>
            </a:r>
            <a:r>
              <a:rPr lang="fr-FR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	Pierre a les yeux bleus					*Pierre a les yeux (ACO)</a:t>
            </a:r>
          </a:p>
          <a:p>
            <a:pPr marL="899160" indent="0" algn="just">
              <a:lnSpc>
                <a:spcPct val="115000"/>
              </a:lnSpc>
              <a:buNone/>
            </a:pPr>
            <a:r>
              <a:rPr lang="fr-FR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est entré les cheveux défaits	</a:t>
            </a:r>
          </a:p>
          <a:p>
            <a:pPr marL="899160" indent="0" algn="just">
              <a:lnSpc>
                <a:spcPct val="115000"/>
              </a:lnSpc>
              <a:buNone/>
            </a:pPr>
            <a:r>
              <a:rPr lang="fr-FR" sz="3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*il est entré les cheveux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3626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</TotalTime>
  <Words>1000</Words>
  <Application>Microsoft Office PowerPoint</Application>
  <PresentationFormat>Affichage à l'écran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Symbol</vt:lpstr>
      <vt:lpstr>Tw Cen MT</vt:lpstr>
      <vt:lpstr>Wingdings</vt:lpstr>
      <vt:lpstr>Wingdings 2</vt:lpstr>
      <vt:lpstr>Médian</vt:lpstr>
      <vt:lpstr>Grammaire : programme cycle 3 de 2025. Manipulations en syntaxe</vt:lpstr>
      <vt:lpstr>Commutation</vt:lpstr>
      <vt:lpstr>Commutation</vt:lpstr>
      <vt:lpstr>Commutation</vt:lpstr>
      <vt:lpstr>Commutation</vt:lpstr>
      <vt:lpstr>Commutation</vt:lpstr>
      <vt:lpstr>Pronominalisation</vt:lpstr>
      <vt:lpstr>Pronominalisation</vt:lpstr>
      <vt:lpstr>Effacement (suppression)</vt:lpstr>
      <vt:lpstr>Effacement</vt:lpstr>
      <vt:lpstr>Effacement</vt:lpstr>
      <vt:lpstr>Déplacement en tête de phrase ou de proposition : fonction essentielle vs non essentielle</vt:lpstr>
      <vt:lpstr>Déplacement</vt:lpstr>
      <vt:lpstr>Autres tests</vt:lpstr>
      <vt:lpstr>Autres tests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Macrosyntaxe et enseignement de la grammaire</dc:title>
  <dc:creator>mgailliard</dc:creator>
  <cp:lastModifiedBy>Michel Gailliard</cp:lastModifiedBy>
  <cp:revision>124</cp:revision>
  <dcterms:created xsi:type="dcterms:W3CDTF">2012-11-11T20:52:35Z</dcterms:created>
  <dcterms:modified xsi:type="dcterms:W3CDTF">2025-10-08T16:46:24Z</dcterms:modified>
</cp:coreProperties>
</file>