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9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D1380B-EFF3-2315-3F0E-D142B6AAE1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CE7186A-D347-6788-E39C-3831BD281B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E888B3E-03FA-43C0-4946-C6DF580F5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62382-7AE9-4B64-928F-A94CE5A3F512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0CD43D9-E0BB-0927-ECD1-7B32347B2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55E37B8-32A6-213C-9416-0EAB568DB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28110-57E8-4F69-B2E7-34998C6683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7431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AE90E9-2F49-AE4E-9565-977F80743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6C2F917-62CD-31B3-0C55-0522BE4C6B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AD112B1-CDB1-888B-D53F-8B1D9A6F5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62382-7AE9-4B64-928F-A94CE5A3F512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332206E-283F-EC27-4154-658583679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1982D83-D409-7CFB-FA8D-8714E205C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28110-57E8-4F69-B2E7-34998C6683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8957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781EE18-FDC0-821D-3002-4A9D5536C2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0167639-7E27-F44C-561C-EA465E9F21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D9DC444-60E9-828C-34E7-F65F3D807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62382-7AE9-4B64-928F-A94CE5A3F512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AD03CF3-672B-3058-FD04-FA1A0850F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84F38CA-7629-6DF7-27C0-1C88ECC72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28110-57E8-4F69-B2E7-34998C6683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4814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8DC648-66D6-506D-4BAD-4689B219F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0DA9021-BA36-4130-0A8B-BEE6D8A98B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85A3397-0556-8735-9BE9-880D0A303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62382-7AE9-4B64-928F-A94CE5A3F512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99EDAAA-464C-A427-1822-479EC5425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240CF9A-DC22-E1DF-1546-D759C92B9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28110-57E8-4F69-B2E7-34998C6683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1684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937AF8-07C9-5254-50CE-75CEF7F4A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F014101-4B96-B674-FE2C-B46400654D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F7723D0-1C60-2863-D9EE-26D035CA7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62382-7AE9-4B64-928F-A94CE5A3F512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3514029-C05B-2FC9-CA62-9E16482E7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9282884-7841-6DCC-751F-910313248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28110-57E8-4F69-B2E7-34998C6683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6261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5BE4CE-950F-5750-7989-4B7D7EC8A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BE11FE1-E63D-EFD6-AF63-F5DB01B41C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E720CD8-D085-5267-2BA7-945A1885EF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DE45EB7-E8C3-0CC5-0306-ADE52188F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62382-7AE9-4B64-928F-A94CE5A3F512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DDA0318-5997-958B-524D-6CEB79CD4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4FB07D7-DEE4-9722-9744-2FB4E508C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28110-57E8-4F69-B2E7-34998C6683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7973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609E3E-7D9F-8669-CE6C-48F833D87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521F4F8-C432-59E9-5CD9-A865010BA0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9BAB829-A6F5-346C-FB46-497B36571D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AD9CDE-2A57-8E99-EC52-A53526D276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A9211DF-945F-9AC2-D166-AF1146B483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28CC466-05A9-8889-4EB9-802F6D78C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62382-7AE9-4B64-928F-A94CE5A3F512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102CF21-1647-496D-C247-02E762635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8B87A53-4261-A56C-E444-9217169FC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28110-57E8-4F69-B2E7-34998C6683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0614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044ABC-5DF4-3234-5C7E-A11FD6304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6F06EEA-82B5-BF66-C37C-79E15CE6F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62382-7AE9-4B64-928F-A94CE5A3F512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F601164-A80E-A43E-1657-01B94C73E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E1F00F6-B906-64D2-7894-E9493CF80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28110-57E8-4F69-B2E7-34998C6683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417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F4A4334-7A2D-3360-B2FF-B36516933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62382-7AE9-4B64-928F-A94CE5A3F512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D8E6156-F6EF-7EED-2392-5CFF83A5C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B22BADE-1C8C-86DD-5A06-578E223D0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28110-57E8-4F69-B2E7-34998C6683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9451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6F2EB4-9C7F-D99D-B49E-142159789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AB326F4-B560-DA86-F342-3AD9993438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C66EE18-690D-CB32-7DB7-1C95A20BC3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232D5C7-17AE-A950-1019-CB69D6048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62382-7AE9-4B64-928F-A94CE5A3F512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793619F-A6A3-A41E-DFCA-FF9EBC5F9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A739B0A-88FC-F3E4-5AFB-EB87B9D7E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28110-57E8-4F69-B2E7-34998C6683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5125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087545-F18C-D993-896B-713CAF76A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B2FB542-ED02-5F08-8D9E-22D42BD822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35C3117-AE1D-7C00-132C-5A002CC708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5929BBD-CA71-3226-7289-23425604F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62382-7AE9-4B64-928F-A94CE5A3F512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40A027A-46A0-1034-920C-EAB1F2106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7880528-DE7F-49BD-BEE7-D058FDAF4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28110-57E8-4F69-B2E7-34998C6683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8649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E30D1BA-8F4C-216F-8AC9-58ADC8286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1C0E988-03E0-F4B0-DED5-66F4561A42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126CDB8-7254-C284-B7AE-8EB52A9E36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362382-7AE9-4B64-928F-A94CE5A3F512}" type="datetimeFigureOut">
              <a:rPr lang="fr-FR" smtClean="0"/>
              <a:t>08/10/2025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970D72-0EE4-C420-59FC-2C1FD45D2A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08ACC09-4903-CB79-2A19-B3FF8017B6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A28110-57E8-4F69-B2E7-34998C6683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1848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5BD58E-65B9-4425-741B-60A402FE01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708658"/>
          </a:xfrm>
        </p:spPr>
        <p:txBody>
          <a:bodyPr>
            <a:normAutofit fontScale="90000"/>
          </a:bodyPr>
          <a:lstStyle/>
          <a:p>
            <a:r>
              <a:rPr lang="fr-FR" dirty="0"/>
              <a:t>Grammaire (G) et orthographe grammaticale (OG)</a:t>
            </a:r>
            <a:br>
              <a:rPr lang="fr-FR" dirty="0"/>
            </a:br>
            <a:br>
              <a:rPr lang="fr-FR" dirty="0"/>
            </a:br>
            <a:r>
              <a:rPr lang="fr-FR" dirty="0"/>
              <a:t>Cycle 3 Programme 2025</a:t>
            </a:r>
          </a:p>
        </p:txBody>
      </p:sp>
    </p:spTree>
    <p:extLst>
      <p:ext uri="{BB962C8B-B14F-4D97-AF65-F5344CB8AC3E}">
        <p14:creationId xmlns:p14="http://schemas.microsoft.com/office/powerpoint/2010/main" val="2224935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2ABD7F-24C7-6F37-5635-50711765F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2 principes généraux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103AD42-DB4D-4B61-DA27-E9C9DD74C3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7724"/>
            <a:ext cx="10515600" cy="4679239"/>
          </a:xfrm>
        </p:spPr>
        <p:txBody>
          <a:bodyPr/>
          <a:lstStyle/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G et OG « irriguent » la lecture et l’écriture</a:t>
            </a:r>
          </a:p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ET</a:t>
            </a:r>
          </a:p>
          <a:p>
            <a:pPr algn="ctr"/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constituent un objet d’apprentissage spécifique, rigoureux et explicite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73856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A71D3A-996F-9121-5B9E-7DC103E7C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59178"/>
          </a:xfrm>
        </p:spPr>
        <p:txBody>
          <a:bodyPr/>
          <a:lstStyle/>
          <a:p>
            <a:pPr algn="ctr"/>
            <a:r>
              <a:rPr lang="fr-FR" dirty="0"/>
              <a:t>3 spécifications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35826B-3C08-505E-EA9D-94FB2B7075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4304"/>
            <a:ext cx="10515600" cy="4852659"/>
          </a:xfrm>
        </p:spPr>
        <p:txBody>
          <a:bodyPr>
            <a:normAutofit/>
          </a:bodyPr>
          <a:lstStyle/>
          <a:p>
            <a:pPr algn="ctr"/>
            <a:r>
              <a:rPr lang="fr-FR" dirty="0"/>
              <a:t>La grammaire  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Est au service des 5 activités langagières : </a:t>
            </a:r>
          </a:p>
          <a:p>
            <a:pPr indent="401638">
              <a:lnSpc>
                <a:spcPct val="100000"/>
              </a:lnSpc>
              <a:buNone/>
            </a:pPr>
            <a:r>
              <a:rPr lang="fr-FR" dirty="0"/>
              <a:t>- Comprendre un énoncé oral</a:t>
            </a:r>
          </a:p>
          <a:p>
            <a:pPr indent="401638">
              <a:lnSpc>
                <a:spcPct val="100000"/>
              </a:lnSpc>
              <a:buNone/>
            </a:pPr>
            <a:r>
              <a:rPr lang="fr-FR" dirty="0"/>
              <a:t>- Parler en continu</a:t>
            </a:r>
          </a:p>
          <a:p>
            <a:pPr indent="401638">
              <a:lnSpc>
                <a:spcPct val="100000"/>
              </a:lnSpc>
              <a:buNone/>
            </a:pPr>
            <a:r>
              <a:rPr lang="fr-FR" dirty="0"/>
              <a:t>- Parler en interaction</a:t>
            </a:r>
          </a:p>
          <a:p>
            <a:pPr indent="401638">
              <a:lnSpc>
                <a:spcPct val="100000"/>
              </a:lnSpc>
              <a:buNone/>
            </a:pPr>
            <a:r>
              <a:rPr lang="fr-FR" dirty="0"/>
              <a:t>- Lire</a:t>
            </a:r>
          </a:p>
          <a:p>
            <a:pPr indent="401638">
              <a:lnSpc>
                <a:spcPct val="100000"/>
              </a:lnSpc>
              <a:buNone/>
            </a:pPr>
            <a:r>
              <a:rPr lang="fr-FR" dirty="0"/>
              <a:t>- Ecrire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Permet une réflexion sur le système de la langue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S’appuie sur les productions écrites des autres disciplines</a:t>
            </a:r>
          </a:p>
        </p:txBody>
      </p:sp>
    </p:spTree>
    <p:extLst>
      <p:ext uri="{BB962C8B-B14F-4D97-AF65-F5344CB8AC3E}">
        <p14:creationId xmlns:p14="http://schemas.microsoft.com/office/powerpoint/2010/main" val="1429704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560792-7283-977F-1BF0-E1A0A996A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6930"/>
          </a:xfrm>
        </p:spPr>
        <p:txBody>
          <a:bodyPr/>
          <a:lstStyle/>
          <a:p>
            <a:pPr algn="ctr"/>
            <a:r>
              <a:rPr lang="fr-FR" dirty="0"/>
              <a:t>Cœur du programme : la phrase simple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F037C28-D0C4-E79D-C88A-62303DE397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5476"/>
            <a:ext cx="10515600" cy="4931487"/>
          </a:xfrm>
        </p:spPr>
        <p:txBody>
          <a:bodyPr>
            <a:normAutofit/>
          </a:bodyPr>
          <a:lstStyle/>
          <a:p>
            <a:r>
              <a:rPr lang="fr-FR" dirty="0"/>
              <a:t>Maîtrise, en fin de 6</a:t>
            </a:r>
            <a:r>
              <a:rPr lang="fr-FR" baseline="30000" dirty="0"/>
              <a:t>e</a:t>
            </a:r>
            <a:r>
              <a:rPr lang="fr-FR" dirty="0"/>
              <a:t>, de la phrase simple canonique, à 3 constituants immédiats : </a:t>
            </a:r>
          </a:p>
          <a:p>
            <a:pPr marL="1435100" indent="0"/>
            <a:r>
              <a:rPr lang="fr-FR" dirty="0"/>
              <a:t>Groupe Sujet et Groupe Verbal : acquis en C2</a:t>
            </a:r>
          </a:p>
          <a:p>
            <a:pPr marL="1435100" indent="0"/>
            <a:r>
              <a:rPr lang="fr-FR" dirty="0"/>
              <a:t>Le « CC » (en fait « complément de phrase ») introduit en CM1</a:t>
            </a:r>
          </a:p>
          <a:p>
            <a:pPr marL="0" indent="0"/>
            <a:r>
              <a:rPr lang="fr-FR" dirty="0"/>
              <a:t>L’identification du verbe, la distinction du nom et du verbe restent des points cruciaux</a:t>
            </a:r>
          </a:p>
          <a:p>
            <a:pPr marL="0" indent="0"/>
            <a:r>
              <a:rPr lang="fr-FR" dirty="0"/>
              <a:t>L’intuition de la phrase simple, la compréhension de ses constructions typiques, ses réutilisations dans l’écriture et dans la langue orale constituent un </a:t>
            </a:r>
            <a:r>
              <a:rPr lang="fr-FR"/>
              <a:t>aboutissement important  </a:t>
            </a:r>
            <a:r>
              <a:rPr lang="fr-FR" dirty="0"/>
              <a:t>de la grammaire du cycle 3. </a:t>
            </a:r>
          </a:p>
        </p:txBody>
      </p:sp>
    </p:spTree>
    <p:extLst>
      <p:ext uri="{BB962C8B-B14F-4D97-AF65-F5344CB8AC3E}">
        <p14:creationId xmlns:p14="http://schemas.microsoft.com/office/powerpoint/2010/main" val="555388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666558-C0A0-96FC-944A-B86CB355C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5758"/>
          </a:xfrm>
        </p:spPr>
        <p:txBody>
          <a:bodyPr/>
          <a:lstStyle/>
          <a:p>
            <a:pPr algn="ctr"/>
            <a:r>
              <a:rPr lang="fr-FR" dirty="0"/>
              <a:t>Divisions du programme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7D3904-B0AA-3BE4-6221-8ED0825139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5835"/>
            <a:ext cx="10515600" cy="5137040"/>
          </a:xfrm>
        </p:spPr>
        <p:txBody>
          <a:bodyPr>
            <a:normAutofit fontScale="77500" lnSpcReduction="20000"/>
          </a:bodyPr>
          <a:lstStyle/>
          <a:p>
            <a:r>
              <a:rPr lang="fr-FR" sz="3600" dirty="0">
                <a:latin typeface="Arial" panose="020B0604020202020204" pitchFamily="34" charset="0"/>
                <a:cs typeface="Arial" panose="020B0604020202020204" pitchFamily="34" charset="0"/>
              </a:rPr>
              <a:t>Analyser la phrase simple, en ayant recours : </a:t>
            </a:r>
          </a:p>
          <a:p>
            <a:pPr marL="0" indent="0">
              <a:buNone/>
            </a:pPr>
            <a:r>
              <a:rPr lang="fr-FR" sz="36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- aux constituants immédiats</a:t>
            </a:r>
          </a:p>
          <a:p>
            <a:pPr marL="0" indent="0">
              <a:buNone/>
            </a:pPr>
            <a:r>
              <a:rPr lang="fr-FR" sz="36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-  à des manipulations syntaxiques</a:t>
            </a:r>
          </a:p>
          <a:p>
            <a:r>
              <a:rPr lang="fr-FR" sz="3600" dirty="0">
                <a:latin typeface="Arial" panose="020B0604020202020204" pitchFamily="34" charset="0"/>
                <a:cs typeface="Arial" panose="020B0604020202020204" pitchFamily="34" charset="0"/>
              </a:rPr>
              <a:t>Identifier mots et groupes de mots (pronoms, adjectifs…)</a:t>
            </a:r>
          </a:p>
          <a:p>
            <a:r>
              <a:rPr lang="fr-FR" sz="3600" dirty="0">
                <a:latin typeface="Arial" panose="020B0604020202020204" pitchFamily="34" charset="0"/>
                <a:cs typeface="Arial" panose="020B0604020202020204" pitchFamily="34" charset="0"/>
              </a:rPr>
              <a:t>Se repérer dans la phrase complexe : notion de proposition</a:t>
            </a:r>
          </a:p>
          <a:p>
            <a:r>
              <a:rPr lang="fr-FR" sz="3600" dirty="0">
                <a:latin typeface="Arial" panose="020B0604020202020204" pitchFamily="34" charset="0"/>
                <a:cs typeface="Arial" panose="020B0604020202020204" pitchFamily="34" charset="0"/>
              </a:rPr>
              <a:t>Orthographe grammaticale : </a:t>
            </a:r>
          </a:p>
          <a:p>
            <a:pPr marL="0" indent="0">
              <a:buNone/>
            </a:pPr>
            <a:r>
              <a:rPr lang="fr-FR" sz="3600" dirty="0">
                <a:latin typeface="Arial" panose="020B0604020202020204" pitchFamily="34" charset="0"/>
                <a:cs typeface="Arial" panose="020B0604020202020204" pitchFamily="34" charset="0"/>
              </a:rPr>
              <a:t>                  - Classes de mots</a:t>
            </a:r>
          </a:p>
          <a:p>
            <a:pPr marL="0" indent="0">
              <a:buNone/>
            </a:pPr>
            <a:r>
              <a:rPr lang="fr-FR" sz="3600" dirty="0">
                <a:latin typeface="Arial" panose="020B0604020202020204" pitchFamily="34" charset="0"/>
                <a:cs typeface="Arial" panose="020B0604020202020204" pitchFamily="34" charset="0"/>
              </a:rPr>
              <a:t>                 - Accords dans le GN</a:t>
            </a:r>
          </a:p>
          <a:p>
            <a:pPr marL="0" indent="0">
              <a:buNone/>
            </a:pPr>
            <a:r>
              <a:rPr lang="fr-FR" sz="3600" dirty="0">
                <a:latin typeface="Arial" panose="020B0604020202020204" pitchFamily="34" charset="0"/>
                <a:cs typeface="Arial" panose="020B0604020202020204" pitchFamily="34" charset="0"/>
              </a:rPr>
              <a:t>                 - Accord S/V</a:t>
            </a:r>
          </a:p>
          <a:p>
            <a:r>
              <a:rPr lang="fr-FR" sz="3600" dirty="0">
                <a:latin typeface="Arial" panose="020B0604020202020204" pitchFamily="34" charset="0"/>
                <a:cs typeface="Arial" panose="020B0604020202020204" pitchFamily="34" charset="0"/>
              </a:rPr>
              <a:t>Conjugaison : indications très précises</a:t>
            </a:r>
          </a:p>
          <a:p>
            <a:endParaRPr lang="fr-FR" dirty="0"/>
          </a:p>
          <a:p>
            <a:r>
              <a:rPr lang="fr-FR" dirty="0"/>
              <a:t>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47075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F9687B-EA4D-05B0-B754-07BC5ED12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2696"/>
          </a:xfrm>
        </p:spPr>
        <p:txBody>
          <a:bodyPr/>
          <a:lstStyle/>
          <a:p>
            <a:pPr algn="ctr"/>
            <a:r>
              <a:rPr lang="fr-FR" dirty="0"/>
              <a:t>Indications de mise en œuvre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B9B5139-782D-7175-C51E-3FC7CCC525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87822"/>
            <a:ext cx="10515600" cy="5089141"/>
          </a:xfrm>
        </p:spPr>
        <p:txBody>
          <a:bodyPr/>
          <a:lstStyle/>
          <a:p>
            <a:r>
              <a:rPr lang="fr-FR" dirty="0"/>
              <a:t>Temps d’apprentissage structurés et présence dans les activités du cours de français</a:t>
            </a:r>
          </a:p>
          <a:p>
            <a:r>
              <a:rPr lang="fr-FR" dirty="0"/>
              <a:t>La grammaire s’intègre aux diverses productions d’écrit (gammes d’écriture, amélioration de texte…)</a:t>
            </a:r>
          </a:p>
          <a:p>
            <a:pPr marL="0" indent="0"/>
            <a:r>
              <a:rPr lang="fr-FR" dirty="0"/>
              <a:t>Appui sur des corpus de base, constitués de phrases choisies pour leur caractère typique (ne pas s’en remettre aux phrases des textes lus) </a:t>
            </a:r>
          </a:p>
          <a:p>
            <a:pPr marL="0" indent="0"/>
            <a:r>
              <a:rPr lang="fr-FR" dirty="0"/>
              <a:t>Pour tous les points du programme, l’observation, la manipulation, l’application, l’automatisation  et la mémorisation des savoir faire sont de mise.</a:t>
            </a:r>
          </a:p>
        </p:txBody>
      </p:sp>
    </p:spTree>
    <p:extLst>
      <p:ext uri="{BB962C8B-B14F-4D97-AF65-F5344CB8AC3E}">
        <p14:creationId xmlns:p14="http://schemas.microsoft.com/office/powerpoint/2010/main" val="321626065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336</Words>
  <Application>Microsoft Office PowerPoint</Application>
  <PresentationFormat>Grand écran</PresentationFormat>
  <Paragraphs>41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Wingdings</vt:lpstr>
      <vt:lpstr>Thème Office</vt:lpstr>
      <vt:lpstr>Grammaire (G) et orthographe grammaticale (OG)  Cycle 3 Programme 2025</vt:lpstr>
      <vt:lpstr>2 principes généraux </vt:lpstr>
      <vt:lpstr>3 spécifications</vt:lpstr>
      <vt:lpstr>Cœur du programme : la phrase simple</vt:lpstr>
      <vt:lpstr>Divisions du programme</vt:lpstr>
      <vt:lpstr>Indications de mise en œuvre</vt:lpstr>
    </vt:vector>
  </TitlesOfParts>
  <Company>MEN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Michel Gailliard</dc:creator>
  <cp:lastModifiedBy>Michel Gailliard</cp:lastModifiedBy>
  <cp:revision>5</cp:revision>
  <dcterms:created xsi:type="dcterms:W3CDTF">2025-10-07T21:01:55Z</dcterms:created>
  <dcterms:modified xsi:type="dcterms:W3CDTF">2025-10-08T18:29:33Z</dcterms:modified>
</cp:coreProperties>
</file>