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94" r:id="rId2"/>
    <p:sldId id="279" r:id="rId3"/>
    <p:sldId id="280" r:id="rId4"/>
    <p:sldId id="290" r:id="rId5"/>
    <p:sldId id="293" r:id="rId6"/>
    <p:sldId id="292" r:id="rId7"/>
    <p:sldId id="287" r:id="rId8"/>
    <p:sldId id="291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71" autoAdjust="0"/>
  </p:normalViewPr>
  <p:slideViewPr>
    <p:cSldViewPr>
      <p:cViewPr varScale="1">
        <p:scale>
          <a:sx n="61" d="100"/>
          <a:sy n="61" d="100"/>
        </p:scale>
        <p:origin x="15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71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15B3B0-070B-4FEA-BD0F-EF1AE9A0E28F}" type="datetimeFigureOut">
              <a:rPr lang="fr-FR" smtClean="0"/>
              <a:pPr/>
              <a:t>08/10/2025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7F871E-8206-4AD7-90E1-DC55A1369E5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31476E-4CB5-EAFB-B2B2-82B3DCBD16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Grammaire : programme cycle 3 de 2025. Les constituants immédiats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4ED3A6-E1AF-28A3-D9F4-BDD8116BC8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26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/>
              <a:t>Les </a:t>
            </a:r>
            <a:r>
              <a:rPr lang="fr-FR" sz="2800" i="1" dirty="0"/>
              <a:t>constituants*</a:t>
            </a:r>
            <a:r>
              <a:rPr lang="fr-FR" sz="2800" dirty="0"/>
              <a:t> immédiats de la phrase simple (obtenus par commutation)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fr-FR" dirty="0">
                <a:solidFill>
                  <a:srgbClr val="00B0F0"/>
                </a:solidFill>
              </a:rPr>
              <a:t>Le fils de la concierge </a:t>
            </a:r>
            <a:r>
              <a:rPr lang="fr-FR" dirty="0">
                <a:solidFill>
                  <a:srgbClr val="FF0000"/>
                </a:solidFill>
              </a:rPr>
              <a:t>regarde un livre d’images </a:t>
            </a:r>
            <a:r>
              <a:rPr lang="fr-FR" dirty="0">
                <a:solidFill>
                  <a:srgbClr val="00B050"/>
                </a:solidFill>
              </a:rPr>
              <a:t>en rentrant de l’école</a:t>
            </a:r>
          </a:p>
          <a:p>
            <a:endParaRPr lang="fr-FR" dirty="0">
              <a:solidFill>
                <a:srgbClr val="00B050"/>
              </a:solidFill>
            </a:endParaRPr>
          </a:p>
          <a:p>
            <a:r>
              <a:rPr lang="fr-FR" dirty="0">
                <a:solidFill>
                  <a:srgbClr val="00B0F0"/>
                </a:solidFill>
              </a:rPr>
              <a:t>Il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regarde un livre d’images </a:t>
            </a:r>
            <a:r>
              <a:rPr lang="fr-FR" dirty="0">
                <a:solidFill>
                  <a:srgbClr val="00B050"/>
                </a:solidFill>
              </a:rPr>
              <a:t>en rentrant de l’école</a:t>
            </a:r>
          </a:p>
          <a:p>
            <a:r>
              <a:rPr lang="fr-FR" dirty="0">
                <a:solidFill>
                  <a:srgbClr val="00B0F0"/>
                </a:solidFill>
              </a:rPr>
              <a:t>Le fils de la concierge </a:t>
            </a:r>
            <a:r>
              <a:rPr lang="fr-FR" dirty="0">
                <a:solidFill>
                  <a:srgbClr val="FF0000"/>
                </a:solidFill>
              </a:rPr>
              <a:t>parle</a:t>
            </a:r>
            <a:r>
              <a:rPr lang="fr-FR" dirty="0">
                <a:solidFill>
                  <a:srgbClr val="00B050"/>
                </a:solidFill>
              </a:rPr>
              <a:t> en rentrant de l’école</a:t>
            </a:r>
          </a:p>
          <a:p>
            <a:r>
              <a:rPr lang="fr-FR" dirty="0">
                <a:solidFill>
                  <a:srgbClr val="00B0F0"/>
                </a:solidFill>
              </a:rPr>
              <a:t>Le fils de la concierge </a:t>
            </a:r>
            <a:r>
              <a:rPr lang="fr-FR" dirty="0">
                <a:solidFill>
                  <a:srgbClr val="FF0000"/>
                </a:solidFill>
              </a:rPr>
              <a:t>regarde </a:t>
            </a:r>
            <a:r>
              <a:rPr lang="fr-FR" dirty="0">
                <a:solidFill>
                  <a:srgbClr val="00B050"/>
                </a:solidFill>
              </a:rPr>
              <a:t>souvent </a:t>
            </a:r>
            <a:r>
              <a:rPr lang="fr-FR" dirty="0">
                <a:solidFill>
                  <a:srgbClr val="FF0000"/>
                </a:solidFill>
              </a:rPr>
              <a:t>un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livre d’images </a:t>
            </a:r>
          </a:p>
          <a:p>
            <a:pPr algn="ctr"/>
            <a:r>
              <a:rPr lang="fr-FR" dirty="0"/>
              <a:t>Donc : 3 constituants immédiats de P. La phrase à 3 constituants immédiats : maîtrisée fin C3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4608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1040160"/>
          </a:xfrm>
        </p:spPr>
        <p:txBody>
          <a:bodyPr>
            <a:normAutofit/>
          </a:bodyPr>
          <a:lstStyle/>
          <a:p>
            <a:pPr algn="ctr"/>
            <a:r>
              <a:rPr lang="fr-FR" sz="2800" dirty="0"/>
              <a:t>Poursuite de l’analyse en constituants immédiats : </a:t>
            </a:r>
            <a:r>
              <a:rPr lang="fr-FR" sz="2800" i="1" dirty="0"/>
              <a:t>le fils de la concierge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fr-FR" dirty="0">
                <a:solidFill>
                  <a:srgbClr val="00B0F0"/>
                </a:solidFill>
              </a:rPr>
              <a:t>Le fils de la concierge (GN)</a:t>
            </a:r>
          </a:p>
          <a:p>
            <a:r>
              <a:rPr lang="fr-FR" dirty="0">
                <a:solidFill>
                  <a:srgbClr val="FF0000"/>
                </a:solidFill>
              </a:rPr>
              <a:t>celui</a:t>
            </a:r>
            <a:r>
              <a:rPr lang="fr-FR" dirty="0"/>
              <a:t> de la concierge	le fils </a:t>
            </a:r>
            <a:r>
              <a:rPr lang="fr-FR" dirty="0">
                <a:solidFill>
                  <a:srgbClr val="FF0000"/>
                </a:solidFill>
              </a:rPr>
              <a:t>aîné</a:t>
            </a:r>
          </a:p>
          <a:p>
            <a:pPr algn="ctr"/>
            <a:r>
              <a:rPr lang="fr-FR" dirty="0"/>
              <a:t>Donc 2 constituants immédiats du GN </a:t>
            </a:r>
          </a:p>
          <a:p>
            <a:r>
              <a:rPr lang="fr-FR" dirty="0">
                <a:solidFill>
                  <a:srgbClr val="00B0F0"/>
                </a:solidFill>
              </a:rPr>
              <a:t>le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fils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: </a:t>
            </a:r>
            <a:r>
              <a:rPr lang="fr-FR" dirty="0" err="1"/>
              <a:t>dét</a:t>
            </a:r>
            <a:r>
              <a:rPr lang="fr-FR" dirty="0"/>
              <a:t>. + N (constituants terminaux)</a:t>
            </a:r>
          </a:p>
          <a:p>
            <a:r>
              <a:rPr lang="fr-FR" dirty="0"/>
              <a:t>de la concierge : </a:t>
            </a:r>
            <a:r>
              <a:rPr lang="fr-FR" dirty="0">
                <a:solidFill>
                  <a:srgbClr val="00B0F0"/>
                </a:solidFill>
              </a:rPr>
              <a:t>de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Pierre </a:t>
            </a:r>
          </a:p>
          <a:p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la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concierge</a:t>
            </a:r>
            <a:r>
              <a:rPr lang="fr-FR" dirty="0"/>
              <a:t> : </a:t>
            </a:r>
            <a:r>
              <a:rPr lang="fr-FR" dirty="0" err="1"/>
              <a:t>dét</a:t>
            </a:r>
            <a:r>
              <a:rPr lang="fr-FR" dirty="0"/>
              <a:t>. + N (constituants terminaux)</a:t>
            </a:r>
          </a:p>
          <a:p>
            <a:r>
              <a:rPr lang="fr-FR" dirty="0">
                <a:solidFill>
                  <a:srgbClr val="FF0000"/>
                </a:solidFill>
              </a:rPr>
              <a:t>[(</a:t>
            </a:r>
            <a:r>
              <a:rPr lang="fr-FR" dirty="0" err="1">
                <a:solidFill>
                  <a:srgbClr val="FF0000"/>
                </a:solidFill>
              </a:rPr>
              <a:t>Dét</a:t>
            </a:r>
            <a:r>
              <a:rPr lang="fr-FR" dirty="0">
                <a:solidFill>
                  <a:srgbClr val="FF0000"/>
                </a:solidFill>
              </a:rPr>
              <a:t>. N)	(</a:t>
            </a:r>
            <a:r>
              <a:rPr lang="fr-FR" dirty="0" err="1">
                <a:solidFill>
                  <a:srgbClr val="FF0000"/>
                </a:solidFill>
              </a:rPr>
              <a:t>Prép</a:t>
            </a:r>
            <a:r>
              <a:rPr lang="fr-FR" dirty="0">
                <a:solidFill>
                  <a:srgbClr val="FF0000"/>
                </a:solidFill>
              </a:rPr>
              <a:t>.(</a:t>
            </a:r>
            <a:r>
              <a:rPr lang="fr-FR" dirty="0" err="1">
                <a:solidFill>
                  <a:srgbClr val="FF0000"/>
                </a:solidFill>
              </a:rPr>
              <a:t>dét</a:t>
            </a:r>
            <a:r>
              <a:rPr lang="fr-FR" dirty="0">
                <a:solidFill>
                  <a:srgbClr val="FF0000"/>
                </a:solidFill>
              </a:rPr>
              <a:t>. N))]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pPr algn="ctr"/>
            <a:r>
              <a:rPr lang="fr-FR" dirty="0"/>
              <a:t>regarde un livre d’images (GV)</a:t>
            </a:r>
          </a:p>
          <a:p>
            <a:r>
              <a:rPr lang="fr-FR" dirty="0">
                <a:solidFill>
                  <a:srgbClr val="00B0F0"/>
                </a:solidFill>
              </a:rPr>
              <a:t>regarde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cela</a:t>
            </a:r>
            <a:r>
              <a:rPr lang="fr-FR" dirty="0"/>
              <a:t> = V + COD</a:t>
            </a:r>
          </a:p>
          <a:p>
            <a:pPr algn="r"/>
            <a:r>
              <a:rPr lang="fr-FR" i="1" dirty="0"/>
              <a:t>etc. même logique d’analyse… </a:t>
            </a:r>
          </a:p>
          <a:p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04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07D7EA-7634-DEFF-CDE8-D787D118D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Difficulté avec le 3° constituant : CP ou CC 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677D8D-756D-2D80-C1BF-DD2C4B3E50E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3"/>
            <a:endParaRPr lang="fr-FR" dirty="0"/>
          </a:p>
          <a:p>
            <a:pPr marL="0" lvl="3" indent="0">
              <a:buNone/>
            </a:pPr>
            <a:r>
              <a:rPr lang="fr-FR" sz="2800" dirty="0"/>
              <a:t>Le 3° constituant est dénommé </a:t>
            </a:r>
            <a:r>
              <a:rPr lang="fr-FR" sz="2800" i="1" dirty="0"/>
              <a:t>complément circonstanciel </a:t>
            </a:r>
            <a:r>
              <a:rPr lang="fr-FR" sz="2800" dirty="0"/>
              <a:t>dans le programme (facteur de confusion)</a:t>
            </a:r>
          </a:p>
          <a:p>
            <a:pPr marL="0" lvl="3" indent="0">
              <a:buNone/>
            </a:pPr>
            <a:r>
              <a:rPr lang="fr-FR" sz="2800" dirty="0"/>
              <a:t>En réalité : Complément de phrase (CP) déplaçable en tête de phrase ou de proposition et extractible par </a:t>
            </a:r>
            <a:r>
              <a:rPr lang="fr-FR" sz="2800" i="1" dirty="0"/>
              <a:t>c’est… que</a:t>
            </a:r>
            <a:r>
              <a:rPr lang="fr-FR" sz="2800" dirty="0"/>
              <a:t> </a:t>
            </a:r>
          </a:p>
          <a:p>
            <a:pPr marL="0" lvl="3" indent="0">
              <a:buNone/>
            </a:pPr>
            <a:r>
              <a:rPr lang="fr-FR" sz="2800" dirty="0">
                <a:solidFill>
                  <a:srgbClr val="00B050"/>
                </a:solidFill>
              </a:rPr>
              <a:t>En rentrant de l’école, </a:t>
            </a:r>
            <a:r>
              <a:rPr lang="fr-FR" sz="2800" dirty="0">
                <a:solidFill>
                  <a:srgbClr val="00B0F0"/>
                </a:solidFill>
              </a:rPr>
              <a:t>le fils de la concierge </a:t>
            </a:r>
            <a:r>
              <a:rPr lang="fr-FR" sz="2800" dirty="0">
                <a:solidFill>
                  <a:srgbClr val="FF0000"/>
                </a:solidFill>
              </a:rPr>
              <a:t>regarde un livre d’images</a:t>
            </a:r>
          </a:p>
          <a:p>
            <a:pPr marL="0" lvl="3" indent="0">
              <a:buNone/>
            </a:pPr>
            <a:r>
              <a:rPr lang="fr-FR" sz="2800" i="1" dirty="0">
                <a:solidFill>
                  <a:srgbClr val="7030A0"/>
                </a:solidFill>
              </a:rPr>
              <a:t>C’est</a:t>
            </a:r>
            <a:r>
              <a:rPr lang="fr-FR" sz="2800" dirty="0">
                <a:solidFill>
                  <a:srgbClr val="FF0000"/>
                </a:solidFill>
              </a:rPr>
              <a:t> </a:t>
            </a:r>
            <a:r>
              <a:rPr lang="fr-FR" sz="2800" dirty="0">
                <a:solidFill>
                  <a:srgbClr val="00B050"/>
                </a:solidFill>
              </a:rPr>
              <a:t>en rentrant de l’école </a:t>
            </a:r>
            <a:r>
              <a:rPr lang="fr-FR" sz="2800" i="1" dirty="0">
                <a:solidFill>
                  <a:srgbClr val="7030A0"/>
                </a:solidFill>
              </a:rPr>
              <a:t>que</a:t>
            </a:r>
            <a:r>
              <a:rPr lang="fr-FR" sz="2800" dirty="0">
                <a:solidFill>
                  <a:srgbClr val="FF0000"/>
                </a:solidFill>
              </a:rPr>
              <a:t> </a:t>
            </a:r>
            <a:r>
              <a:rPr lang="fr-FR" sz="2800" dirty="0">
                <a:solidFill>
                  <a:srgbClr val="00B0F0"/>
                </a:solidFill>
              </a:rPr>
              <a:t>le fils de la concierge </a:t>
            </a:r>
            <a:r>
              <a:rPr lang="fr-FR" sz="2800" dirty="0">
                <a:solidFill>
                  <a:srgbClr val="FF0000"/>
                </a:solidFill>
              </a:rPr>
              <a:t>regarde un livre d’image</a:t>
            </a:r>
            <a:endParaRPr lang="fr-FR" sz="2800" dirty="0"/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454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complément circonstanciel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Apparaît milieu 19</a:t>
            </a:r>
            <a:r>
              <a:rPr lang="fr-FR" baseline="30000" dirty="0"/>
              <a:t>ème</a:t>
            </a:r>
            <a:r>
              <a:rPr lang="fr-FR" dirty="0"/>
              <a:t> siècle pour se distinguer du COD (accord du participe passé impossible)</a:t>
            </a:r>
          </a:p>
          <a:p>
            <a:pPr marL="0" indent="0">
              <a:buNone/>
            </a:pPr>
            <a:r>
              <a:rPr lang="fr-FR" dirty="0"/>
              <a:t>	Mais problème d’analyse syntaxique : </a:t>
            </a:r>
          </a:p>
          <a:p>
            <a:r>
              <a:rPr lang="fr-FR" b="1" i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Tous les matins</a:t>
            </a:r>
            <a:r>
              <a:rPr lang="fr-FR" i="1" dirty="0"/>
              <a:t>, Pierre achète le journal = Pierre achète le journal </a:t>
            </a:r>
            <a:r>
              <a:rPr lang="fr-FR" b="1" i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tous les matins </a:t>
            </a:r>
            <a:r>
              <a:rPr lang="fr-FR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: </a:t>
            </a:r>
            <a:r>
              <a:rPr lang="fr-FR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« vrai » CP</a:t>
            </a:r>
          </a:p>
          <a:p>
            <a:r>
              <a:rPr lang="fr-FR" i="1" dirty="0"/>
              <a:t>Je vais </a:t>
            </a:r>
            <a:r>
              <a:rPr lang="fr-FR" b="1" i="1" dirty="0"/>
              <a:t>à Paris </a:t>
            </a:r>
            <a:r>
              <a:rPr lang="fr-FR" dirty="0"/>
              <a:t>	* </a:t>
            </a:r>
            <a:r>
              <a:rPr lang="fr-FR" b="1" i="1" dirty="0"/>
              <a:t>A Paris</a:t>
            </a:r>
            <a:r>
              <a:rPr lang="fr-FR" i="1" dirty="0"/>
              <a:t>, je vais</a:t>
            </a:r>
            <a:r>
              <a:rPr lang="fr-FR" dirty="0"/>
              <a:t>	* </a:t>
            </a:r>
            <a:r>
              <a:rPr lang="fr-FR" i="1" dirty="0"/>
              <a:t>Je vais </a:t>
            </a:r>
            <a:r>
              <a:rPr lang="fr-FR" b="1" i="1" dirty="0">
                <a:solidFill>
                  <a:schemeClr val="accent1">
                    <a:lumMod val="50000"/>
                  </a:schemeClr>
                </a:solidFill>
              </a:rPr>
              <a:t>: CC</a:t>
            </a:r>
          </a:p>
          <a:p>
            <a:r>
              <a:rPr lang="fr-FR" i="1" dirty="0"/>
              <a:t>Il est interdit de marcher </a:t>
            </a:r>
            <a:r>
              <a:rPr lang="fr-FR" b="1" i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sur les pelouses</a:t>
            </a:r>
            <a:r>
              <a:rPr lang="fr-FR" i="1" dirty="0"/>
              <a:t>			</a:t>
            </a:r>
            <a:r>
              <a:rPr lang="fr-FR" b="1" i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Sur les pelouses</a:t>
            </a:r>
            <a:r>
              <a:rPr lang="fr-FR" i="1" dirty="0"/>
              <a:t>, il est interdit de marcher : </a:t>
            </a:r>
            <a:r>
              <a:rPr lang="fr-FR" b="1" i="1" dirty="0">
                <a:solidFill>
                  <a:schemeClr val="accent1">
                    <a:lumMod val="50000"/>
                  </a:schemeClr>
                </a:solidFill>
              </a:rPr>
              <a:t>CC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4037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Difficulté : des CC qui ne sont pas des CP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50" y="2040808"/>
            <a:ext cx="7886700" cy="4124496"/>
          </a:xfrm>
        </p:spPr>
        <p:txBody>
          <a:bodyPr>
            <a:normAutofit/>
          </a:bodyPr>
          <a:lstStyle/>
          <a:p>
            <a:r>
              <a:rPr lang="fr-FR" dirty="0"/>
              <a:t>Il est interdit de marcher </a:t>
            </a:r>
            <a:r>
              <a:rPr lang="fr-FR" b="1" dirty="0"/>
              <a:t>sur les pelouses</a:t>
            </a:r>
          </a:p>
          <a:p>
            <a:r>
              <a:rPr lang="fr-FR" dirty="0"/>
              <a:t>Cet élève a écrit </a:t>
            </a:r>
            <a:r>
              <a:rPr lang="fr-FR" b="1" dirty="0"/>
              <a:t>sur cette table </a:t>
            </a:r>
            <a:r>
              <a:rPr lang="fr-FR" dirty="0"/>
              <a:t>et l’a détériorée Balzac a écrit </a:t>
            </a:r>
            <a:r>
              <a:rPr lang="fr-FR" i="1" dirty="0"/>
              <a:t>Le Père Goriot </a:t>
            </a:r>
            <a:r>
              <a:rPr lang="fr-FR" b="1" dirty="0"/>
              <a:t>sur cette table</a:t>
            </a:r>
          </a:p>
          <a:p>
            <a:r>
              <a:rPr lang="fr-FR" dirty="0"/>
              <a:t>Pierre est entré </a:t>
            </a:r>
            <a:r>
              <a:rPr lang="fr-FR" b="1" dirty="0"/>
              <a:t>dans la maison</a:t>
            </a:r>
          </a:p>
          <a:p>
            <a:r>
              <a:rPr lang="fr-FR" dirty="0"/>
              <a:t>Marie est arrivée </a:t>
            </a:r>
            <a:r>
              <a:rPr lang="fr-FR" b="1" dirty="0"/>
              <a:t>à Paris</a:t>
            </a:r>
          </a:p>
          <a:p>
            <a:r>
              <a:rPr lang="fr-FR" dirty="0"/>
              <a:t>C’est la maison </a:t>
            </a:r>
            <a:r>
              <a:rPr lang="fr-FR" b="1" dirty="0"/>
              <a:t>où </a:t>
            </a:r>
            <a:r>
              <a:rPr lang="fr-FR" dirty="0"/>
              <a:t>j’ai grandi</a:t>
            </a:r>
          </a:p>
          <a:p>
            <a:r>
              <a:rPr lang="fr-FR" dirty="0"/>
              <a:t>Le déjeuner </a:t>
            </a:r>
            <a:r>
              <a:rPr lang="fr-FR" b="1" dirty="0"/>
              <a:t>sur l’herbe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7910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Constituant immédiat et identification des propositions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i="1" dirty="0"/>
              <a:t>Le voisin </a:t>
            </a:r>
            <a:r>
              <a:rPr lang="fr-FR" b="1" dirty="0"/>
              <a:t>que je viens de rencontrer </a:t>
            </a:r>
            <a:r>
              <a:rPr lang="fr-FR" i="1" dirty="0"/>
              <a:t>travaille chez Michelin </a:t>
            </a:r>
          </a:p>
          <a:p>
            <a:endParaRPr lang="fr-FR" i="1" dirty="0"/>
          </a:p>
          <a:p>
            <a:r>
              <a:rPr lang="fr-FR" dirty="0"/>
              <a:t>Analyse selon catégories statiques </a:t>
            </a:r>
            <a:r>
              <a:rPr lang="fr-FR" i="1" dirty="0"/>
              <a:t>(</a:t>
            </a:r>
            <a:r>
              <a:rPr lang="fr-FR" dirty="0"/>
              <a:t>PS</a:t>
            </a:r>
            <a:r>
              <a:rPr lang="fr-FR" i="1" dirty="0"/>
              <a:t> vs </a:t>
            </a:r>
            <a:r>
              <a:rPr lang="fr-FR" dirty="0"/>
              <a:t>PC</a:t>
            </a:r>
            <a:r>
              <a:rPr lang="fr-FR" i="1" dirty="0"/>
              <a:t>) : </a:t>
            </a:r>
          </a:p>
          <a:p>
            <a:r>
              <a:rPr lang="fr-FR" dirty="0"/>
              <a:t>Principale</a:t>
            </a:r>
            <a:r>
              <a:rPr lang="fr-FR" i="1" dirty="0"/>
              <a:t> : Le voisin travaille chez Michelin</a:t>
            </a:r>
          </a:p>
          <a:p>
            <a:r>
              <a:rPr lang="fr-FR" dirty="0"/>
              <a:t>Subordonnée</a:t>
            </a:r>
            <a:r>
              <a:rPr lang="fr-FR" i="1" dirty="0"/>
              <a:t> : que je viens de rencontrer</a:t>
            </a:r>
          </a:p>
          <a:p>
            <a:endParaRPr lang="fr-FR" i="1" dirty="0"/>
          </a:p>
          <a:p>
            <a:r>
              <a:rPr lang="fr-FR" dirty="0"/>
              <a:t>Analyse intuitive, par commutation </a:t>
            </a:r>
            <a:r>
              <a:rPr lang="fr-FR" i="1" dirty="0"/>
              <a:t>: </a:t>
            </a:r>
          </a:p>
          <a:p>
            <a:r>
              <a:rPr lang="fr-FR" i="1" dirty="0"/>
              <a:t>Le voisin </a:t>
            </a:r>
            <a:r>
              <a:rPr lang="fr-FR" b="1" i="1" dirty="0"/>
              <a:t>aimable</a:t>
            </a:r>
            <a:r>
              <a:rPr lang="fr-FR" i="1" dirty="0"/>
              <a:t> travaille chez Michelin : </a:t>
            </a:r>
            <a:r>
              <a:rPr lang="fr-FR" dirty="0"/>
              <a:t>La relative est un adjectif, fonctionnellement ; elle dépend d’un nom et non d’une proposition. </a:t>
            </a:r>
            <a:endParaRPr lang="fr-FR" i="1" dirty="0"/>
          </a:p>
        </p:txBody>
      </p:sp>
    </p:spTree>
    <p:extLst>
      <p:ext uri="{BB962C8B-B14F-4D97-AF65-F5344CB8AC3E}">
        <p14:creationId xmlns:p14="http://schemas.microsoft.com/office/powerpoint/2010/main" val="627175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C0BC85-9561-5B38-318F-E5B0200E5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Constituant immédiat et identification des propositions (2)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E500A9-FE14-4AA6-122A-82FF82C9562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/>
              <a:t>Pierre veut 	que le cours ait lieu</a:t>
            </a:r>
          </a:p>
          <a:p>
            <a:pPr marL="2697480" lvl="8" indent="0">
              <a:buNone/>
            </a:pPr>
            <a:r>
              <a:rPr lang="fr-FR" sz="2800" dirty="0"/>
              <a:t>	un demi </a:t>
            </a:r>
          </a:p>
          <a:p>
            <a:pPr marL="457200" lvl="8" indent="-457200"/>
            <a:r>
              <a:rPr lang="fr-FR" sz="2800" dirty="0"/>
              <a:t>Pierre demande	 si le cours aura bien lieu</a:t>
            </a:r>
          </a:p>
          <a:p>
            <a:pPr marL="457200" lvl="8" indent="-457200"/>
            <a:r>
              <a:rPr lang="fr-FR" sz="2800" dirty="0"/>
              <a:t>                                  l’addition</a:t>
            </a:r>
          </a:p>
          <a:p>
            <a:pPr marL="457200" lvl="8" indent="-457200"/>
            <a:r>
              <a:rPr lang="fr-FR" sz="2800" dirty="0"/>
              <a:t>Pierre regarde 		les étudiants rentrer</a:t>
            </a:r>
          </a:p>
          <a:p>
            <a:pPr marL="457200" lvl="8" indent="-457200"/>
            <a:r>
              <a:rPr lang="fr-FR" sz="2800" dirty="0"/>
              <a:t>                                 la carte des desserts</a:t>
            </a:r>
          </a:p>
          <a:p>
            <a:pPr marL="457200" lvl="8" indent="-457200"/>
            <a:r>
              <a:rPr lang="fr-FR" sz="2800" i="1" dirty="0">
                <a:solidFill>
                  <a:schemeClr val="accent1">
                    <a:lumMod val="50000"/>
                  </a:schemeClr>
                </a:solidFill>
              </a:rPr>
              <a:t>Il n’y a pas de solution de continuité entre la phrase simple et la phrase complexe</a:t>
            </a:r>
          </a:p>
        </p:txBody>
      </p:sp>
    </p:spTree>
    <p:extLst>
      <p:ext uri="{BB962C8B-B14F-4D97-AF65-F5344CB8AC3E}">
        <p14:creationId xmlns:p14="http://schemas.microsoft.com/office/powerpoint/2010/main" val="2820373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1673</TotalTime>
  <Words>533</Words>
  <Application>Microsoft Office PowerPoint</Application>
  <PresentationFormat>Affichage à l'écran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Tw Cen MT</vt:lpstr>
      <vt:lpstr>Wingdings</vt:lpstr>
      <vt:lpstr>Wingdings 2</vt:lpstr>
      <vt:lpstr>Médian</vt:lpstr>
      <vt:lpstr>Grammaire : programme cycle 3 de 2025. Les constituants immédiats</vt:lpstr>
      <vt:lpstr>Les constituants* immédiats de la phrase simple (obtenus par commutation)</vt:lpstr>
      <vt:lpstr>Poursuite de l’analyse en constituants immédiats : le fils de la concierge</vt:lpstr>
      <vt:lpstr>Difficulté avec le 3° constituant : CP ou CC ? </vt:lpstr>
      <vt:lpstr>Le complément circonstanciel</vt:lpstr>
      <vt:lpstr>Difficulté : des CC qui ne sont pas des CP</vt:lpstr>
      <vt:lpstr>Constituant immédiat et identification des propositions (1)</vt:lpstr>
      <vt:lpstr>Constituant immédiat et identification des propositions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Macrosyntaxe et enseignement de la grammaire</dc:title>
  <dc:creator>mgailliard</dc:creator>
  <cp:lastModifiedBy>Michel Gailliard</cp:lastModifiedBy>
  <cp:revision>113</cp:revision>
  <dcterms:created xsi:type="dcterms:W3CDTF">2012-11-11T20:52:35Z</dcterms:created>
  <dcterms:modified xsi:type="dcterms:W3CDTF">2025-10-08T14:57:15Z</dcterms:modified>
</cp:coreProperties>
</file>