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0"/>
  </p:notesMasterIdLst>
  <p:sldIdLst>
    <p:sldId id="256" r:id="rId3"/>
    <p:sldId id="691" r:id="rId4"/>
    <p:sldId id="692" r:id="rId5"/>
    <p:sldId id="693" r:id="rId6"/>
    <p:sldId id="694" r:id="rId7"/>
    <p:sldId id="695" r:id="rId8"/>
    <p:sldId id="696" r:id="rId9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EA862B-5A03-40BA-8C15-DF05B53F822E}" type="datetimeFigureOut">
              <a:rPr lang="fr-FR" smtClean="0"/>
              <a:t>20/03/2024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9678C1-02EB-41B0-89DE-08500EB3ACE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42614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R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B06CD8F-B7ED-4A05-9FB1-A01CC0EF02C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412606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B06CD8F-B7ED-4A05-9FB1-A01CC0EF02C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730415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Ajouter « conditions d’exercice »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B06CD8F-B7ED-4A05-9FB1-A01CC0EF02C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06203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Cette ouverture à l’écosystème</a:t>
            </a:r>
            <a:r>
              <a:rPr lang="fr-FR" baseline="0" dirty="0"/>
              <a:t> d’acteurs est une possibilité de sensibiliser les étudiants à d’autres terrains d’insertion post-BTS…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B06CD8F-B7ED-4A05-9FB1-A01CC0EF02C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7422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499E4C-1B42-4A40-AD3C-D3D8FBFB9F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AA35D4F-FDB7-4E0B-A10C-8F8ABC3095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5394A63-1FAF-4C83-A4D8-2040AC7F42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312EA-9CC0-4A86-978E-E539A62A71DE}" type="datetimeFigureOut">
              <a:rPr lang="fr-FR" smtClean="0"/>
              <a:t>20/03/2024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0C1651C-ACD6-4C89-83EF-DADDCD428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7B4FB2E-10AC-4CBA-AB18-98AD07B06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FA0F-02E6-4EDD-967E-F5BF25B224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2452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5E22CD-DC9E-45EF-B41E-9210FC96D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D2E2D0D-D67D-47EA-A3DC-072B0B125A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77F6171-72EE-4833-9671-0A12C7F39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312EA-9CC0-4A86-978E-E539A62A71DE}" type="datetimeFigureOut">
              <a:rPr lang="fr-FR" smtClean="0"/>
              <a:t>20/03/2024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6874A92-004E-46E3-A5E2-85B28BE70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DCD1B18-53A2-403E-959C-E3F2C0FC6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FA0F-02E6-4EDD-967E-F5BF25B224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8940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4989F2A-CED6-4309-B29E-275CD0973A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506CDD4-D1A2-4E20-8AC2-F810AF2B36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96F44DD-D3A5-4FF5-A0F4-04072CFBD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312EA-9CC0-4A86-978E-E539A62A71DE}" type="datetimeFigureOut">
              <a:rPr lang="fr-FR" smtClean="0"/>
              <a:t>20/03/2024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C3B382A-1A81-4CC9-92F9-BC93E9650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5DF8CE4-EFA4-4FE3-A17F-83F25D788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FA0F-02E6-4EDD-967E-F5BF25B224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14222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6618000"/>
            <a:ext cx="240000" cy="24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XX/XX/XXXX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960000" y="5226529"/>
            <a:ext cx="4320000" cy="1200000"/>
          </a:xfrm>
          <a:prstGeom prst="rect">
            <a:avLst/>
          </a:prstGeom>
        </p:spPr>
        <p:txBody>
          <a:bodyPr anchor="b" anchorCtr="0"/>
          <a:lstStyle>
            <a:lvl1pPr>
              <a:defRPr sz="1533"/>
            </a:lvl1pPr>
          </a:lstStyle>
          <a:p>
            <a:r>
              <a:rPr lang="fr-FR" dirty="0"/>
              <a:t>Inspection générale de l’éducation,</a:t>
            </a:r>
            <a:br>
              <a:rPr lang="fr-FR" dirty="0"/>
            </a:br>
            <a:r>
              <a:rPr lang="fr-FR" dirty="0"/>
              <a:t>du sport et de la recherche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661800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67176BF8-0E9B-6545-8201-9FD5D1F6C53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1372" y="236100"/>
            <a:ext cx="4181225" cy="3792000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052A0ED1-3FEF-0A43-8552-58B203600D9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92277" y="726634"/>
            <a:ext cx="2688299" cy="1665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7651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240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33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 bwMode="gray">
          <a:xfrm>
            <a:off x="9912000" y="6395348"/>
            <a:ext cx="1800000" cy="480000"/>
          </a:xfrm>
        </p:spPr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80000" y="3128061"/>
            <a:ext cx="11232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4333" b="1" cap="all" baseline="0"/>
            </a:lvl1pPr>
            <a:lvl2pPr marL="0" indent="0">
              <a:spcBef>
                <a:spcPts val="667"/>
              </a:spcBef>
              <a:spcAft>
                <a:spcPts val="0"/>
              </a:spcAft>
              <a:buNone/>
              <a:defRPr sz="2467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ED506F14-ED0D-7542-8543-B7C07D5940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95328" y="480001"/>
            <a:ext cx="2316672" cy="1434953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D87260C3-EF3A-0B48-9C85-9F85D7A88D5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40001" y="240000"/>
            <a:ext cx="2117071" cy="19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52250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479997" y="2522624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416000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8351999" y="2524800"/>
            <a:ext cx="3360000" cy="3374400"/>
          </a:xfrm>
        </p:spPr>
        <p:txBody>
          <a:bodyPr/>
          <a:lstStyle>
            <a:lvl1pPr marL="191995" indent="-191995">
              <a:spcBef>
                <a:spcPts val="533"/>
              </a:spcBef>
              <a:spcAft>
                <a:spcPts val="1067"/>
              </a:spcAft>
              <a:buFont typeface="+mj-lt"/>
              <a:buAutoNum type="arabicPeriod"/>
              <a:defRPr b="1"/>
            </a:lvl1pPr>
            <a:lvl2pPr marL="431989" indent="-191995">
              <a:spcBef>
                <a:spcPts val="800"/>
              </a:spcBef>
              <a:spcAft>
                <a:spcPts val="1067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32116585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984000"/>
            <a:ext cx="12192000" cy="5875200"/>
          </a:xfrm>
          <a:solidFill>
            <a:srgbClr val="3D7CC9"/>
          </a:solidFill>
        </p:spPr>
        <p:txBody>
          <a:bodyPr tIns="1080000" anchor="ctr" anchorCtr="0"/>
          <a:lstStyle>
            <a:lvl1pPr algn="ctr">
              <a:defRPr cap="all" baseline="0"/>
            </a:lvl1pPr>
          </a:lstStyle>
          <a:p>
            <a:r>
              <a:rPr lang="fr-FR" dirty="0"/>
              <a:t>Sélectionner l’icône pour insérer une image, </a:t>
            </a:r>
            <a:br>
              <a:rPr lang="fr-FR" dirty="0"/>
            </a:br>
            <a:r>
              <a:rPr lang="fr-FR" dirty="0"/>
              <a:t>puis disposer l’image en arrière plan </a:t>
            </a:r>
            <a:br>
              <a:rPr lang="fr-FR" dirty="0"/>
            </a:br>
            <a:r>
              <a:rPr lang="fr-FR" dirty="0"/>
              <a:t>(Sélectionner l’image avec le bouton droit de la souris / </a:t>
            </a:r>
            <a:br>
              <a:rPr lang="fr-FR" dirty="0"/>
            </a:br>
            <a:r>
              <a:rPr lang="fr-FR" dirty="0"/>
              <a:t>Mettre à l’arrière plan)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984000"/>
            <a:ext cx="11232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bg1"/>
            </a:solidFill>
          </a:ln>
        </p:spPr>
        <p:txBody>
          <a:bodyPr lIns="0" bIns="360000" anchor="ctr" anchorCtr="0"/>
          <a:lstStyle>
            <a:lvl1pPr marL="527987" indent="-527987">
              <a:buFont typeface="+mj-lt"/>
              <a:buAutoNum type="arabicPeriod"/>
              <a:defRPr sz="4333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403447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79999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416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8352000" y="2448000"/>
            <a:ext cx="336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37306653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 hasCustomPrompt="1"/>
          </p:nvPr>
        </p:nvSpPr>
        <p:spPr bwMode="gray">
          <a:xfrm>
            <a:off x="479999" y="1200000"/>
            <a:ext cx="11232000" cy="960000"/>
          </a:xfrm>
        </p:spPr>
        <p:txBody>
          <a:bodyPr/>
          <a:lstStyle/>
          <a:p>
            <a:r>
              <a:rPr lang="fr-FR" noProof="0" dirty="0"/>
              <a:t>Titre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4" hasCustomPrompt="1"/>
          </p:nvPr>
        </p:nvSpPr>
        <p:spPr bwMode="gray">
          <a:xfrm>
            <a:off x="479997" y="2448000"/>
            <a:ext cx="11232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34483390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VISU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What is Omni Channel Marketing? - Digital World Giant LLC">
            <a:extLst>
              <a:ext uri="{FF2B5EF4-FFF2-40B4-BE49-F238E27FC236}">
                <a16:creationId xmlns:a16="http://schemas.microsoft.com/office/drawing/2014/main" id="{F986E6B4-C42C-1EE8-717A-B6EBD5882560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15394"/>
          <a:stretch/>
        </p:blipFill>
        <p:spPr bwMode="auto">
          <a:xfrm>
            <a:off x="1026397" y="3909"/>
            <a:ext cx="11153131" cy="6857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/>
          <p:cNvSpPr/>
          <p:nvPr userDrawn="1"/>
        </p:nvSpPr>
        <p:spPr>
          <a:xfrm>
            <a:off x="4399672" y="5876705"/>
            <a:ext cx="7792429" cy="603328"/>
          </a:xfrm>
          <a:prstGeom prst="rect">
            <a:avLst/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449" tIns="119537" rIns="121449" bIns="11953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214426"/>
            <a:endParaRPr lang="fr-FR" sz="1300" dirty="0">
              <a:solidFill>
                <a:srgbClr val="43B02A"/>
              </a:solidFill>
            </a:endParaRPr>
          </a:p>
        </p:txBody>
      </p:sp>
      <p:sp>
        <p:nvSpPr>
          <p:cNvPr id="19" name="Espace réservé du texte 2"/>
          <p:cNvSpPr>
            <a:spLocks noGrp="1"/>
          </p:cNvSpPr>
          <p:nvPr>
            <p:ph type="body" idx="13" hasCustomPrompt="1"/>
          </p:nvPr>
        </p:nvSpPr>
        <p:spPr>
          <a:xfrm>
            <a:off x="8268688" y="5966172"/>
            <a:ext cx="3765992" cy="2160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1900" b="0" cap="all" baseline="0">
                <a:solidFill>
                  <a:schemeClr val="bg1"/>
                </a:solidFill>
              </a:defRPr>
            </a:lvl1pPr>
            <a:lvl2pPr marL="607213" indent="0">
              <a:buNone/>
              <a:defRPr sz="2699" b="1"/>
            </a:lvl2pPr>
            <a:lvl3pPr marL="1214426" indent="0">
              <a:buNone/>
              <a:defRPr sz="2400" b="1"/>
            </a:lvl3pPr>
            <a:lvl4pPr marL="1821640" indent="0">
              <a:buNone/>
              <a:defRPr sz="2100" b="1"/>
            </a:lvl4pPr>
            <a:lvl5pPr marL="2428853" indent="0">
              <a:buNone/>
              <a:defRPr sz="2100" b="1"/>
            </a:lvl5pPr>
            <a:lvl6pPr marL="3036065" indent="0">
              <a:buNone/>
              <a:defRPr sz="2100" b="1"/>
            </a:lvl6pPr>
            <a:lvl7pPr marL="3643278" indent="0">
              <a:buNone/>
              <a:defRPr sz="2100" b="1"/>
            </a:lvl7pPr>
            <a:lvl8pPr marL="4250491" indent="0">
              <a:buNone/>
              <a:defRPr sz="2100" b="1"/>
            </a:lvl8pPr>
            <a:lvl9pPr marL="4857705" indent="0">
              <a:buNone/>
              <a:defRPr sz="2100" b="1"/>
            </a:lvl9pPr>
          </a:lstStyle>
          <a:p>
            <a:r>
              <a:rPr lang="en-GB" noProof="0" dirty="0"/>
              <a:t>author’s name</a:t>
            </a:r>
          </a:p>
        </p:txBody>
      </p:sp>
      <p:sp>
        <p:nvSpPr>
          <p:cNvPr id="20" name="Espace réservé du texte 2"/>
          <p:cNvSpPr>
            <a:spLocks noGrp="1"/>
          </p:cNvSpPr>
          <p:nvPr>
            <p:ph type="body" idx="14" hasCustomPrompt="1"/>
          </p:nvPr>
        </p:nvSpPr>
        <p:spPr>
          <a:xfrm>
            <a:off x="8268688" y="6189692"/>
            <a:ext cx="3765992" cy="2160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1900" b="0">
                <a:solidFill>
                  <a:schemeClr val="bg1"/>
                </a:solidFill>
              </a:defRPr>
            </a:lvl1pPr>
            <a:lvl2pPr marL="607213" indent="0">
              <a:buNone/>
              <a:defRPr sz="2699" b="1"/>
            </a:lvl2pPr>
            <a:lvl3pPr marL="1214426" indent="0">
              <a:buNone/>
              <a:defRPr sz="2400" b="1"/>
            </a:lvl3pPr>
            <a:lvl4pPr marL="1821640" indent="0">
              <a:buNone/>
              <a:defRPr sz="2100" b="1"/>
            </a:lvl4pPr>
            <a:lvl5pPr marL="2428853" indent="0">
              <a:buNone/>
              <a:defRPr sz="2100" b="1"/>
            </a:lvl5pPr>
            <a:lvl6pPr marL="3036065" indent="0">
              <a:buNone/>
              <a:defRPr sz="2100" b="1"/>
            </a:lvl6pPr>
            <a:lvl7pPr marL="3643278" indent="0">
              <a:buNone/>
              <a:defRPr sz="2100" b="1"/>
            </a:lvl7pPr>
            <a:lvl8pPr marL="4250491" indent="0">
              <a:buNone/>
              <a:defRPr sz="2100" b="1"/>
            </a:lvl8pPr>
            <a:lvl9pPr marL="4857705" indent="0">
              <a:buNone/>
              <a:defRPr sz="2100" b="1"/>
            </a:lvl9pPr>
          </a:lstStyle>
          <a:p>
            <a:r>
              <a:rPr lang="en-GB" noProof="0" dirty="0"/>
              <a:t>Location, 00/00/2015</a:t>
            </a:r>
          </a:p>
        </p:txBody>
      </p:sp>
      <p:sp>
        <p:nvSpPr>
          <p:cNvPr id="8" name="Corde 7">
            <a:extLst>
              <a:ext uri="{FF2B5EF4-FFF2-40B4-BE49-F238E27FC236}">
                <a16:creationId xmlns:a16="http://schemas.microsoft.com/office/drawing/2014/main" id="{20D37503-693B-656D-E554-1154FBF7160F}"/>
              </a:ext>
            </a:extLst>
          </p:cNvPr>
          <p:cNvSpPr/>
          <p:nvPr userDrawn="1"/>
        </p:nvSpPr>
        <p:spPr>
          <a:xfrm rot="12111963">
            <a:off x="-2205856" y="-392879"/>
            <a:ext cx="7270840" cy="7571765"/>
          </a:xfrm>
          <a:prstGeom prst="chord">
            <a:avLst/>
          </a:prstGeom>
          <a:solidFill>
            <a:schemeClr val="bg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9" tIns="89979" rIns="91419" bIns="8997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9" name="Corde 8">
            <a:extLst>
              <a:ext uri="{FF2B5EF4-FFF2-40B4-BE49-F238E27FC236}">
                <a16:creationId xmlns:a16="http://schemas.microsoft.com/office/drawing/2014/main" id="{63C281CC-6D9B-5546-6046-BC8F463BBE5E}"/>
              </a:ext>
            </a:extLst>
          </p:cNvPr>
          <p:cNvSpPr/>
          <p:nvPr userDrawn="1"/>
        </p:nvSpPr>
        <p:spPr>
          <a:xfrm rot="12111963">
            <a:off x="-1684125" y="-356883"/>
            <a:ext cx="7270840" cy="7571765"/>
          </a:xfrm>
          <a:prstGeom prst="chord">
            <a:avLst/>
          </a:prstGeom>
          <a:solidFill>
            <a:srgbClr val="FFFFFF">
              <a:alpha val="56078"/>
            </a:srgb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9" tIns="89979" rIns="91419" bIns="8997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10" name="Corde 9">
            <a:extLst>
              <a:ext uri="{FF2B5EF4-FFF2-40B4-BE49-F238E27FC236}">
                <a16:creationId xmlns:a16="http://schemas.microsoft.com/office/drawing/2014/main" id="{94876D10-A12B-52E1-25FB-F8F76BEBFDF8}"/>
              </a:ext>
            </a:extLst>
          </p:cNvPr>
          <p:cNvSpPr/>
          <p:nvPr userDrawn="1"/>
        </p:nvSpPr>
        <p:spPr>
          <a:xfrm rot="12111963">
            <a:off x="-1162395" y="-428873"/>
            <a:ext cx="7270840" cy="7571765"/>
          </a:xfrm>
          <a:prstGeom prst="chord">
            <a:avLst/>
          </a:prstGeom>
          <a:solidFill>
            <a:srgbClr val="FFFFFF">
              <a:alpha val="18824"/>
            </a:srgb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19" tIns="89979" rIns="91419" bIns="8997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400" dirty="0">
              <a:solidFill>
                <a:schemeClr val="tx1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520271" y="478827"/>
            <a:ext cx="7104789" cy="1334676"/>
          </a:xfrm>
        </p:spPr>
        <p:txBody>
          <a:bodyPr anchor="t">
            <a:noAutofit/>
          </a:bodyPr>
          <a:lstStyle>
            <a:lvl1pPr algn="l">
              <a:lnSpc>
                <a:spcPct val="85000"/>
              </a:lnSpc>
              <a:defRPr sz="4799" b="1" cap="all" baseline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GB" noProof="0" dirty="0"/>
              <a:t>presentation title </a:t>
            </a:r>
            <a:br>
              <a:rPr lang="en-GB" noProof="0" dirty="0"/>
            </a:br>
            <a:r>
              <a:rPr lang="en-GB" noProof="0" dirty="0"/>
              <a:t>on multi-lines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520271" y="1800377"/>
            <a:ext cx="7104000" cy="4320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>
              <a:buNone/>
              <a:defRPr sz="3299" cap="all" baseline="0">
                <a:solidFill>
                  <a:schemeClr val="accent1">
                    <a:lumMod val="75000"/>
                  </a:schemeClr>
                </a:solidFill>
                <a:latin typeface="+mj-lt"/>
              </a:defRPr>
            </a:lvl1pPr>
            <a:lvl2pPr marL="6072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44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1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28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360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43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504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577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/>
              <a:t>subtitle</a:t>
            </a:r>
          </a:p>
        </p:txBody>
      </p:sp>
      <p:pic>
        <p:nvPicPr>
          <p:cNvPr id="15" name="Picture 4">
            <a:extLst>
              <a:ext uri="{FF2B5EF4-FFF2-40B4-BE49-F238E27FC236}">
                <a16:creationId xmlns:a16="http://schemas.microsoft.com/office/drawing/2014/main" id="{8A305016-DC81-6840-A112-78C4128C0F8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15501" y="5681925"/>
            <a:ext cx="4169927" cy="10465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211851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6846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6E9F6E-6807-4342-907E-0A992ABB97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4B79ECC-6429-4BC8-A9D5-A5426FC500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9BDCFB0-4E1D-40E3-A769-6D9506149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312EA-9CC0-4A86-978E-E539A62A71DE}" type="datetimeFigureOut">
              <a:rPr lang="fr-FR" smtClean="0"/>
              <a:t>20/03/2024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5408EFE-055C-4D38-A81D-37339E357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F70BA76-D6AC-40D9-89F1-71EF928D3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FA0F-02E6-4EDD-967E-F5BF25B224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59337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Footer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necteur droit 14"/>
          <p:cNvCxnSpPr/>
          <p:nvPr userDrawn="1"/>
        </p:nvCxnSpPr>
        <p:spPr>
          <a:xfrm>
            <a:off x="456772" y="6102440"/>
            <a:ext cx="1128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>
            <a:cxnSpLocks/>
          </p:cNvCxnSpPr>
          <p:nvPr userDrawn="1"/>
        </p:nvCxnSpPr>
        <p:spPr>
          <a:xfrm>
            <a:off x="-21366" y="608224"/>
            <a:ext cx="9014284" cy="0"/>
          </a:xfrm>
          <a:prstGeom prst="line">
            <a:avLst/>
          </a:prstGeom>
          <a:ln>
            <a:solidFill>
              <a:srgbClr val="A3C43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383249" y="163319"/>
            <a:ext cx="7104000" cy="432000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>
              <a:buNone/>
              <a:defRPr sz="2400" b="1" cap="all" spc="300" baseline="0">
                <a:solidFill>
                  <a:schemeClr val="tx2"/>
                </a:solidFill>
                <a:latin typeface="BNPPSansCondensed-Bold" panose="02000000000000000000" pitchFamily="2" charset="0"/>
              </a:defRPr>
            </a:lvl1pPr>
            <a:lvl2pPr marL="6072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44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1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28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360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43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504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577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/>
              <a:t>INSERT TITLE</a:t>
            </a:r>
          </a:p>
        </p:txBody>
      </p:sp>
      <p:pic>
        <p:nvPicPr>
          <p:cNvPr id="10" name="Picture 4">
            <a:extLst>
              <a:ext uri="{FF2B5EF4-FFF2-40B4-BE49-F238E27FC236}">
                <a16:creationId xmlns:a16="http://schemas.microsoft.com/office/drawing/2014/main" id="{E9A00DDB-7DA8-3440-A791-0B1D04AA444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74590" y="6134029"/>
            <a:ext cx="2640729" cy="6627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7377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BF3408-5CF2-4B5E-A287-D5E7D0AD75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518D02D-77CA-4018-9E65-00DD33F4B3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0A3ACBD-8325-4B8A-9F58-4B1B909BC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312EA-9CC0-4A86-978E-E539A62A71DE}" type="datetimeFigureOut">
              <a:rPr lang="fr-FR" smtClean="0"/>
              <a:t>20/03/2024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16EDC67-A527-45F5-8075-AB3477D8C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1823271-6E7A-45C4-8B13-831D830ED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FA0F-02E6-4EDD-967E-F5BF25B224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4163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FA8A38-0280-41D4-9510-DE97CC8F9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28849F2-1C19-4116-880B-0D09823513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C3FB1E8-65EF-4FF2-BFC8-C6F21BB981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B98E625-B71E-480E-9239-3CEA67DD35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312EA-9CC0-4A86-978E-E539A62A71DE}" type="datetimeFigureOut">
              <a:rPr lang="fr-FR" smtClean="0"/>
              <a:t>20/03/2024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26A9E44-F3B8-48D3-B4A6-A1DBD7B5C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9DE02CD-B84C-4F89-BBC5-3690D2E1F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FA0F-02E6-4EDD-967E-F5BF25B224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8394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8BA20A-D39B-44A0-970E-D614ED481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8D2234C-0907-4C0C-9D38-39D745B502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F825F00-94AD-407B-ADA4-8A0C8CCFDC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593A4FF-B13D-423E-B695-97E68C24C8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226F2EDC-185A-445C-B8FC-A10E36B488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047CEBB-4EA7-4F63-81FD-680FAFDA8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312EA-9CC0-4A86-978E-E539A62A71DE}" type="datetimeFigureOut">
              <a:rPr lang="fr-FR" smtClean="0"/>
              <a:t>20/03/2024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86C554D-DDD8-492A-A6B2-08103C58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EF55D16-E6F1-46B7-AB25-DFFAD2EBE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FA0F-02E6-4EDD-967E-F5BF25B224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8304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E4196E-6782-41FC-96C1-926CBD3C0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257DBE2-CA9F-47DD-A3A6-B3558B204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312EA-9CC0-4A86-978E-E539A62A71DE}" type="datetimeFigureOut">
              <a:rPr lang="fr-FR" smtClean="0"/>
              <a:t>20/03/2024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A5DE871-A71D-4D3C-A64D-67C9738C1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77DE2EF-E3A4-4A27-81CD-C4F149452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FA0F-02E6-4EDD-967E-F5BF25B224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4450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EBBC67A-8C39-4D44-8867-BD78C36F2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312EA-9CC0-4A86-978E-E539A62A71DE}" type="datetimeFigureOut">
              <a:rPr lang="fr-FR" smtClean="0"/>
              <a:t>20/03/2024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6E4A13E-BE42-401B-AF4B-1EACB04E7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FDDF2E5-5BE6-4D15-A230-FF0F7D6DE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FA0F-02E6-4EDD-967E-F5BF25B224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7820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EEDF8C-2B70-43FD-86C5-AF92FA970A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0D4EE70-0DF4-4646-AF36-1B08F0788B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4EF2B6E-3281-47FB-A3DE-3990675990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7B30AEB-23B5-466A-A01D-2A713E52A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312EA-9CC0-4A86-978E-E539A62A71DE}" type="datetimeFigureOut">
              <a:rPr lang="fr-FR" smtClean="0"/>
              <a:t>20/03/2024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541D852-0BF9-42B6-9F4C-A5E043F31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A822B4C-321F-4BA8-8F7A-AED383E5E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FA0F-02E6-4EDD-967E-F5BF25B224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0460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06AF76-E652-4BBE-8E13-5A36C5DEB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822DB55-74B9-471D-ACDF-F97D06E5D0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681AA69-DBA2-4A92-AF22-8A17F11E54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B326DD0-68CF-4CB2-98D3-4660855AC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312EA-9CC0-4A86-978E-E539A62A71DE}" type="datetimeFigureOut">
              <a:rPr lang="fr-FR" smtClean="0"/>
              <a:t>20/03/2024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0B2DD20-F0F5-4D57-B407-E8354EE24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26FCE83-3AE8-4066-A77C-A1FAF8B4A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DFA0F-02E6-4EDD-967E-F5BF25B224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4448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image" Target="../media/image2.jpe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1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2AB0AF8-C16F-441B-B695-6D8981608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ABD4D53-FFBF-4558-8681-31F8175F3D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A37E73C-E336-4BF3-A79D-C5520C7BD7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8312EA-9CC0-4A86-978E-E539A62A71DE}" type="datetimeFigureOut">
              <a:rPr lang="fr-FR" smtClean="0"/>
              <a:t>20/03/2024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263A01F-0368-43E9-8729-A0C256D7A3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E2A6DC0-4F01-458B-8DFD-8AA2F6E38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4DFA0F-02E6-4EDD-967E-F5BF25B224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2817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479999" y="1200000"/>
            <a:ext cx="11232000" cy="9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 dirty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479999" y="2448000"/>
            <a:ext cx="11232000" cy="343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9911999" y="6378000"/>
            <a:ext cx="1800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7C9F8281-E0B1-E740-BC5A-01ADDF3A6514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64002" y="239999"/>
            <a:ext cx="791573" cy="490303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81F3959E-B020-EA40-896C-0471D92513AA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4001" y="144000"/>
            <a:ext cx="740977" cy="6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791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3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lnSpc>
          <a:spcPct val="100000"/>
        </a:lnSpc>
        <a:spcBef>
          <a:spcPts val="0"/>
        </a:spcBef>
        <a:spcAft>
          <a:spcPts val="667"/>
        </a:spcAft>
        <a:buFont typeface="Arial" pitchFamily="34" charset="0"/>
        <a:buNone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335992" indent="-95998" algn="l" defTabSz="1219170" rtl="0" eaLnBrk="1" latinLnBrk="0" hangingPunct="1">
        <a:lnSpc>
          <a:spcPct val="100000"/>
        </a:lnSpc>
        <a:spcBef>
          <a:spcPts val="800"/>
        </a:spcBef>
        <a:spcAft>
          <a:spcPts val="800"/>
        </a:spcAft>
        <a:buFont typeface="Arial" pitchFamily="34" charset="0"/>
        <a:buChar char="•"/>
        <a:defRPr sz="1267" kern="1200">
          <a:solidFill>
            <a:schemeClr val="tx1"/>
          </a:solidFill>
          <a:latin typeface="+mn-lt"/>
          <a:ea typeface="+mn-ea"/>
          <a:cs typeface="+mn-cs"/>
        </a:defRPr>
      </a:lvl2pPr>
      <a:lvl3pPr marL="575986" indent="-95998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Arial" pitchFamily="34" charset="0"/>
        <a:buChar char="•"/>
        <a:defRPr sz="1133" kern="1200">
          <a:solidFill>
            <a:schemeClr val="tx1"/>
          </a:solidFill>
          <a:latin typeface="+mn-lt"/>
          <a:ea typeface="+mn-ea"/>
          <a:cs typeface="+mn-cs"/>
        </a:defRPr>
      </a:lvl3pPr>
      <a:lvl4pPr marL="815980" indent="-95998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03972" indent="-95998" algn="l" defTabSz="1219170" rtl="0" eaLnBrk="1" latinLnBrk="0" hangingPunct="1">
        <a:lnSpc>
          <a:spcPct val="100000"/>
        </a:lnSpc>
        <a:spcBef>
          <a:spcPts val="133"/>
        </a:spcBef>
        <a:spcAft>
          <a:spcPts val="133"/>
        </a:spcAft>
        <a:buSzPct val="100000"/>
        <a:buFont typeface="Arial" pitchFamily="34" charset="0"/>
        <a:buChar char="•"/>
        <a:defRPr sz="933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84439A8-F015-4D33-BF32-2DFA07F5E9C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b="1">
                <a:solidFill>
                  <a:srgbClr val="0070C0"/>
                </a:solidFill>
                <a:latin typeface="Marianne" panose="02000000000000000000" pitchFamily="50" charset="0"/>
              </a:rPr>
              <a:t>BTS BANQUE</a:t>
            </a:r>
            <a:br>
              <a:rPr lang="fr-FR" b="1">
                <a:solidFill>
                  <a:srgbClr val="0070C0"/>
                </a:solidFill>
                <a:latin typeface="Marianne" panose="02000000000000000000" pitchFamily="50" charset="0"/>
              </a:rPr>
            </a:br>
            <a:r>
              <a:rPr lang="fr-FR" b="1">
                <a:solidFill>
                  <a:srgbClr val="0070C0"/>
                </a:solidFill>
                <a:latin typeface="Marianne" panose="02000000000000000000" pitchFamily="50" charset="0"/>
              </a:rPr>
              <a:t>RENOVATION </a:t>
            </a:r>
            <a:r>
              <a:rPr lang="fr-FR" b="1">
                <a:solidFill>
                  <a:srgbClr val="0070C0"/>
                </a:solidFill>
                <a:latin typeface="Marianne" panose="02000000000000000000" pitchFamily="50" charset="0"/>
              </a:rPr>
              <a:t/>
            </a:r>
            <a:br>
              <a:rPr lang="fr-FR" b="1">
                <a:solidFill>
                  <a:srgbClr val="0070C0"/>
                </a:solidFill>
                <a:latin typeface="Marianne" panose="02000000000000000000" pitchFamily="50" charset="0"/>
              </a:rPr>
            </a:br>
            <a:r>
              <a:rPr lang="fr-FR" b="1" smtClean="0">
                <a:solidFill>
                  <a:srgbClr val="0070C0"/>
                </a:solidFill>
                <a:latin typeface="Marianne" panose="02000000000000000000" pitchFamily="50" charset="0"/>
              </a:rPr>
              <a:t>4</a:t>
            </a:r>
            <a:endParaRPr lang="fr-FR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15F963F-7AC2-45CB-9520-B3FD4B4AA8B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4671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6CA2ED3-0B40-22D3-727F-C4B45EF3D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999" y="836712"/>
            <a:ext cx="11232000" cy="1440160"/>
          </a:xfrm>
          <a:solidFill>
            <a:srgbClr val="3D7CC9"/>
          </a:solidFill>
        </p:spPr>
        <p:txBody>
          <a:bodyPr/>
          <a:lstStyle/>
          <a:p>
            <a:pPr algn="ctr"/>
            <a:r>
              <a:rPr lang="fr-FR" sz="3200" dirty="0">
                <a:solidFill>
                  <a:schemeClr val="bg1"/>
                </a:solidFill>
              </a:rPr>
              <a:t>Le bloc de compétences professionnelles 4</a:t>
            </a:r>
            <a:br>
              <a:rPr lang="fr-FR" sz="3200" dirty="0">
                <a:solidFill>
                  <a:schemeClr val="bg1"/>
                </a:solidFill>
              </a:rPr>
            </a:br>
            <a:r>
              <a:rPr lang="fr-FR" sz="3200" dirty="0">
                <a:solidFill>
                  <a:schemeClr val="bg1"/>
                </a:solidFill>
              </a:rPr>
              <a:t>Veille organisationnelle, juridique, </a:t>
            </a:r>
            <a:br>
              <a:rPr lang="fr-FR" sz="3200" dirty="0">
                <a:solidFill>
                  <a:schemeClr val="bg1"/>
                </a:solidFill>
              </a:rPr>
            </a:br>
            <a:r>
              <a:rPr lang="fr-FR" sz="3200" dirty="0">
                <a:solidFill>
                  <a:schemeClr val="bg1"/>
                </a:solidFill>
              </a:rPr>
              <a:t>économique et sectorielle</a:t>
            </a:r>
            <a:r>
              <a:rPr lang="fr-FR" dirty="0">
                <a:solidFill>
                  <a:schemeClr val="bg1"/>
                </a:solidFill>
              </a:rPr>
              <a:t/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sz="2667" cap="small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5FF0DEB9-D694-2A16-341F-3CB51C766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733122C9-A0B9-462F-8757-0847AD287B63}" type="slidenum">
              <a:rPr lang="fr-FR">
                <a:solidFill>
                  <a:srgbClr val="000000"/>
                </a:solidFill>
                <a:latin typeface="Arial"/>
              </a:rPr>
              <a:pPr defTabSz="1219170"/>
              <a:t>2</a:t>
            </a:fld>
            <a:endParaRPr lang="fr-FR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772A2E2-DB35-FA7F-9419-40442ACC556A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79999" y="2611436"/>
            <a:ext cx="11521280" cy="3432000"/>
          </a:xfrm>
          <a:ln w="19050">
            <a:solidFill>
              <a:srgbClr val="0070C0"/>
            </a:solidFill>
          </a:ln>
        </p:spPr>
        <p:txBody>
          <a:bodyPr/>
          <a:lstStyle/>
          <a:p>
            <a:pPr marL="380990" indent="-380990" algn="just">
              <a:buClr>
                <a:srgbClr val="0070C0"/>
              </a:buClr>
              <a:buFont typeface="Wingdings" pitchFamily="2" charset="2"/>
              <a:buChar char="§"/>
            </a:pPr>
            <a:r>
              <a:rPr lang="fr-FR" sz="2400" dirty="0"/>
              <a:t>Un bloc dont la </a:t>
            </a:r>
            <a:r>
              <a:rPr lang="fr-FR" sz="2400" b="1" dirty="0"/>
              <a:t>nature professionnelle </a:t>
            </a:r>
            <a:r>
              <a:rPr lang="fr-FR" sz="2400" dirty="0"/>
              <a:t>est </a:t>
            </a:r>
            <a:r>
              <a:rPr lang="fr-FR" sz="2400" b="1" dirty="0"/>
              <a:t>affirmée</a:t>
            </a:r>
          </a:p>
          <a:p>
            <a:pPr marL="380990" indent="-380990" algn="just">
              <a:buClr>
                <a:srgbClr val="0070C0"/>
              </a:buClr>
              <a:buFont typeface="Wingdings" pitchFamily="2" charset="2"/>
              <a:buChar char="§"/>
            </a:pPr>
            <a:r>
              <a:rPr lang="fr-FR" sz="2400" dirty="0"/>
              <a:t>Un bloc dont le </a:t>
            </a:r>
            <a:r>
              <a:rPr lang="fr-FR" sz="2400" b="1" dirty="0"/>
              <a:t>positionnement pédagogique </a:t>
            </a:r>
            <a:r>
              <a:rPr lang="fr-FR" sz="2400" dirty="0"/>
              <a:t>est </a:t>
            </a:r>
            <a:r>
              <a:rPr lang="fr-FR" sz="2400" b="1" dirty="0"/>
              <a:t>mis en avant</a:t>
            </a:r>
          </a:p>
          <a:p>
            <a:pPr marL="380990" indent="-380990" algn="just">
              <a:buClr>
                <a:srgbClr val="0070C0"/>
              </a:buClr>
              <a:buFont typeface="Wingdings" pitchFamily="2" charset="2"/>
              <a:buChar char="§"/>
            </a:pPr>
            <a:r>
              <a:rPr lang="fr-FR" sz="2400" dirty="0"/>
              <a:t>Un bloc dont </a:t>
            </a:r>
            <a:r>
              <a:rPr lang="fr-FR" sz="2400" b="1" dirty="0"/>
              <a:t>l’approche par activités et compétences </a:t>
            </a:r>
            <a:r>
              <a:rPr lang="fr-FR" sz="2400" dirty="0"/>
              <a:t>est à souligner</a:t>
            </a:r>
          </a:p>
          <a:p>
            <a:pPr algn="just">
              <a:buClr>
                <a:srgbClr val="0070C0"/>
              </a:buClr>
            </a:pPr>
            <a:r>
              <a:rPr lang="fr-FR" sz="2400" dirty="0"/>
              <a:t>  =&gt; pas un bagage culturel</a:t>
            </a:r>
          </a:p>
          <a:p>
            <a:pPr algn="just">
              <a:buClr>
                <a:srgbClr val="0070C0"/>
              </a:buClr>
            </a:pPr>
            <a:r>
              <a:rPr lang="fr-FR" sz="2400" dirty="0"/>
              <a:t>  =&gt; pas une approche fongible avec les autres BTS</a:t>
            </a:r>
          </a:p>
          <a:p>
            <a:pPr marL="380990" indent="-380990" algn="just">
              <a:buClr>
                <a:srgbClr val="0070C0"/>
              </a:buClr>
              <a:buFont typeface="Wingdings" pitchFamily="2" charset="2"/>
              <a:buChar char="§"/>
            </a:pPr>
            <a:r>
              <a:rPr lang="fr-FR" sz="2400" dirty="0"/>
              <a:t>Un bloc qui </a:t>
            </a:r>
            <a:r>
              <a:rPr lang="fr-FR" sz="2400" b="1" dirty="0"/>
              <a:t>s’enseigne et s’évalue par des activités professionnelles</a:t>
            </a:r>
          </a:p>
          <a:p>
            <a:pPr marL="380990" indent="-380990">
              <a:buClr>
                <a:srgbClr val="0070C0"/>
              </a:buClr>
              <a:buFont typeface="Wingdings" pitchFamily="2" charset="2"/>
              <a:buChar char="§"/>
            </a:pPr>
            <a:r>
              <a:rPr lang="fr-FR" sz="2400" dirty="0"/>
              <a:t>Un bloc dont le </a:t>
            </a:r>
            <a:r>
              <a:rPr lang="fr-FR" sz="2400" b="1" dirty="0"/>
              <a:t>programme notionnel </a:t>
            </a:r>
            <a:r>
              <a:rPr lang="fr-FR" sz="2400" dirty="0"/>
              <a:t>a été </a:t>
            </a:r>
            <a:r>
              <a:rPr lang="fr-FR" sz="2400" b="1" dirty="0"/>
              <a:t>revu</a:t>
            </a:r>
            <a:r>
              <a:rPr lang="fr-FR" sz="2400" dirty="0"/>
              <a:t> (droit du travail, management…)</a:t>
            </a:r>
          </a:p>
        </p:txBody>
      </p:sp>
    </p:spTree>
    <p:extLst>
      <p:ext uri="{BB962C8B-B14F-4D97-AF65-F5344CB8AC3E}">
        <p14:creationId xmlns:p14="http://schemas.microsoft.com/office/powerpoint/2010/main" val="2950131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1AED0454-4C18-2AF7-768C-ACF2CB168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733122C9-A0B9-462F-8757-0847AD287B63}" type="slidenum">
              <a:rPr lang="fr-FR">
                <a:solidFill>
                  <a:srgbClr val="000000"/>
                </a:solidFill>
                <a:latin typeface="Arial"/>
              </a:rPr>
              <a:pPr defTabSz="1219170"/>
              <a:t>3</a:t>
            </a:fld>
            <a:endParaRPr lang="fr-FR" dirty="0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9" name="Espace réservé du contenu 8">
            <a:extLst>
              <a:ext uri="{FF2B5EF4-FFF2-40B4-BE49-F238E27FC236}">
                <a16:creationId xmlns:a16="http://schemas.microsoft.com/office/drawing/2014/main" id="{4F9D812D-2C25-B961-ED0F-757F142B90F5}"/>
              </a:ext>
            </a:extLst>
          </p:cNvPr>
          <p:cNvGraphicFramePr>
            <a:graphicFrameLocks noGrp="1"/>
          </p:cNvGraphicFramePr>
          <p:nvPr>
            <p:ph sz="quarter" idx="14"/>
          </p:nvPr>
        </p:nvGraphicFramePr>
        <p:xfrm>
          <a:off x="239350" y="967977"/>
          <a:ext cx="11713300" cy="556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1241">
                  <a:extLst>
                    <a:ext uri="{9D8B030D-6E8A-4147-A177-3AD203B41FA5}">
                      <a16:colId xmlns:a16="http://schemas.microsoft.com/office/drawing/2014/main" val="3257827687"/>
                    </a:ext>
                  </a:extLst>
                </a:gridCol>
                <a:gridCol w="2159239">
                  <a:extLst>
                    <a:ext uri="{9D8B030D-6E8A-4147-A177-3AD203B41FA5}">
                      <a16:colId xmlns:a16="http://schemas.microsoft.com/office/drawing/2014/main" val="1404992694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1115000245"/>
                    </a:ext>
                  </a:extLst>
                </a:gridCol>
                <a:gridCol w="2400267">
                  <a:extLst>
                    <a:ext uri="{9D8B030D-6E8A-4147-A177-3AD203B41FA5}">
                      <a16:colId xmlns:a16="http://schemas.microsoft.com/office/drawing/2014/main" val="1298573680"/>
                    </a:ext>
                  </a:extLst>
                </a:gridCol>
                <a:gridCol w="2976329">
                  <a:extLst>
                    <a:ext uri="{9D8B030D-6E8A-4147-A177-3AD203B41FA5}">
                      <a16:colId xmlns:a16="http://schemas.microsoft.com/office/drawing/2014/main" val="2124455906"/>
                    </a:ext>
                  </a:extLst>
                </a:gridCol>
              </a:tblGrid>
              <a:tr h="1137920">
                <a:tc>
                  <a:txBody>
                    <a:bodyPr/>
                    <a:lstStyle/>
                    <a:p>
                      <a:pPr marL="108585" algn="ctr"/>
                      <a:r>
                        <a:rPr lang="fr-FR" sz="21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Activités et tâches</a:t>
                      </a:r>
                      <a:endParaRPr lang="fr-FR" sz="2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7620" algn="ctr"/>
                      <a:r>
                        <a:rPr lang="fr-FR" sz="21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Compétences</a:t>
                      </a:r>
                      <a:endParaRPr lang="fr-FR" sz="2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7620" algn="ctr"/>
                      <a:r>
                        <a:rPr lang="fr-FR" sz="21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(être capable de)</a:t>
                      </a:r>
                      <a:endParaRPr lang="fr-FR" sz="2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67945" algn="ctr"/>
                      <a:r>
                        <a:rPr lang="fr-FR" sz="19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Indicateurs d’évaluation des compétences</a:t>
                      </a:r>
                      <a:endParaRPr lang="fr-FR" sz="19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67945" algn="ctr"/>
                      <a:r>
                        <a:rPr lang="fr-FR" sz="21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Savoirs associés</a:t>
                      </a:r>
                      <a:endParaRPr lang="fr-FR" sz="2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67945" algn="ctr"/>
                      <a:endParaRPr lang="fr-FR" sz="21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67945" algn="ctr"/>
                      <a:r>
                        <a:rPr lang="fr-FR" sz="21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Notions </a:t>
                      </a:r>
                      <a:endParaRPr lang="fr-FR" sz="2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67945" algn="ctr"/>
                      <a:r>
                        <a:rPr lang="fr-FR" sz="21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(éléments de précision)</a:t>
                      </a:r>
                      <a:endParaRPr lang="fr-FR" sz="2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T="0" marB="0">
                    <a:solidFill>
                      <a:schemeClr val="accent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6516939"/>
                  </a:ext>
                </a:extLst>
              </a:tr>
              <a:tr h="4429760">
                <a:tc>
                  <a:txBody>
                    <a:bodyPr/>
                    <a:lstStyle/>
                    <a:p>
                      <a:r>
                        <a:rPr lang="fr-FR" sz="1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Activité 3 -Intégration d’un collectif de travail</a:t>
                      </a:r>
                      <a:endParaRPr lang="fr-FR" sz="1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1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fr-FR" sz="1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1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A4.3 T1 </a:t>
                      </a:r>
                      <a:r>
                        <a:rPr lang="fr-FR" sz="1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Collaboration au sein d’un écosystème d’acteurs et contribution aux résultats collectifs de l’établissement.</a:t>
                      </a:r>
                      <a:endParaRPr lang="fr-FR" sz="1900" dirty="0"/>
                    </a:p>
                  </a:txBody>
                  <a:tcPr marL="121920" marR="121920" marT="60960" marB="6096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9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fr-FR" sz="19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19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Caractériser les structures juridiques des organisations.</a:t>
                      </a:r>
                    </a:p>
                    <a:p>
                      <a:endParaRPr lang="fr-FR" sz="19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19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Travailler en équipe dans l’établissement et se positionner au sein d’un écosystème d’acteurs.</a:t>
                      </a:r>
                    </a:p>
                    <a:p>
                      <a:endParaRPr lang="fr-FR" sz="2100" dirty="0"/>
                    </a:p>
                  </a:txBody>
                  <a:tcPr marL="121920" marR="121920" marT="60960" marB="6096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fr-FR" sz="1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1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Distinction des différents statuts juridiques.</a:t>
                      </a:r>
                    </a:p>
                    <a:p>
                      <a:r>
                        <a:rPr lang="fr-FR" sz="19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endParaRPr lang="fr-FR" sz="1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1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Identification de la place des acteurs de l’établissement dans le processus de décision.</a:t>
                      </a:r>
                    </a:p>
                    <a:p>
                      <a:endParaRPr lang="fr-FR" sz="1900" dirty="0"/>
                    </a:p>
                  </a:txBody>
                  <a:tcPr marL="121920" marR="121920" marT="60960" marB="6096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9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1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 structure de travail </a:t>
                      </a:r>
                      <a:endParaRPr lang="fr-FR" sz="1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1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endParaRPr lang="fr-FR" sz="19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1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Identification des acteurs</a:t>
                      </a:r>
                    </a:p>
                    <a:p>
                      <a:r>
                        <a:rPr lang="fr-FR" sz="1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- Statuts juridiques </a:t>
                      </a:r>
                    </a:p>
                    <a:p>
                      <a:r>
                        <a:rPr lang="fr-FR" sz="1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des personnes </a:t>
                      </a:r>
                    </a:p>
                    <a:p>
                      <a:r>
                        <a:rPr lang="fr-FR" sz="1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morales et </a:t>
                      </a:r>
                    </a:p>
                    <a:p>
                      <a:r>
                        <a:rPr lang="fr-FR" sz="1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physiques. </a:t>
                      </a:r>
                    </a:p>
                    <a:p>
                      <a:r>
                        <a:rPr lang="fr-FR" sz="1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fr-FR" sz="1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  Acteurs de </a:t>
                      </a:r>
                    </a:p>
                    <a:p>
                      <a:r>
                        <a:rPr lang="fr-FR" sz="1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l’écosystème  </a:t>
                      </a:r>
                    </a:p>
                    <a:p>
                      <a:r>
                        <a:rPr lang="fr-FR" sz="1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bancaire.</a:t>
                      </a:r>
                    </a:p>
                  </a:txBody>
                  <a:tcPr marL="121920" marR="121920" marT="60960" marB="6096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L’entreprise individuelle et les structures sociétaires </a:t>
                      </a:r>
                      <a:r>
                        <a:rPr lang="fr-FR" sz="1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(SA, SAS, EURL/SARL,SCP</a:t>
                      </a:r>
                      <a:r>
                        <a:rPr lang="fr-FR" sz="1900" kern="1200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et SCI</a:t>
                      </a:r>
                      <a:r>
                        <a:rPr lang="fr-FR" sz="1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fr-FR" sz="1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Les formes juridiques de l’économie sociale et solidaire</a:t>
                      </a:r>
                      <a:r>
                        <a:rPr lang="fr-FR" sz="1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(coopératives, mutuelles)</a:t>
                      </a:r>
                    </a:p>
                    <a:p>
                      <a:r>
                        <a:rPr lang="fr-FR" sz="19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Les partenaires </a:t>
                      </a:r>
                      <a:r>
                        <a:rPr lang="fr-FR" sz="1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fournisseurs de services bancaires et non bancaires (fintech, courtiers, agents immobiliers, notaires)</a:t>
                      </a:r>
                    </a:p>
                    <a:p>
                      <a:endParaRPr lang="fr-FR" sz="1900" dirty="0"/>
                    </a:p>
                  </a:txBody>
                  <a:tcPr marL="121920" marR="121920" marT="60960" marB="6096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2504792"/>
                  </a:ext>
                </a:extLst>
              </a:tr>
            </a:tbl>
          </a:graphicData>
        </a:graphic>
      </p:graphicFrame>
      <p:sp>
        <p:nvSpPr>
          <p:cNvPr id="2" name="Accolade ouvrante 1">
            <a:extLst>
              <a:ext uri="{FF2B5EF4-FFF2-40B4-BE49-F238E27FC236}">
                <a16:creationId xmlns:a16="http://schemas.microsoft.com/office/drawing/2014/main" id="{87C28D04-CDDA-DFA0-80C0-CD5FAB6885D6}"/>
              </a:ext>
            </a:extLst>
          </p:cNvPr>
          <p:cNvSpPr/>
          <p:nvPr/>
        </p:nvSpPr>
        <p:spPr>
          <a:xfrm rot="5400000">
            <a:off x="4320274" y="-3243272"/>
            <a:ext cx="863157" cy="8064899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1219170"/>
            <a:endParaRPr lang="fr-FR" sz="24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Accolade ouvrante 3">
            <a:extLst>
              <a:ext uri="{FF2B5EF4-FFF2-40B4-BE49-F238E27FC236}">
                <a16:creationId xmlns:a16="http://schemas.microsoft.com/office/drawing/2014/main" id="{CC535E44-FBC4-889B-39C3-864B3B54BC8F}"/>
              </a:ext>
            </a:extLst>
          </p:cNvPr>
          <p:cNvSpPr/>
          <p:nvPr/>
        </p:nvSpPr>
        <p:spPr>
          <a:xfrm rot="5400000">
            <a:off x="10128478" y="-376145"/>
            <a:ext cx="479999" cy="220824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1219170"/>
            <a:endParaRPr lang="fr-FR" sz="24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CCFE2E5-D693-7059-E2EF-290964F61F9E}"/>
              </a:ext>
            </a:extLst>
          </p:cNvPr>
          <p:cNvSpPr txBox="1"/>
          <p:nvPr/>
        </p:nvSpPr>
        <p:spPr>
          <a:xfrm>
            <a:off x="3646320" y="-92410"/>
            <a:ext cx="37444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/>
            <a:r>
              <a:rPr lang="fr-FR" sz="2400" b="1" dirty="0">
                <a:solidFill>
                  <a:srgbClr val="005841"/>
                </a:solidFill>
                <a:latin typeface="Arial"/>
              </a:rPr>
              <a:t>Le référentiel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935BC65B-60D7-B7CB-AE70-EE97F269C4F9}"/>
              </a:ext>
            </a:extLst>
          </p:cNvPr>
          <p:cNvSpPr txBox="1"/>
          <p:nvPr/>
        </p:nvSpPr>
        <p:spPr>
          <a:xfrm>
            <a:off x="9741595" y="82686"/>
            <a:ext cx="14401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/>
            <a:r>
              <a:rPr lang="fr-FR" sz="2400" b="1" dirty="0">
                <a:solidFill>
                  <a:srgbClr val="005841">
                    <a:lumMod val="75000"/>
                    <a:lumOff val="25000"/>
                  </a:srgbClr>
                </a:solidFill>
                <a:latin typeface="Arial"/>
              </a:rPr>
              <a:t>Le GAP</a:t>
            </a:r>
          </a:p>
        </p:txBody>
      </p:sp>
    </p:spTree>
    <p:extLst>
      <p:ext uri="{BB962C8B-B14F-4D97-AF65-F5344CB8AC3E}">
        <p14:creationId xmlns:p14="http://schemas.microsoft.com/office/powerpoint/2010/main" val="63082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77480C-DD1D-6CDA-EE1A-84FB09B73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838" y="837071"/>
            <a:ext cx="11476813" cy="699100"/>
          </a:xfrm>
          <a:solidFill>
            <a:schemeClr val="accent1">
              <a:lumMod val="90000"/>
              <a:lumOff val="10000"/>
            </a:schemeClr>
          </a:solidFill>
          <a:ln w="25400">
            <a:solidFill>
              <a:schemeClr val="accent1"/>
            </a:solidFill>
          </a:ln>
        </p:spPr>
        <p:txBody>
          <a:bodyPr/>
          <a:lstStyle/>
          <a:p>
            <a:pPr algn="ctr"/>
            <a:r>
              <a:rPr lang="fr-FR" sz="2667" dirty="0">
                <a:solidFill>
                  <a:schemeClr val="bg1"/>
                </a:solidFill>
              </a:rPr>
              <a:t>L’approche par activités professionnelles :</a:t>
            </a:r>
            <a:br>
              <a:rPr lang="fr-FR" sz="2667" dirty="0">
                <a:solidFill>
                  <a:schemeClr val="bg1"/>
                </a:solidFill>
              </a:rPr>
            </a:br>
            <a:r>
              <a:rPr lang="fr-FR" sz="2667" dirty="0">
                <a:solidFill>
                  <a:schemeClr val="bg1"/>
                </a:solidFill>
              </a:rPr>
              <a:t>exemple d’une séquence pédagogique</a:t>
            </a:r>
            <a:r>
              <a:rPr lang="fr-FR" sz="2400" dirty="0"/>
              <a:t/>
            </a:r>
            <a:br>
              <a:rPr lang="fr-FR" sz="2400" dirty="0"/>
            </a:br>
            <a:r>
              <a:rPr lang="fr-FR" sz="2400" dirty="0"/>
              <a:t/>
            </a:r>
            <a:br>
              <a:rPr lang="fr-FR" sz="2400" dirty="0"/>
            </a:br>
            <a:r>
              <a:rPr lang="fr-FR" sz="2400" dirty="0"/>
              <a:t/>
            </a:r>
            <a:br>
              <a:rPr lang="fr-FR" sz="2400" dirty="0"/>
            </a:br>
            <a:endParaRPr lang="fr-FR" sz="2400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32280A42-5F80-6742-C287-7B3FE5463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733122C9-A0B9-462F-8757-0847AD287B63}" type="slidenum">
              <a:rPr lang="fr-FR">
                <a:solidFill>
                  <a:srgbClr val="000000"/>
                </a:solidFill>
                <a:latin typeface="Arial"/>
              </a:rPr>
              <a:pPr defTabSz="1219170"/>
              <a:t>4</a:t>
            </a:fld>
            <a:endParaRPr lang="fr-FR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1F529E5-49D3-7A2A-2C0D-669962439E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5838" y="1921011"/>
            <a:ext cx="4175841" cy="3374400"/>
          </a:xfrm>
          <a:solidFill>
            <a:schemeClr val="accent1">
              <a:lumMod val="25000"/>
              <a:lumOff val="75000"/>
            </a:schemeClr>
          </a:solidFill>
          <a:ln w="25400"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fr-FR" sz="2400" dirty="0"/>
              <a:t> Les Objectifs :</a:t>
            </a:r>
          </a:p>
          <a:p>
            <a:r>
              <a:rPr lang="fr-FR" sz="2400" dirty="0"/>
              <a:t>Être capable de </a:t>
            </a:r>
            <a:r>
              <a:rPr lang="fr-FR" sz="2400" b="0" dirty="0">
                <a:solidFill>
                  <a:schemeClr val="dk1"/>
                </a:solidFill>
              </a:rPr>
              <a:t>Caractériser les structures juridiques des organisations.</a:t>
            </a:r>
          </a:p>
          <a:p>
            <a:r>
              <a:rPr lang="fr-FR" sz="2400" dirty="0">
                <a:solidFill>
                  <a:schemeClr val="dk1"/>
                </a:solidFill>
              </a:rPr>
              <a:t>Être capable de </a:t>
            </a:r>
            <a:r>
              <a:rPr lang="fr-FR" sz="2400" b="0" dirty="0">
                <a:solidFill>
                  <a:schemeClr val="dk1"/>
                </a:solidFill>
              </a:rPr>
              <a:t>se positionner au sein d’un écosystème d’acteurs.</a:t>
            </a:r>
          </a:p>
          <a:p>
            <a:endParaRPr lang="fr-FR" sz="2400" dirty="0">
              <a:solidFill>
                <a:schemeClr val="dk1"/>
              </a:solidFill>
            </a:endParaRPr>
          </a:p>
          <a:p>
            <a:pPr marL="0" indent="0">
              <a:buNone/>
            </a:pPr>
            <a:endParaRPr lang="fr-FR" sz="2400" dirty="0"/>
          </a:p>
          <a:p>
            <a:pPr marL="0" indent="0">
              <a:buNone/>
            </a:pPr>
            <a:endParaRPr lang="fr-FR" sz="2400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9E04D77-43E1-66AB-F533-AA305A8E11D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847862" y="1796819"/>
            <a:ext cx="7104789" cy="4965171"/>
          </a:xfrm>
          <a:solidFill>
            <a:schemeClr val="accent1">
              <a:lumMod val="25000"/>
              <a:lumOff val="75000"/>
            </a:schemeClr>
          </a:solidFill>
          <a:ln w="25400">
            <a:solidFill>
              <a:schemeClr val="accent1"/>
            </a:solidFill>
          </a:ln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/>
              <a:t> </a:t>
            </a:r>
            <a:r>
              <a:rPr lang="fr-FR" sz="2400" dirty="0"/>
              <a:t>TD : les partenaires et concurrents de la     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 dirty="0"/>
              <a:t> banque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 b="0" dirty="0"/>
              <a:t>    Identifier </a:t>
            </a:r>
            <a:r>
              <a:rPr lang="fr-FR" sz="2400" dirty="0"/>
              <a:t>collectivement</a:t>
            </a:r>
            <a:r>
              <a:rPr lang="fr-FR" sz="2400" b="0" dirty="0"/>
              <a:t> des différents acteurs.</a:t>
            </a:r>
          </a:p>
          <a:p>
            <a:pPr marL="0" indent="0">
              <a:buNone/>
            </a:pPr>
            <a:r>
              <a:rPr lang="fr-FR" sz="2400" b="0" dirty="0"/>
              <a:t>    </a:t>
            </a:r>
            <a:r>
              <a:rPr lang="fr-FR" sz="2400" dirty="0"/>
              <a:t>Groupe de deux </a:t>
            </a:r>
            <a:r>
              <a:rPr lang="fr-FR" sz="2400" b="0" dirty="0"/>
              <a:t>: choix de 2 acteurs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 b="0" dirty="0"/>
              <a:t>    1. Présenter leur activité et décrire la relation 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 b="0" dirty="0"/>
              <a:t>        entretenue  avec la banque.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 b="0" dirty="0"/>
              <a:t>    2. Caractériser le statut juridique des acteurs 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 b="0" dirty="0"/>
              <a:t>        choisis.</a:t>
            </a:r>
          </a:p>
          <a:p>
            <a:pPr marL="0" indent="0">
              <a:buNone/>
            </a:pPr>
            <a:r>
              <a:rPr lang="fr-FR" sz="2400" b="0" dirty="0"/>
              <a:t> </a:t>
            </a:r>
            <a:r>
              <a:rPr lang="fr-FR" sz="2400" dirty="0"/>
              <a:t>Cours : restitution et construction collective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 b="0" dirty="0"/>
              <a:t>    Renseigner les tableaux comparatifs des  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 b="0" dirty="0"/>
              <a:t>    différents acteurs et des statuts juridiques   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 b="0" dirty="0"/>
              <a:t>    d’entreprise.</a:t>
            </a:r>
          </a:p>
          <a:p>
            <a:pPr marL="0" indent="0">
              <a:buNone/>
            </a:pP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425459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>
            <a:extLst>
              <a:ext uri="{FF2B5EF4-FFF2-40B4-BE49-F238E27FC236}">
                <a16:creationId xmlns:a16="http://schemas.microsoft.com/office/drawing/2014/main" id="{D27518D3-4377-9EF9-B972-8D5A852C8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350" y="978000"/>
            <a:ext cx="11713301" cy="1210533"/>
          </a:xfrm>
          <a:solidFill>
            <a:schemeClr val="accent1">
              <a:lumMod val="90000"/>
              <a:lumOff val="10000"/>
            </a:schemeClr>
          </a:solidFill>
          <a:ln w="25400">
            <a:solidFill>
              <a:schemeClr val="accent1">
                <a:lumMod val="90000"/>
                <a:lumOff val="10000"/>
              </a:schemeClr>
            </a:solidFill>
          </a:ln>
        </p:spPr>
        <p:txBody>
          <a:bodyPr/>
          <a:lstStyle/>
          <a:p>
            <a:pPr algn="ctr"/>
            <a:r>
              <a:rPr lang="fr-FR" sz="2933" dirty="0"/>
              <a:t> </a:t>
            </a:r>
            <a:r>
              <a:rPr lang="fr-FR" sz="2933" dirty="0">
                <a:solidFill>
                  <a:schemeClr val="bg1"/>
                </a:solidFill>
              </a:rPr>
              <a:t>TD-</a:t>
            </a:r>
            <a:r>
              <a:rPr lang="fr-FR" sz="2933" dirty="0"/>
              <a:t> </a:t>
            </a:r>
            <a:r>
              <a:rPr lang="fr-FR" sz="2933" dirty="0">
                <a:solidFill>
                  <a:schemeClr val="bg1"/>
                </a:solidFill>
              </a:rPr>
              <a:t>Contextualisation :  retour du premier stage d’observation </a:t>
            </a:r>
            <a:br>
              <a:rPr lang="fr-FR" sz="2933" dirty="0">
                <a:solidFill>
                  <a:schemeClr val="bg1"/>
                </a:solidFill>
              </a:rPr>
            </a:br>
            <a:r>
              <a:rPr lang="fr-FR" sz="2933" dirty="0">
                <a:solidFill>
                  <a:schemeClr val="bg1"/>
                </a:solidFill>
              </a:rPr>
              <a:t>la banque interagit avec différents partenaires et concurrents</a:t>
            </a:r>
            <a:br>
              <a:rPr lang="fr-FR" sz="2933" dirty="0">
                <a:solidFill>
                  <a:schemeClr val="bg1"/>
                </a:solidFill>
              </a:rPr>
            </a:br>
            <a:r>
              <a:rPr lang="fr-FR" sz="2933" dirty="0">
                <a:solidFill>
                  <a:schemeClr val="bg1"/>
                </a:solidFill>
              </a:rPr>
              <a:t>Mission 1</a:t>
            </a:r>
            <a:br>
              <a:rPr lang="fr-FR" sz="2933" dirty="0">
                <a:solidFill>
                  <a:schemeClr val="bg1"/>
                </a:solidFill>
              </a:rPr>
            </a:br>
            <a:r>
              <a:rPr lang="fr-FR" sz="2933" dirty="0">
                <a:solidFill>
                  <a:schemeClr val="bg1"/>
                </a:solidFill>
              </a:rPr>
              <a:t/>
            </a:r>
            <a:br>
              <a:rPr lang="fr-FR" sz="2933" dirty="0">
                <a:solidFill>
                  <a:schemeClr val="bg1"/>
                </a:solidFill>
              </a:rPr>
            </a:br>
            <a:endParaRPr lang="fr-FR" sz="2933" dirty="0">
              <a:solidFill>
                <a:schemeClr val="bg1"/>
              </a:solidFill>
            </a:endParaRP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7BA82AEA-B4D6-B366-04AD-C5F8F261F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733122C9-A0B9-462F-8757-0847AD287B63}" type="slidenum">
              <a:rPr lang="fr-FR">
                <a:solidFill>
                  <a:srgbClr val="000000"/>
                </a:solidFill>
                <a:latin typeface="Arial"/>
              </a:rPr>
              <a:pPr defTabSz="1219170"/>
              <a:t>5</a:t>
            </a:fld>
            <a:endParaRPr lang="fr-FR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Espace réservé du contenu 7">
            <a:extLst>
              <a:ext uri="{FF2B5EF4-FFF2-40B4-BE49-F238E27FC236}">
                <a16:creationId xmlns:a16="http://schemas.microsoft.com/office/drawing/2014/main" id="{96FC802C-C4A4-1CA4-5A8A-9A00F01C6AB6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fr-FR" sz="2400" dirty="0"/>
          </a:p>
          <a:p>
            <a:pPr lvl="1" indent="0">
              <a:buNone/>
            </a:pPr>
            <a:endParaRPr lang="fr-FR" sz="2267" dirty="0"/>
          </a:p>
        </p:txBody>
      </p:sp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F31A69AA-A3E9-0339-9CD7-717C6B83E8AF}"/>
              </a:ext>
            </a:extLst>
          </p:cNvPr>
          <p:cNvGraphicFramePr>
            <a:graphicFrameLocks noGrp="1"/>
          </p:cNvGraphicFramePr>
          <p:nvPr/>
        </p:nvGraphicFramePr>
        <p:xfrm>
          <a:off x="239347" y="2276872"/>
          <a:ext cx="11713300" cy="42942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2660">
                  <a:extLst>
                    <a:ext uri="{9D8B030D-6E8A-4147-A177-3AD203B41FA5}">
                      <a16:colId xmlns:a16="http://schemas.microsoft.com/office/drawing/2014/main" val="2809907624"/>
                    </a:ext>
                  </a:extLst>
                </a:gridCol>
                <a:gridCol w="2342660">
                  <a:extLst>
                    <a:ext uri="{9D8B030D-6E8A-4147-A177-3AD203B41FA5}">
                      <a16:colId xmlns:a16="http://schemas.microsoft.com/office/drawing/2014/main" val="2924750682"/>
                    </a:ext>
                  </a:extLst>
                </a:gridCol>
                <a:gridCol w="2342660">
                  <a:extLst>
                    <a:ext uri="{9D8B030D-6E8A-4147-A177-3AD203B41FA5}">
                      <a16:colId xmlns:a16="http://schemas.microsoft.com/office/drawing/2014/main" val="1879358066"/>
                    </a:ext>
                  </a:extLst>
                </a:gridCol>
                <a:gridCol w="2342660">
                  <a:extLst>
                    <a:ext uri="{9D8B030D-6E8A-4147-A177-3AD203B41FA5}">
                      <a16:colId xmlns:a16="http://schemas.microsoft.com/office/drawing/2014/main" val="2869871569"/>
                    </a:ext>
                  </a:extLst>
                </a:gridCol>
                <a:gridCol w="2342660">
                  <a:extLst>
                    <a:ext uri="{9D8B030D-6E8A-4147-A177-3AD203B41FA5}">
                      <a16:colId xmlns:a16="http://schemas.microsoft.com/office/drawing/2014/main" val="2480490231"/>
                    </a:ext>
                  </a:extLst>
                </a:gridCol>
              </a:tblGrid>
              <a:tr h="772160">
                <a:tc>
                  <a:txBody>
                    <a:bodyPr/>
                    <a:lstStyle/>
                    <a:p>
                      <a:pPr algn="ctr"/>
                      <a:r>
                        <a:rPr lang="fr-FR" sz="2100" dirty="0"/>
                        <a:t>Identification des acteurs 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100" dirty="0"/>
                        <a:t>Activités / Missions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100" dirty="0"/>
                        <a:t>Partenaire ou concurrent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100" dirty="0"/>
                        <a:t>Relations avec la banque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100" dirty="0"/>
                        <a:t>Statut juridique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3953037637"/>
                  </a:ext>
                </a:extLst>
              </a:tr>
              <a:tr h="494453">
                <a:tc>
                  <a:txBody>
                    <a:bodyPr/>
                    <a:lstStyle/>
                    <a:p>
                      <a:r>
                        <a:rPr lang="fr-FR" sz="2100" dirty="0"/>
                        <a:t>Assureur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fr-FR" sz="160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fr-FR" sz="160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fr-FR" sz="160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2612955224"/>
                  </a:ext>
                </a:extLst>
              </a:tr>
              <a:tr h="772160">
                <a:tc>
                  <a:txBody>
                    <a:bodyPr/>
                    <a:lstStyle/>
                    <a:p>
                      <a:r>
                        <a:rPr lang="fr-FR" sz="2100" dirty="0"/>
                        <a:t>Etablissement de crédit spécialisé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fr-FR" sz="160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3697821982"/>
                  </a:ext>
                </a:extLst>
              </a:tr>
              <a:tr h="494453">
                <a:tc>
                  <a:txBody>
                    <a:bodyPr/>
                    <a:lstStyle/>
                    <a:p>
                      <a:r>
                        <a:rPr lang="fr-FR" sz="2100" dirty="0"/>
                        <a:t>Notaire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fr-FR" sz="160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fr-FR" sz="160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2772557688"/>
                  </a:ext>
                </a:extLst>
              </a:tr>
              <a:tr h="494453">
                <a:tc>
                  <a:txBody>
                    <a:bodyPr/>
                    <a:lstStyle/>
                    <a:p>
                      <a:r>
                        <a:rPr lang="fr-FR" sz="2100" dirty="0"/>
                        <a:t>Courtier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fr-FR" sz="160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fr-FR" sz="160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fr-FR" sz="160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2624962043"/>
                  </a:ext>
                </a:extLst>
              </a:tr>
              <a:tr h="494453">
                <a:tc>
                  <a:txBody>
                    <a:bodyPr/>
                    <a:lstStyle/>
                    <a:p>
                      <a:r>
                        <a:rPr lang="fr-FR" sz="2100" dirty="0"/>
                        <a:t>Autres banques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fr-FR" sz="160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fr-FR" sz="160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fr-FR" sz="160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2808294970"/>
                  </a:ext>
                </a:extLst>
              </a:tr>
              <a:tr h="772160">
                <a:tc>
                  <a:txBody>
                    <a:bodyPr/>
                    <a:lstStyle/>
                    <a:p>
                      <a:r>
                        <a:rPr lang="fr-FR" sz="2100" dirty="0"/>
                        <a:t>Agence immobilière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fr-FR" sz="160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fr-FR" sz="160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fr-FR" sz="160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fr-FR" sz="160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0254418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8692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AC590F5F-9942-DA5A-FC9C-B008DB00E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733122C9-A0B9-462F-8757-0847AD287B63}" type="slidenum">
              <a:rPr lang="fr-FR">
                <a:solidFill>
                  <a:srgbClr val="000000"/>
                </a:solidFill>
                <a:latin typeface="Arial"/>
              </a:rPr>
              <a:pPr defTabSz="1219170"/>
              <a:t>6</a:t>
            </a:fld>
            <a:endParaRPr lang="fr-FR" dirty="0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6" name="Espace réservé du contenu 5">
            <a:extLst>
              <a:ext uri="{FF2B5EF4-FFF2-40B4-BE49-F238E27FC236}">
                <a16:creationId xmlns:a16="http://schemas.microsoft.com/office/drawing/2014/main" id="{BE64AC87-9D3D-12C5-1525-DFEF6FB6C212}"/>
              </a:ext>
            </a:extLst>
          </p:cNvPr>
          <p:cNvGraphicFramePr>
            <a:graphicFrameLocks noGrp="1"/>
          </p:cNvGraphicFramePr>
          <p:nvPr>
            <p:ph sz="quarter" idx="14"/>
          </p:nvPr>
        </p:nvGraphicFramePr>
        <p:xfrm>
          <a:off x="431373" y="2084853"/>
          <a:ext cx="11280145" cy="465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4148">
                  <a:extLst>
                    <a:ext uri="{9D8B030D-6E8A-4147-A177-3AD203B41FA5}">
                      <a16:colId xmlns:a16="http://schemas.microsoft.com/office/drawing/2014/main" val="4146755126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936686661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513754633"/>
                    </a:ext>
                  </a:extLst>
                </a:gridCol>
                <a:gridCol w="1824203">
                  <a:extLst>
                    <a:ext uri="{9D8B030D-6E8A-4147-A177-3AD203B41FA5}">
                      <a16:colId xmlns:a16="http://schemas.microsoft.com/office/drawing/2014/main" val="87572676"/>
                    </a:ext>
                  </a:extLst>
                </a:gridCol>
                <a:gridCol w="1824203">
                  <a:extLst>
                    <a:ext uri="{9D8B030D-6E8A-4147-A177-3AD203B41FA5}">
                      <a16:colId xmlns:a16="http://schemas.microsoft.com/office/drawing/2014/main" val="413834605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876385142"/>
                    </a:ext>
                  </a:extLst>
                </a:gridCol>
                <a:gridCol w="1967112">
                  <a:extLst>
                    <a:ext uri="{9D8B030D-6E8A-4147-A177-3AD203B41FA5}">
                      <a16:colId xmlns:a16="http://schemas.microsoft.com/office/drawing/2014/main" val="905374720"/>
                    </a:ext>
                  </a:extLst>
                </a:gridCol>
              </a:tblGrid>
              <a:tr h="609600">
                <a:tc gridSpan="7">
                  <a:txBody>
                    <a:bodyPr/>
                    <a:lstStyle/>
                    <a:p>
                      <a:pPr algn="ctr"/>
                      <a:r>
                        <a:rPr lang="fr-FR" sz="3200" dirty="0"/>
                        <a:t>Acteur n°1 : Agence</a:t>
                      </a:r>
                      <a:r>
                        <a:rPr lang="fr-FR" sz="3200" baseline="0" dirty="0"/>
                        <a:t> immobilière </a:t>
                      </a:r>
                      <a:endParaRPr lang="fr-FR" sz="3200" dirty="0"/>
                    </a:p>
                  </a:txBody>
                  <a:tcPr marL="121920" marR="121920" marT="60960" marB="6096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4752864"/>
                  </a:ext>
                </a:extLst>
              </a:tr>
              <a:tr h="1282460">
                <a:tc>
                  <a:txBody>
                    <a:bodyPr/>
                    <a:lstStyle/>
                    <a:p>
                      <a:r>
                        <a:rPr lang="fr-FR" sz="1900" dirty="0"/>
                        <a:t>Statut juridique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fr-FR" sz="1900" dirty="0"/>
                        <a:t>Capital soc</a:t>
                      </a:r>
                      <a:r>
                        <a:rPr lang="fr-FR" sz="1900" b="0" dirty="0"/>
                        <a:t>i</a:t>
                      </a:r>
                      <a:r>
                        <a:rPr lang="fr-FR" sz="1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fr-FR" sz="1900" dirty="0"/>
                        <a:t>l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fr-FR" sz="1900" dirty="0"/>
                        <a:t>Nombre d’associés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fr-FR" sz="1900" dirty="0"/>
                        <a:t>Responsabilité financière des associés</a:t>
                      </a:r>
                      <a:r>
                        <a:rPr lang="fr-FR" sz="1900" baseline="0" dirty="0"/>
                        <a:t> ou </a:t>
                      </a:r>
                      <a:r>
                        <a:rPr lang="fr-FR" sz="1900" dirty="0"/>
                        <a:t>entrepreneur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fr-FR" sz="1900" dirty="0"/>
                        <a:t>Titres (actions/parts sociales)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fr-FR" sz="1900" dirty="0"/>
                        <a:t>Organe</a:t>
                      </a:r>
                      <a:r>
                        <a:rPr lang="fr-FR" sz="1900" baseline="0" dirty="0"/>
                        <a:t> de décision</a:t>
                      </a:r>
                      <a:endParaRPr lang="fr-FR" sz="19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fr-FR" sz="1900" baseline="0" dirty="0"/>
                        <a:t>Formalités administratives de création</a:t>
                      </a:r>
                      <a:endParaRPr lang="fr-FR" sz="190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51298082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endParaRPr lang="fr-FR" sz="19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fr-FR" sz="19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fr-FR" sz="19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fr-FR" sz="19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fr-FR" sz="19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fr-FR" sz="19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fr-FR" sz="320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803327058"/>
                  </a:ext>
                </a:extLst>
              </a:tr>
              <a:tr h="541740">
                <a:tc gridSpan="7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24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Acteur n°2 : Notaire </a:t>
                      </a:r>
                    </a:p>
                  </a:txBody>
                  <a:tcPr marL="121920" marR="121920" marT="60960" marB="6096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fr-FR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0553908"/>
                  </a:ext>
                </a:extLst>
              </a:tr>
              <a:tr h="1259840">
                <a:tc>
                  <a:txBody>
                    <a:bodyPr/>
                    <a:lstStyle/>
                    <a:p>
                      <a:r>
                        <a:rPr lang="fr-FR" sz="1900" dirty="0"/>
                        <a:t>Statut juridique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fr-FR" sz="1900" dirty="0"/>
                        <a:t>Capital soc</a:t>
                      </a:r>
                      <a:r>
                        <a:rPr lang="fr-FR" sz="1900" b="0" dirty="0"/>
                        <a:t>i</a:t>
                      </a:r>
                      <a:r>
                        <a:rPr lang="fr-FR" sz="1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  <a:r>
                        <a:rPr lang="fr-FR" sz="1900" dirty="0"/>
                        <a:t>l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fr-FR" sz="1900" dirty="0"/>
                        <a:t>Nombre d’associés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fr-FR" sz="1900" dirty="0"/>
                        <a:t>Responsabilité financière des associés</a:t>
                      </a:r>
                      <a:r>
                        <a:rPr lang="fr-FR" sz="1900" baseline="0" dirty="0"/>
                        <a:t> ou </a:t>
                      </a:r>
                      <a:r>
                        <a:rPr lang="fr-FR" sz="1900" dirty="0"/>
                        <a:t>entrepreneur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fr-FR" sz="1900" dirty="0"/>
                        <a:t>Titres (actions/parts sociales)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fr-FR" sz="1900" dirty="0"/>
                        <a:t>Organe</a:t>
                      </a:r>
                      <a:r>
                        <a:rPr lang="fr-FR" sz="1900" baseline="0" dirty="0"/>
                        <a:t> de décision</a:t>
                      </a:r>
                      <a:endParaRPr lang="fr-FR" sz="19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r>
                        <a:rPr lang="fr-FR" sz="1900" baseline="0" dirty="0"/>
                        <a:t>Formalités administratives de création</a:t>
                      </a:r>
                      <a:endParaRPr lang="fr-FR" sz="190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278499355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endParaRPr lang="fr-FR" sz="19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fr-FR" sz="190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fr-FR" sz="190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fr-FR" sz="190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fr-FR" sz="19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fr-FR" sz="1900" dirty="0"/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endParaRPr lang="fr-FR" sz="3200" dirty="0"/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2758393211"/>
                  </a:ext>
                </a:extLst>
              </a:tr>
            </a:tbl>
          </a:graphicData>
        </a:graphic>
      </p:graphicFrame>
      <p:sp>
        <p:nvSpPr>
          <p:cNvPr id="5" name="Titre 6">
            <a:extLst>
              <a:ext uri="{FF2B5EF4-FFF2-40B4-BE49-F238E27FC236}">
                <a16:creationId xmlns:a16="http://schemas.microsoft.com/office/drawing/2014/main" id="{50FA1998-DAC7-36EA-1705-6C2CD2473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172" y="836712"/>
            <a:ext cx="11231033" cy="1106851"/>
          </a:xfrm>
          <a:solidFill>
            <a:schemeClr val="accent1">
              <a:lumMod val="90000"/>
              <a:lumOff val="10000"/>
            </a:schemeClr>
          </a:solidFill>
          <a:ln w="25400">
            <a:solidFill>
              <a:schemeClr val="accent1">
                <a:lumMod val="90000"/>
                <a:lumOff val="10000"/>
              </a:schemeClr>
            </a:solidFill>
          </a:ln>
        </p:spPr>
        <p:txBody>
          <a:bodyPr/>
          <a:lstStyle/>
          <a:p>
            <a:pPr algn="ctr"/>
            <a:r>
              <a:rPr lang="fr-FR" sz="2933" dirty="0"/>
              <a:t> </a:t>
            </a:r>
            <a:r>
              <a:rPr lang="fr-FR" sz="2933" dirty="0">
                <a:solidFill>
                  <a:schemeClr val="bg1"/>
                </a:solidFill>
              </a:rPr>
              <a:t>TD - </a:t>
            </a:r>
            <a:r>
              <a:rPr lang="fr-FR" sz="2400" dirty="0">
                <a:solidFill>
                  <a:schemeClr val="bg1"/>
                </a:solidFill>
              </a:rPr>
              <a:t>Contextualisation :  retour du premier stage d’observation </a:t>
            </a:r>
            <a:br>
              <a:rPr lang="fr-FR" sz="2400" dirty="0">
                <a:solidFill>
                  <a:schemeClr val="bg1"/>
                </a:solidFill>
              </a:rPr>
            </a:br>
            <a:r>
              <a:rPr lang="fr-FR" sz="2400" dirty="0">
                <a:solidFill>
                  <a:schemeClr val="bg1"/>
                </a:solidFill>
              </a:rPr>
              <a:t>la banque interagit avec différents partenaires et concurrents</a:t>
            </a:r>
            <a:br>
              <a:rPr lang="fr-FR" sz="2400" dirty="0">
                <a:solidFill>
                  <a:schemeClr val="bg1"/>
                </a:solidFill>
              </a:rPr>
            </a:br>
            <a:r>
              <a:rPr lang="fr-FR" sz="2400" dirty="0">
                <a:solidFill>
                  <a:schemeClr val="bg1"/>
                </a:solidFill>
              </a:rPr>
              <a:t>Mission 2</a:t>
            </a:r>
            <a:r>
              <a:rPr lang="fr-FR" sz="2933" dirty="0">
                <a:solidFill>
                  <a:schemeClr val="bg1"/>
                </a:solidFill>
              </a:rPr>
              <a:t/>
            </a:r>
            <a:br>
              <a:rPr lang="fr-FR" sz="2933" dirty="0">
                <a:solidFill>
                  <a:schemeClr val="bg1"/>
                </a:solidFill>
              </a:rPr>
            </a:br>
            <a:endParaRPr lang="fr-FR" sz="2933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3622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84ED5B95-D3B9-3E4E-6BF6-2C1A2DEBE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733122C9-A0B9-462F-8757-0847AD287B63}" type="slidenum">
              <a:rPr lang="fr-FR">
                <a:solidFill>
                  <a:srgbClr val="000000"/>
                </a:solidFill>
                <a:latin typeface="Arial"/>
              </a:rPr>
              <a:pPr defTabSz="1219170"/>
              <a:t>7</a:t>
            </a:fld>
            <a:endParaRPr lang="fr-FR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8D6C256-9EF9-0CF6-2D6F-4923C39437F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99204" y="1817275"/>
            <a:ext cx="11232000" cy="4876088"/>
          </a:xfrm>
          <a:solidFill>
            <a:schemeClr val="accent1">
              <a:lumMod val="25000"/>
              <a:lumOff val="75000"/>
            </a:schemeClr>
          </a:solidFill>
        </p:spPr>
        <p:txBody>
          <a:bodyPr/>
          <a:lstStyle/>
          <a:p>
            <a:pPr marL="457189" indent="-457189" algn="just">
              <a:buFont typeface="Arial" panose="020B0604020202020204" pitchFamily="34" charset="0"/>
              <a:buChar char="•"/>
            </a:pPr>
            <a:r>
              <a:rPr lang="fr-FR" sz="3200" b="1" dirty="0"/>
              <a:t>Présentation par binôme des productions</a:t>
            </a:r>
          </a:p>
          <a:p>
            <a:pPr marL="380990" indent="-380990" algn="just">
              <a:buFont typeface="Arial" panose="020B0604020202020204" pitchFamily="34" charset="0"/>
              <a:buChar char="•"/>
            </a:pPr>
            <a:r>
              <a:rPr lang="fr-FR" sz="3200" b="1" dirty="0"/>
              <a:t>Complétude par tous des 2 tableaux récapitulatifs  :</a:t>
            </a:r>
          </a:p>
          <a:p>
            <a:pPr marL="716982" lvl="1" indent="-380990"/>
            <a:r>
              <a:rPr lang="fr-FR" sz="2667" b="1" dirty="0"/>
              <a:t>Les acteurs identifiés, leurs missions et les relations entretenues avec la banque.</a:t>
            </a:r>
          </a:p>
          <a:p>
            <a:pPr marL="716982" lvl="1" indent="-380990" algn="just"/>
            <a:r>
              <a:rPr lang="fr-FR" sz="2667" b="1" dirty="0"/>
              <a:t>Les statuts juridiques des entreprises.</a:t>
            </a:r>
          </a:p>
          <a:p>
            <a:pPr marL="380990" indent="-380990" algn="just">
              <a:buFont typeface="Arial" panose="020B0604020202020204" pitchFamily="34" charset="0"/>
              <a:buChar char="•"/>
              <a:defRPr/>
            </a:pPr>
            <a:r>
              <a:rPr lang="fr-FR" sz="3200" b="1" dirty="0">
                <a:solidFill>
                  <a:srgbClr val="000000"/>
                </a:solidFill>
                <a:latin typeface="Arial"/>
              </a:rPr>
              <a:t>Synthèse avec l’enseignant sur :</a:t>
            </a:r>
          </a:p>
          <a:p>
            <a:pPr marL="716982" lvl="1" indent="-380990" algn="just">
              <a:spcBef>
                <a:spcPts val="0"/>
              </a:spcBef>
              <a:spcAft>
                <a:spcPts val="667"/>
              </a:spcAft>
              <a:defRPr/>
            </a:pPr>
            <a:r>
              <a:rPr lang="fr-FR" sz="2533" b="1" dirty="0">
                <a:solidFill>
                  <a:srgbClr val="000000"/>
                </a:solidFill>
                <a:latin typeface="Arial"/>
              </a:rPr>
              <a:t>Les enjeux pour la banque de faire travailler ses conseillers au sein d’un écosystème d’acteurs.</a:t>
            </a:r>
          </a:p>
          <a:p>
            <a:pPr marL="716982" lvl="1" indent="-380990" algn="just">
              <a:spcBef>
                <a:spcPts val="0"/>
              </a:spcBef>
              <a:spcAft>
                <a:spcPts val="667"/>
              </a:spcAft>
              <a:defRPr/>
            </a:pPr>
            <a:r>
              <a:rPr lang="fr-FR" sz="2533" b="1" dirty="0">
                <a:solidFill>
                  <a:srgbClr val="000000"/>
                </a:solidFill>
                <a:latin typeface="Arial"/>
              </a:rPr>
              <a:t>L’intérêt d’une diversité de statuts juridiques pour les entreprises.</a:t>
            </a:r>
          </a:p>
          <a:p>
            <a:pPr marL="716982" lvl="1" indent="-380990" algn="just">
              <a:spcBef>
                <a:spcPts val="0"/>
              </a:spcBef>
              <a:spcAft>
                <a:spcPts val="667"/>
              </a:spcAft>
              <a:defRPr/>
            </a:pPr>
            <a:endParaRPr lang="fr-FR" sz="2667" b="1" dirty="0">
              <a:solidFill>
                <a:srgbClr val="000000"/>
              </a:solidFill>
              <a:latin typeface="Arial"/>
            </a:endParaRPr>
          </a:p>
          <a:p>
            <a:pPr marL="956976" lvl="2" indent="-380990" algn="just">
              <a:spcBef>
                <a:spcPts val="0"/>
              </a:spcBef>
              <a:spcAft>
                <a:spcPts val="667"/>
              </a:spcAft>
              <a:defRPr/>
            </a:pPr>
            <a:endParaRPr lang="fr-FR" sz="2933" b="1" dirty="0">
              <a:solidFill>
                <a:srgbClr val="000000"/>
              </a:solidFill>
              <a:latin typeface="Arial"/>
            </a:endParaRPr>
          </a:p>
          <a:p>
            <a:pPr marL="716982" lvl="1" indent="-380990" algn="just"/>
            <a:endParaRPr lang="fr-FR" sz="2667" b="1" dirty="0"/>
          </a:p>
          <a:p>
            <a:pPr lvl="1" indent="0" algn="just">
              <a:buNone/>
            </a:pPr>
            <a:endParaRPr lang="fr-FR" sz="2667" b="1" dirty="0"/>
          </a:p>
          <a:p>
            <a:endParaRPr lang="fr-FR" sz="2400" dirty="0"/>
          </a:p>
        </p:txBody>
      </p:sp>
      <p:sp>
        <p:nvSpPr>
          <p:cNvPr id="5" name="Titre 6">
            <a:extLst>
              <a:ext uri="{FF2B5EF4-FFF2-40B4-BE49-F238E27FC236}">
                <a16:creationId xmlns:a16="http://schemas.microsoft.com/office/drawing/2014/main" id="{5A0C15BB-9AF8-6348-F39D-336E3C41536B}"/>
              </a:ext>
            </a:extLst>
          </p:cNvPr>
          <p:cNvSpPr txBox="1">
            <a:spLocks/>
          </p:cNvSpPr>
          <p:nvPr/>
        </p:nvSpPr>
        <p:spPr bwMode="gray">
          <a:xfrm>
            <a:off x="499205" y="932723"/>
            <a:ext cx="11231033" cy="576064"/>
          </a:xfrm>
          <a:prstGeom prst="rect">
            <a:avLst/>
          </a:prstGeom>
          <a:solidFill>
            <a:schemeClr val="accent1">
              <a:lumMod val="90000"/>
              <a:lumOff val="10000"/>
            </a:schemeClr>
          </a:solidFill>
          <a:ln w="25400">
            <a:solidFill>
              <a:schemeClr val="accent1">
                <a:lumMod val="90000"/>
                <a:lumOff val="10000"/>
              </a:schemeClr>
            </a:solidFill>
          </a:ln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55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1219170"/>
            <a:r>
              <a:rPr lang="fr-FR" sz="2933" dirty="0">
                <a:solidFill>
                  <a:srgbClr val="000000"/>
                </a:solidFill>
                <a:latin typeface="Arial"/>
              </a:rPr>
              <a:t> </a:t>
            </a:r>
            <a:r>
              <a:rPr lang="fr-FR" sz="3733" dirty="0">
                <a:solidFill>
                  <a:srgbClr val="FFFFFF"/>
                </a:solidFill>
                <a:latin typeface="Arial"/>
              </a:rPr>
              <a:t>Restitution en classe entière et synthèse</a:t>
            </a:r>
          </a:p>
        </p:txBody>
      </p:sp>
    </p:spTree>
    <p:extLst>
      <p:ext uri="{BB962C8B-B14F-4D97-AF65-F5344CB8AC3E}">
        <p14:creationId xmlns:p14="http://schemas.microsoft.com/office/powerpoint/2010/main" val="1015845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PÉRATEURS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Personnalisé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_operateurs_marianne" id="{1EB93FB9-5B2A-4444-9D92-666D34DD4FF3}" vid="{9879FAF7-A2DC-4F74-A711-29419AA131B0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619</Words>
  <Application>Microsoft Office PowerPoint</Application>
  <PresentationFormat>Grand écran</PresentationFormat>
  <Paragraphs>116</Paragraphs>
  <Slides>7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7</vt:i4>
      </vt:variant>
    </vt:vector>
  </HeadingPairs>
  <TitlesOfParts>
    <vt:vector size="16" baseType="lpstr">
      <vt:lpstr>Arial</vt:lpstr>
      <vt:lpstr>BNPPSansCondensed-Bold</vt:lpstr>
      <vt:lpstr>Calibri</vt:lpstr>
      <vt:lpstr>Calibri Light</vt:lpstr>
      <vt:lpstr>Marianne</vt:lpstr>
      <vt:lpstr>Times New Roman</vt:lpstr>
      <vt:lpstr>Wingdings</vt:lpstr>
      <vt:lpstr>Thème Office</vt:lpstr>
      <vt:lpstr>OPÉRATEURS</vt:lpstr>
      <vt:lpstr>BTS BANQUE RENOVATION  4</vt:lpstr>
      <vt:lpstr>Le bloc de compétences professionnelles 4 Veille organisationnelle, juridique,  économique et sectorielle  </vt:lpstr>
      <vt:lpstr>Présentation PowerPoint</vt:lpstr>
      <vt:lpstr>L’approche par activités professionnelles : exemple d’une séquence pédagogique   </vt:lpstr>
      <vt:lpstr> TD- Contextualisation :  retour du premier stage d’observation  la banque interagit avec différents partenaires et concurrents Mission 1  </vt:lpstr>
      <vt:lpstr> TD - Contextualisation :  retour du premier stage d’observation  la banque interagit avec différents partenaires et concurrents Mission 2 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POINTU Isabelle</dc:creator>
  <cp:lastModifiedBy>Utilisateur Windows</cp:lastModifiedBy>
  <cp:revision>2</cp:revision>
  <cp:lastPrinted>2024-03-20T13:06:27Z</cp:lastPrinted>
  <dcterms:created xsi:type="dcterms:W3CDTF">2024-02-06T13:23:49Z</dcterms:created>
  <dcterms:modified xsi:type="dcterms:W3CDTF">2024-03-20T13:06:31Z</dcterms:modified>
</cp:coreProperties>
</file>