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5" r:id="rId2"/>
    <p:sldId id="356" r:id="rId3"/>
    <p:sldId id="357" r:id="rId4"/>
    <p:sldId id="358" r:id="rId5"/>
    <p:sldId id="3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067DBA-2CE9-45D2-B278-44FB78993BFB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99FB18B-7522-4998-858A-80128B5F03FE}">
      <dgm:prSet phldrT="[Texte]"/>
      <dgm:spPr/>
      <dgm:t>
        <a:bodyPr/>
        <a:lstStyle/>
        <a:p>
          <a:r>
            <a:rPr lang="fr-FR" dirty="0"/>
            <a:t>Bloc 3 </a:t>
          </a:r>
        </a:p>
      </dgm:t>
    </dgm:pt>
    <dgm:pt modelId="{FEE10820-9A8D-4AFD-9A8E-21B05FE36370}" type="parTrans" cxnId="{401615EA-6310-4E9A-A2ED-FD8C291FA96F}">
      <dgm:prSet/>
      <dgm:spPr/>
      <dgm:t>
        <a:bodyPr/>
        <a:lstStyle/>
        <a:p>
          <a:endParaRPr lang="fr-FR"/>
        </a:p>
      </dgm:t>
    </dgm:pt>
    <dgm:pt modelId="{F6EB0FB5-66E6-42BB-875E-1C35BEAEB37D}" type="sibTrans" cxnId="{401615EA-6310-4E9A-A2ED-FD8C291FA96F}">
      <dgm:prSet/>
      <dgm:spPr/>
      <dgm:t>
        <a:bodyPr/>
        <a:lstStyle/>
        <a:p>
          <a:endParaRPr lang="fr-FR"/>
        </a:p>
      </dgm:t>
    </dgm:pt>
    <dgm:pt modelId="{03ACF45D-F7F2-4071-B317-0DC29BFCBAE9}">
      <dgm:prSet phldrT="[Texte]"/>
      <dgm:spPr/>
      <dgm:t>
        <a:bodyPr/>
        <a:lstStyle/>
        <a:p>
          <a:r>
            <a:rPr lang="fr-FR" dirty="0"/>
            <a:t>Bloc </a:t>
          </a:r>
        </a:p>
        <a:p>
          <a:r>
            <a:rPr lang="fr-FR" dirty="0"/>
            <a:t>1</a:t>
          </a:r>
        </a:p>
      </dgm:t>
    </dgm:pt>
    <dgm:pt modelId="{576306FC-CE2E-4B0D-A020-C56CE1A958A9}" type="parTrans" cxnId="{5DFA85AC-2871-4046-82BE-F6250A82002E}">
      <dgm:prSet/>
      <dgm:spPr/>
      <dgm:t>
        <a:bodyPr/>
        <a:lstStyle/>
        <a:p>
          <a:endParaRPr lang="fr-FR"/>
        </a:p>
      </dgm:t>
    </dgm:pt>
    <dgm:pt modelId="{6BE334EA-8F10-4741-B502-21B3918E9308}" type="sibTrans" cxnId="{5DFA85AC-2871-4046-82BE-F6250A82002E}">
      <dgm:prSet/>
      <dgm:spPr/>
      <dgm:t>
        <a:bodyPr/>
        <a:lstStyle/>
        <a:p>
          <a:endParaRPr lang="fr-FR"/>
        </a:p>
      </dgm:t>
    </dgm:pt>
    <dgm:pt modelId="{79905674-FFDB-40BA-B031-41166395D70A}">
      <dgm:prSet phldrT="[Texte]"/>
      <dgm:spPr/>
      <dgm:t>
        <a:bodyPr/>
        <a:lstStyle/>
        <a:p>
          <a:r>
            <a:rPr lang="fr-FR" dirty="0"/>
            <a:t>Bloc </a:t>
          </a:r>
        </a:p>
        <a:p>
          <a:r>
            <a:rPr lang="fr-FR" dirty="0"/>
            <a:t>2</a:t>
          </a:r>
        </a:p>
      </dgm:t>
    </dgm:pt>
    <dgm:pt modelId="{B6BF11D4-67A8-4E91-B859-84AA24045C60}" type="parTrans" cxnId="{A6C8CF04-0BF4-457C-9A18-245154B6A8FD}">
      <dgm:prSet/>
      <dgm:spPr/>
      <dgm:t>
        <a:bodyPr/>
        <a:lstStyle/>
        <a:p>
          <a:endParaRPr lang="fr-FR"/>
        </a:p>
      </dgm:t>
    </dgm:pt>
    <dgm:pt modelId="{F3C435FB-1598-4776-8EEA-2BDC0E11BE06}" type="sibTrans" cxnId="{A6C8CF04-0BF4-457C-9A18-245154B6A8FD}">
      <dgm:prSet/>
      <dgm:spPr/>
      <dgm:t>
        <a:bodyPr/>
        <a:lstStyle/>
        <a:p>
          <a:endParaRPr lang="fr-FR"/>
        </a:p>
      </dgm:t>
    </dgm:pt>
    <dgm:pt modelId="{B636EAC4-74F4-463F-A592-205658A52B97}">
      <dgm:prSet phldrT="[Texte]"/>
      <dgm:spPr/>
      <dgm:t>
        <a:bodyPr/>
        <a:lstStyle/>
        <a:p>
          <a:r>
            <a:rPr lang="fr-FR" dirty="0"/>
            <a:t>Bloc</a:t>
          </a:r>
        </a:p>
        <a:p>
          <a:r>
            <a:rPr lang="fr-FR" dirty="0"/>
            <a:t>4</a:t>
          </a:r>
        </a:p>
      </dgm:t>
    </dgm:pt>
    <dgm:pt modelId="{732BD549-7229-432E-86D6-E4BE24534A56}" type="parTrans" cxnId="{38E972FB-4431-4808-A074-E0D4D12E70AB}">
      <dgm:prSet/>
      <dgm:spPr/>
      <dgm:t>
        <a:bodyPr/>
        <a:lstStyle/>
        <a:p>
          <a:endParaRPr lang="fr-FR"/>
        </a:p>
      </dgm:t>
    </dgm:pt>
    <dgm:pt modelId="{8C9D3998-CD96-4D1C-BC93-407BAC285566}" type="sibTrans" cxnId="{38E972FB-4431-4808-A074-E0D4D12E70AB}">
      <dgm:prSet/>
      <dgm:spPr/>
      <dgm:t>
        <a:bodyPr/>
        <a:lstStyle/>
        <a:p>
          <a:endParaRPr lang="fr-FR"/>
        </a:p>
      </dgm:t>
    </dgm:pt>
    <dgm:pt modelId="{C3CDD9A0-8B14-4E46-AE87-4A5114B878CC}" type="pres">
      <dgm:prSet presAssocID="{92067DBA-2CE9-45D2-B278-44FB78993BF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6C9FD78-410F-45F7-B101-1CEF1D2E94E7}" type="pres">
      <dgm:prSet presAssocID="{A99FB18B-7522-4998-858A-80128B5F03FE}" presName="singleCycle" presStyleCnt="0"/>
      <dgm:spPr/>
    </dgm:pt>
    <dgm:pt modelId="{58AFACBB-601D-44D9-BCDF-207D2617A8AF}" type="pres">
      <dgm:prSet presAssocID="{A99FB18B-7522-4998-858A-80128B5F03FE}" presName="singleCenter" presStyleLbl="node1" presStyleIdx="0" presStyleCnt="4">
        <dgm:presLayoutVars>
          <dgm:chMax val="7"/>
          <dgm:chPref val="7"/>
        </dgm:presLayoutVars>
      </dgm:prSet>
      <dgm:spPr/>
    </dgm:pt>
    <dgm:pt modelId="{EF03483C-18C4-4571-81A8-BD21EA9C68F2}" type="pres">
      <dgm:prSet presAssocID="{576306FC-CE2E-4B0D-A020-C56CE1A958A9}" presName="Name56" presStyleLbl="parChTrans1D2" presStyleIdx="0" presStyleCnt="3"/>
      <dgm:spPr/>
    </dgm:pt>
    <dgm:pt modelId="{655028AD-A184-4E5B-8CBA-33D9813FA4A6}" type="pres">
      <dgm:prSet presAssocID="{03ACF45D-F7F2-4071-B317-0DC29BFCBAE9}" presName="text0" presStyleLbl="node1" presStyleIdx="1" presStyleCnt="4" custRadScaleRad="116608" custRadScaleInc="102587">
        <dgm:presLayoutVars>
          <dgm:bulletEnabled val="1"/>
        </dgm:presLayoutVars>
      </dgm:prSet>
      <dgm:spPr/>
    </dgm:pt>
    <dgm:pt modelId="{43C86A6B-7B6B-4658-8E7B-CA2F58DD9F0E}" type="pres">
      <dgm:prSet presAssocID="{B6BF11D4-67A8-4E91-B859-84AA24045C60}" presName="Name56" presStyleLbl="parChTrans1D2" presStyleIdx="1" presStyleCnt="3"/>
      <dgm:spPr/>
    </dgm:pt>
    <dgm:pt modelId="{C936C99D-2B8D-4A3E-B389-D5AA3A6CAC93}" type="pres">
      <dgm:prSet presAssocID="{79905674-FFDB-40BA-B031-41166395D70A}" presName="text0" presStyleLbl="node1" presStyleIdx="2" presStyleCnt="4" custRadScaleRad="118108" custRadScaleInc="-7068">
        <dgm:presLayoutVars>
          <dgm:bulletEnabled val="1"/>
        </dgm:presLayoutVars>
      </dgm:prSet>
      <dgm:spPr/>
    </dgm:pt>
    <dgm:pt modelId="{2491F63A-FF05-4A10-B986-FF4D6B3B7520}" type="pres">
      <dgm:prSet presAssocID="{732BD549-7229-432E-86D6-E4BE24534A56}" presName="Name56" presStyleLbl="parChTrans1D2" presStyleIdx="2" presStyleCnt="3"/>
      <dgm:spPr/>
    </dgm:pt>
    <dgm:pt modelId="{25944A7A-9E42-4565-B0E3-5F163BF90E46}" type="pres">
      <dgm:prSet presAssocID="{B636EAC4-74F4-463F-A592-205658A52B97}" presName="text0" presStyleLbl="node1" presStyleIdx="3" presStyleCnt="4">
        <dgm:presLayoutVars>
          <dgm:bulletEnabled val="1"/>
        </dgm:presLayoutVars>
      </dgm:prSet>
      <dgm:spPr/>
    </dgm:pt>
  </dgm:ptLst>
  <dgm:cxnLst>
    <dgm:cxn modelId="{A6C8CF04-0BF4-457C-9A18-245154B6A8FD}" srcId="{A99FB18B-7522-4998-858A-80128B5F03FE}" destId="{79905674-FFDB-40BA-B031-41166395D70A}" srcOrd="1" destOrd="0" parTransId="{B6BF11D4-67A8-4E91-B859-84AA24045C60}" sibTransId="{F3C435FB-1598-4776-8EEA-2BDC0E11BE06}"/>
    <dgm:cxn modelId="{9E887F23-1E88-4692-A693-A8C1B691F31B}" type="presOf" srcId="{92067DBA-2CE9-45D2-B278-44FB78993BFB}" destId="{C3CDD9A0-8B14-4E46-AE87-4A5114B878CC}" srcOrd="0" destOrd="0" presId="urn:microsoft.com/office/officeart/2008/layout/RadialCluster"/>
    <dgm:cxn modelId="{611FE834-144C-4CD3-9FE0-1DCB55EC4D28}" type="presOf" srcId="{732BD549-7229-432E-86D6-E4BE24534A56}" destId="{2491F63A-FF05-4A10-B986-FF4D6B3B7520}" srcOrd="0" destOrd="0" presId="urn:microsoft.com/office/officeart/2008/layout/RadialCluster"/>
    <dgm:cxn modelId="{F10E8661-1B7D-465E-B02B-3E6D2C4D5854}" type="presOf" srcId="{576306FC-CE2E-4B0D-A020-C56CE1A958A9}" destId="{EF03483C-18C4-4571-81A8-BD21EA9C68F2}" srcOrd="0" destOrd="0" presId="urn:microsoft.com/office/officeart/2008/layout/RadialCluster"/>
    <dgm:cxn modelId="{80873966-DC93-40DA-BA00-4A8DBD9CC79A}" type="presOf" srcId="{79905674-FFDB-40BA-B031-41166395D70A}" destId="{C936C99D-2B8D-4A3E-B389-D5AA3A6CAC93}" srcOrd="0" destOrd="0" presId="urn:microsoft.com/office/officeart/2008/layout/RadialCluster"/>
    <dgm:cxn modelId="{8EBEC959-A5F3-4FDC-89EA-E706D83B8DE1}" type="presOf" srcId="{03ACF45D-F7F2-4071-B317-0DC29BFCBAE9}" destId="{655028AD-A184-4E5B-8CBA-33D9813FA4A6}" srcOrd="0" destOrd="0" presId="urn:microsoft.com/office/officeart/2008/layout/RadialCluster"/>
    <dgm:cxn modelId="{B633F7A1-CD61-45B0-9800-86493C952905}" type="presOf" srcId="{A99FB18B-7522-4998-858A-80128B5F03FE}" destId="{58AFACBB-601D-44D9-BCDF-207D2617A8AF}" srcOrd="0" destOrd="0" presId="urn:microsoft.com/office/officeart/2008/layout/RadialCluster"/>
    <dgm:cxn modelId="{5DFA85AC-2871-4046-82BE-F6250A82002E}" srcId="{A99FB18B-7522-4998-858A-80128B5F03FE}" destId="{03ACF45D-F7F2-4071-B317-0DC29BFCBAE9}" srcOrd="0" destOrd="0" parTransId="{576306FC-CE2E-4B0D-A020-C56CE1A958A9}" sibTransId="{6BE334EA-8F10-4741-B502-21B3918E9308}"/>
    <dgm:cxn modelId="{E35A75D0-41DE-4FAF-9E74-9C34DED4F7C0}" type="presOf" srcId="{B6BF11D4-67A8-4E91-B859-84AA24045C60}" destId="{43C86A6B-7B6B-4658-8E7B-CA2F58DD9F0E}" srcOrd="0" destOrd="0" presId="urn:microsoft.com/office/officeart/2008/layout/RadialCluster"/>
    <dgm:cxn modelId="{B3D2E5DC-5D71-437C-A99E-3AC2BCC38855}" type="presOf" srcId="{B636EAC4-74F4-463F-A592-205658A52B97}" destId="{25944A7A-9E42-4565-B0E3-5F163BF90E46}" srcOrd="0" destOrd="0" presId="urn:microsoft.com/office/officeart/2008/layout/RadialCluster"/>
    <dgm:cxn modelId="{401615EA-6310-4E9A-A2ED-FD8C291FA96F}" srcId="{92067DBA-2CE9-45D2-B278-44FB78993BFB}" destId="{A99FB18B-7522-4998-858A-80128B5F03FE}" srcOrd="0" destOrd="0" parTransId="{FEE10820-9A8D-4AFD-9A8E-21B05FE36370}" sibTransId="{F6EB0FB5-66E6-42BB-875E-1C35BEAEB37D}"/>
    <dgm:cxn modelId="{38E972FB-4431-4808-A074-E0D4D12E70AB}" srcId="{A99FB18B-7522-4998-858A-80128B5F03FE}" destId="{B636EAC4-74F4-463F-A592-205658A52B97}" srcOrd="2" destOrd="0" parTransId="{732BD549-7229-432E-86D6-E4BE24534A56}" sibTransId="{8C9D3998-CD96-4D1C-BC93-407BAC285566}"/>
    <dgm:cxn modelId="{D675C57A-5ED1-412F-BB05-3B7DB6E8D9D8}" type="presParOf" srcId="{C3CDD9A0-8B14-4E46-AE87-4A5114B878CC}" destId="{06C9FD78-410F-45F7-B101-1CEF1D2E94E7}" srcOrd="0" destOrd="0" presId="urn:microsoft.com/office/officeart/2008/layout/RadialCluster"/>
    <dgm:cxn modelId="{9A8BD6CD-9076-47EA-96DD-94F8BBEFBFC0}" type="presParOf" srcId="{06C9FD78-410F-45F7-B101-1CEF1D2E94E7}" destId="{58AFACBB-601D-44D9-BCDF-207D2617A8AF}" srcOrd="0" destOrd="0" presId="urn:microsoft.com/office/officeart/2008/layout/RadialCluster"/>
    <dgm:cxn modelId="{F9BCB8C0-5573-4ECA-B64D-FD7471C95CD9}" type="presParOf" srcId="{06C9FD78-410F-45F7-B101-1CEF1D2E94E7}" destId="{EF03483C-18C4-4571-81A8-BD21EA9C68F2}" srcOrd="1" destOrd="0" presId="urn:microsoft.com/office/officeart/2008/layout/RadialCluster"/>
    <dgm:cxn modelId="{ACDD589E-37B9-49D2-9C9B-000D9C6DEB54}" type="presParOf" srcId="{06C9FD78-410F-45F7-B101-1CEF1D2E94E7}" destId="{655028AD-A184-4E5B-8CBA-33D9813FA4A6}" srcOrd="2" destOrd="0" presId="urn:microsoft.com/office/officeart/2008/layout/RadialCluster"/>
    <dgm:cxn modelId="{E1C40CB2-419C-440B-9DD6-B2E189CDC2D0}" type="presParOf" srcId="{06C9FD78-410F-45F7-B101-1CEF1D2E94E7}" destId="{43C86A6B-7B6B-4658-8E7B-CA2F58DD9F0E}" srcOrd="3" destOrd="0" presId="urn:microsoft.com/office/officeart/2008/layout/RadialCluster"/>
    <dgm:cxn modelId="{C3AD471A-7821-4652-81DD-614BC80E1C8B}" type="presParOf" srcId="{06C9FD78-410F-45F7-B101-1CEF1D2E94E7}" destId="{C936C99D-2B8D-4A3E-B389-D5AA3A6CAC93}" srcOrd="4" destOrd="0" presId="urn:microsoft.com/office/officeart/2008/layout/RadialCluster"/>
    <dgm:cxn modelId="{1374F7F9-3C52-4D07-9A88-E6AD9C124D50}" type="presParOf" srcId="{06C9FD78-410F-45F7-B101-1CEF1D2E94E7}" destId="{2491F63A-FF05-4A10-B986-FF4D6B3B7520}" srcOrd="5" destOrd="0" presId="urn:microsoft.com/office/officeart/2008/layout/RadialCluster"/>
    <dgm:cxn modelId="{2319E563-A03A-4E85-BA92-2FF5D9D161B9}" type="presParOf" srcId="{06C9FD78-410F-45F7-B101-1CEF1D2E94E7}" destId="{25944A7A-9E42-4565-B0E3-5F163BF90E4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AFACBB-601D-44D9-BCDF-207D2617A8AF}">
      <dsp:nvSpPr>
        <dsp:cNvPr id="0" name=""/>
        <dsp:cNvSpPr/>
      </dsp:nvSpPr>
      <dsp:spPr>
        <a:xfrm>
          <a:off x="3251199" y="252095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Bloc 3 </a:t>
          </a:r>
        </a:p>
      </dsp:txBody>
      <dsp:txXfrm>
        <a:off x="3330554" y="2600305"/>
        <a:ext cx="1466890" cy="1466890"/>
      </dsp:txXfrm>
    </dsp:sp>
    <dsp:sp modelId="{EF03483C-18C4-4571-81A8-BD21EA9C68F2}">
      <dsp:nvSpPr>
        <dsp:cNvPr id="0" name=""/>
        <dsp:cNvSpPr/>
      </dsp:nvSpPr>
      <dsp:spPr>
        <a:xfrm rot="19893132">
          <a:off x="4794166" y="2567400"/>
          <a:ext cx="13686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86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028AD-A184-4E5B-8CBA-33D9813FA4A6}">
      <dsp:nvSpPr>
        <dsp:cNvPr id="0" name=""/>
        <dsp:cNvSpPr/>
      </dsp:nvSpPr>
      <dsp:spPr>
        <a:xfrm>
          <a:off x="6080225" y="1401791"/>
          <a:ext cx="1089152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Bloc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1</a:t>
          </a:r>
        </a:p>
      </dsp:txBody>
      <dsp:txXfrm>
        <a:off x="6133393" y="1454959"/>
        <a:ext cx="982816" cy="982816"/>
      </dsp:txXfrm>
    </dsp:sp>
    <dsp:sp modelId="{43C86A6B-7B6B-4658-8E7B-CA2F58DD9F0E}">
      <dsp:nvSpPr>
        <dsp:cNvPr id="0" name=""/>
        <dsp:cNvSpPr/>
      </dsp:nvSpPr>
      <dsp:spPr>
        <a:xfrm rot="1545552">
          <a:off x="4805113" y="4039472"/>
          <a:ext cx="144280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80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6C99D-2B8D-4A3E-B389-D5AA3A6CAC93}">
      <dsp:nvSpPr>
        <dsp:cNvPr id="0" name=""/>
        <dsp:cNvSpPr/>
      </dsp:nvSpPr>
      <dsp:spPr>
        <a:xfrm>
          <a:off x="6176227" y="4071190"/>
          <a:ext cx="1089152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Bloc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2</a:t>
          </a:r>
        </a:p>
      </dsp:txBody>
      <dsp:txXfrm>
        <a:off x="6229395" y="4124358"/>
        <a:ext cx="982816" cy="982816"/>
      </dsp:txXfrm>
    </dsp:sp>
    <dsp:sp modelId="{2491F63A-FF05-4A10-B986-FF4D6B3B7520}">
      <dsp:nvSpPr>
        <dsp:cNvPr id="0" name=""/>
        <dsp:cNvSpPr/>
      </dsp:nvSpPr>
      <dsp:spPr>
        <a:xfrm rot="9000000">
          <a:off x="2383214" y="4035596"/>
          <a:ext cx="9303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030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44A7A-9E42-4565-B0E3-5F163BF90E46}">
      <dsp:nvSpPr>
        <dsp:cNvPr id="0" name=""/>
        <dsp:cNvSpPr/>
      </dsp:nvSpPr>
      <dsp:spPr>
        <a:xfrm>
          <a:off x="1356381" y="4038007"/>
          <a:ext cx="1089152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Bloc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4</a:t>
          </a:r>
        </a:p>
      </dsp:txBody>
      <dsp:txXfrm>
        <a:off x="1409549" y="4091175"/>
        <a:ext cx="982816" cy="982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5BD07-ED13-4945-92F0-BA0D7DF1F625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85022-6B9A-4BEA-A3B6-D7BC296757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47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</a:t>
            </a:r>
            <a:r>
              <a:rPr lang="fr-FR" baseline="0" dirty="0"/>
              <a:t> bloc 3 est au cœur de la spécificité du BTS banque et constitue  les fondements des attentes de la profession.</a:t>
            </a:r>
          </a:p>
          <a:p>
            <a:endParaRPr lang="fr-FR" baseline="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215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Situation</a:t>
            </a:r>
          </a:p>
          <a:p>
            <a:pPr algn="l"/>
            <a:r>
              <a:rPr lang="fr-FR" sz="1200" b="1" dirty="0">
                <a:solidFill>
                  <a:schemeClr val="bg1"/>
                </a:solidFill>
              </a:rPr>
              <a:t>Un jeune couple / ouverture d’un premier compte / installation ensemble </a:t>
            </a:r>
          </a:p>
          <a:p>
            <a:endParaRPr lang="fr-FR" dirty="0"/>
          </a:p>
          <a:p>
            <a:r>
              <a:rPr lang="fr-FR" sz="1200" b="1" dirty="0">
                <a:solidFill>
                  <a:schemeClr val="bg1"/>
                </a:solidFill>
              </a:rPr>
              <a:t>Indicateurs d’évaluation des compétences</a:t>
            </a:r>
          </a:p>
          <a:p>
            <a:endParaRPr lang="fr-FR" sz="1200" b="1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Prise en compte de l’ouverture</a:t>
            </a:r>
          </a:p>
          <a:p>
            <a:r>
              <a:rPr lang="fr-FR" sz="1200" dirty="0">
                <a:solidFill>
                  <a:schemeClr val="bg1"/>
                </a:solidFill>
              </a:rPr>
              <a:t>d’un premier compte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Installation ensemble</a:t>
            </a:r>
          </a:p>
          <a:p>
            <a:endParaRPr lang="fr-FR" dirty="0"/>
          </a:p>
          <a:p>
            <a:r>
              <a:rPr lang="fr-FR" sz="1200" b="1" dirty="0">
                <a:solidFill>
                  <a:schemeClr val="bg1"/>
                </a:solidFill>
              </a:rPr>
              <a:t>Savoirs associés</a:t>
            </a:r>
          </a:p>
          <a:p>
            <a:endParaRPr lang="fr-FR" sz="120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Capacité civile et bancaire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Revenu et patrimoine</a:t>
            </a:r>
          </a:p>
          <a:p>
            <a:pPr marL="171450" indent="-171450">
              <a:buFontTx/>
              <a:buChar char="-"/>
            </a:pPr>
            <a:endParaRPr lang="fr-FR" sz="120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Différents types de compte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73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Situation</a:t>
            </a:r>
          </a:p>
          <a:p>
            <a:pPr algn="l"/>
            <a:r>
              <a:rPr lang="fr-FR" sz="1200" b="1" dirty="0">
                <a:solidFill>
                  <a:schemeClr val="bg1"/>
                </a:solidFill>
              </a:rPr>
              <a:t>Un jeune couple / ouverture d’un premier compte / installation ensemble </a:t>
            </a:r>
          </a:p>
          <a:p>
            <a:endParaRPr lang="fr-FR" dirty="0"/>
          </a:p>
          <a:p>
            <a:r>
              <a:rPr lang="fr-FR" sz="1200" b="1" dirty="0">
                <a:solidFill>
                  <a:schemeClr val="bg1"/>
                </a:solidFill>
              </a:rPr>
              <a:t>Indicateurs d’évaluation des compétences</a:t>
            </a:r>
          </a:p>
          <a:p>
            <a:endParaRPr lang="fr-FR" sz="1200" b="1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Prise en compte de l’ouverture</a:t>
            </a:r>
          </a:p>
          <a:p>
            <a:r>
              <a:rPr lang="fr-FR" sz="1200" dirty="0">
                <a:solidFill>
                  <a:schemeClr val="bg1"/>
                </a:solidFill>
              </a:rPr>
              <a:t>d’un premier compte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Installation ensemble</a:t>
            </a:r>
          </a:p>
          <a:p>
            <a:endParaRPr lang="fr-FR" dirty="0"/>
          </a:p>
          <a:p>
            <a:r>
              <a:rPr lang="fr-FR" sz="1200" b="1" dirty="0">
                <a:solidFill>
                  <a:schemeClr val="bg1"/>
                </a:solidFill>
              </a:rPr>
              <a:t>Savoirs associés</a:t>
            </a:r>
          </a:p>
          <a:p>
            <a:endParaRPr lang="fr-FR" sz="120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Capacité civile et bancaire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Revenu et patrimoine</a:t>
            </a:r>
          </a:p>
          <a:p>
            <a:pPr marL="171450" indent="-171450">
              <a:buFontTx/>
              <a:buChar char="-"/>
            </a:pPr>
            <a:endParaRPr lang="fr-FR" sz="120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1"/>
                </a:solidFill>
              </a:rPr>
              <a:t>Différents types de compte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1997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compétences du bloc 3 qui permettent</a:t>
            </a:r>
            <a:r>
              <a:rPr lang="fr-FR" baseline="0" dirty="0"/>
              <a:t> </a:t>
            </a:r>
            <a:r>
              <a:rPr lang="fr-FR" dirty="0"/>
              <a:t>notamment la maîtrise</a:t>
            </a:r>
            <a:r>
              <a:rPr lang="fr-FR" baseline="0" dirty="0"/>
              <a:t> des produits bancaires, financiers et assurantiels </a:t>
            </a:r>
            <a:r>
              <a:rPr lang="fr-FR" dirty="0"/>
              <a:t>sont mises au service des autres blocs.</a:t>
            </a:r>
          </a:p>
          <a:p>
            <a:endParaRPr lang="fr-FR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6384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23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FDFE5-B801-461A-A457-51F7B1732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738CBC-51A5-4CDA-9117-D7C914516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CF2DE-6D0D-4F86-9657-E5567A304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18D8FB-E0BB-45A2-8887-D49B509E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BB755F-B6FD-42A3-82AE-F1E15350D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50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83A2B-B5DC-4CFA-B9C0-559F8108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EC5851-01EC-4077-B741-4C398C822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F15453-0B66-46C7-9DDF-7AE33746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A4EB41-BB88-4F52-8D5F-BA920471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2E8AAB-9B89-4BF4-907F-FCDABF59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33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F86C3EF-84E3-463E-AA04-BB160BE7F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FFA12D-72BB-483A-B3F2-E5026C436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FB7A1F-EAF5-4680-A730-9EBF2F3CC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B50DFD-360F-4283-97DC-9F47822ED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61894F-D716-4A99-8CC9-F93003509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789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626224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874110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1335759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37964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128310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9C0F4E-807C-4969-A851-05CBA119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43E2DE-78DA-4E0B-9A03-4D92578B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95F4AC-EBC8-4F8D-AD09-23369A19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B3BFA0-89D4-4AB7-AA18-7D4350FC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6FC7FA-992F-4DD8-9FCD-06338A20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67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B4DF8-A5BC-4F53-9132-127503EE8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72902D-7B00-4224-B5C6-8013063BD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FA7FE5-760B-4D53-B8C6-5A523328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132292-00D7-438A-A2ED-8CE46525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81E1E3-B7F0-4FA8-998B-CCC1896EC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51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F84C5-EF9D-408B-B774-8F438DF6E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ED6943-8880-4883-9750-CBEC137C4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81D010-7452-4413-AA2D-E6EE4C317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D7F02B-9951-4AB3-A064-38278FDFB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C75151-8702-4BB3-BB45-67D58DEB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3DDE2B-8CF5-42A2-89E2-C00E1984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93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4F3891-2C5F-45D0-96A6-39D0E510E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11DDAE-E12C-4E16-9A20-1F9536189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C62AB0-763D-48CE-8AF5-11DA3A713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57E5E4-B15D-4014-89CC-B1F49F034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6A32CBC-94AD-4D5B-A235-BEF4E801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35C4D3-2563-4549-BDF8-DE936F79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5F36DF-E0C9-4D76-A833-B34ABF0A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A3E2578-277C-4556-A5AF-D42189E7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87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B5EB4-B848-41A7-B37D-B53FCAED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AD468F-1148-4F21-A8B3-CEF56390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BFE7DA-7E5B-470D-A418-0079D46BD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EDFE8B-D78F-491C-8ED0-D53DDA5D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3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20BF18-547E-492B-8A3E-0ACD53A6A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5151C1B-62B4-48D1-85D7-18416EE6B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CA278F-702B-465E-8FAA-BE81690B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49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5BCBDB-319C-4233-A41A-953FEC21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8B0E1E-CD73-4070-8BF8-918D9AD7C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0D7D5A-DB75-40CA-93FD-DCD3CCDA1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D6C91-218D-4A26-9223-FA94A0937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ED93EC-127B-452D-8A29-88129AE82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A91D85-7E5A-4CB1-B812-E8A69C03D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7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EA5DD7-98BC-4C61-9CD5-7FEB94CD4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ECA418-31B8-449B-8CB0-C67C2288C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9DCA81-6F64-4A97-8570-CB44C9F1D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8CB831-4D60-4585-B4D7-AC97A11F3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619B61-23DD-45DF-AF45-54A86A0F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7CCCD1-C46A-4966-A499-70FC2AB1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98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43B665-1E38-4B47-8F05-E6BF7F14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88983B-CFD0-445F-8FD3-25E7979C8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0ED359-A175-425B-9D29-094873A13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8EE0-1518-4366-86BD-673A977793FF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CC15D-143F-45F7-96C0-FA4F8147C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70AC3F-0F4B-47D5-8598-CAC7D28CD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5986D-58A6-4226-B720-00ABCD5434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82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79997" y="990000"/>
            <a:ext cx="11568664" cy="147889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Bloc de compétences professionnelles 3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Conseil et expertise en solutions bancaires et financières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460211" y="2756925"/>
            <a:ext cx="11232000" cy="3432000"/>
          </a:xfrm>
        </p:spPr>
        <p:txBody>
          <a:bodyPr/>
          <a:lstStyle/>
          <a:p>
            <a:r>
              <a:rPr lang="fr-FR" sz="2667" dirty="0"/>
              <a:t>Un bloc qui reprend les attentes de la profession :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fr-FR" dirty="0"/>
              <a:t> la maîtrise de compétences techniques indispensables au conseiller bancaire,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fr-FR" dirty="0"/>
              <a:t> le respect du cadre réglementaire et déontologique, 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fr-FR" dirty="0"/>
              <a:t> une approche globale de la situation du client.</a:t>
            </a:r>
          </a:p>
          <a:p>
            <a:pPr lvl="1">
              <a:buFont typeface="Symbol" pitchFamily="2" charset="2"/>
              <a:buChar char="Þ"/>
            </a:pPr>
            <a:r>
              <a:rPr lang="fr-FR" dirty="0"/>
              <a:t> Une expertise qui permet  l’élaboration d’une solution adaptée au profil du client</a:t>
            </a:r>
          </a:p>
          <a:p>
            <a:pPr marL="239994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101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à coins arrondis 15"/>
          <p:cNvSpPr/>
          <p:nvPr/>
        </p:nvSpPr>
        <p:spPr>
          <a:xfrm>
            <a:off x="1295467" y="1316765"/>
            <a:ext cx="8448939" cy="528058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439483" y="2048277"/>
            <a:ext cx="8160907" cy="426104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255574" y="159796"/>
            <a:ext cx="8832981" cy="960000"/>
          </a:xfrm>
        </p:spPr>
        <p:txBody>
          <a:bodyPr/>
          <a:lstStyle/>
          <a:p>
            <a:pPr algn="ctr"/>
            <a:r>
              <a:rPr lang="fr-FR" sz="2400" dirty="0"/>
              <a:t>Bloc de compétences professionnelles : </a:t>
            </a:r>
            <a:br>
              <a:rPr lang="fr-FR" sz="2400" dirty="0"/>
            </a:br>
            <a:r>
              <a:rPr lang="fr-FR" sz="2400" dirty="0"/>
              <a:t>conseil et expertise en solutions bancaires et financières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2351584" y="754094"/>
            <a:ext cx="7392821" cy="502487"/>
          </a:xfrm>
        </p:spPr>
        <p:txBody>
          <a:bodyPr/>
          <a:lstStyle/>
          <a:p>
            <a:pPr marL="239994" lvl="1" indent="0" algn="ctr">
              <a:buNone/>
            </a:pPr>
            <a:r>
              <a:rPr lang="fr-FR" b="1" dirty="0"/>
              <a:t>Une approche par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/>
              <a:t>compétences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3739391" y="2276872"/>
            <a:ext cx="3360373" cy="1799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Compétences </a:t>
            </a:r>
          </a:p>
          <a:p>
            <a:pPr algn="ctr"/>
            <a:r>
              <a:rPr lang="fr-FR" sz="1600" dirty="0"/>
              <a:t>- Analyser les opportunités et les risques liés à la situation du client </a:t>
            </a:r>
          </a:p>
          <a:p>
            <a:pPr algn="ctr"/>
            <a:r>
              <a:rPr lang="fr-FR" sz="1600" dirty="0"/>
              <a:t>- Assurer l’ouverture du compte adapté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5327913" y="4101075"/>
            <a:ext cx="0" cy="220824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>
            <a:cxnSpLocks/>
          </p:cNvCxnSpPr>
          <p:nvPr/>
        </p:nvCxnSpPr>
        <p:spPr>
          <a:xfrm>
            <a:off x="5327913" y="2048277"/>
            <a:ext cx="0" cy="2285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557271" y="3822393"/>
            <a:ext cx="26882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Indicateurs d’évaluation des compétences</a:t>
            </a:r>
          </a:p>
          <a:p>
            <a:endParaRPr lang="fr-FR" sz="1600" dirty="0">
              <a:solidFill>
                <a:schemeClr val="bg1"/>
              </a:solidFill>
            </a:endParaRP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Exploitation d’informations pertinentes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Ouverture de comptes </a:t>
            </a:r>
          </a:p>
          <a:p>
            <a:r>
              <a:rPr lang="fr-FR" sz="1600" dirty="0">
                <a:solidFill>
                  <a:schemeClr val="bg1"/>
                </a:solidFill>
              </a:rPr>
              <a:t>adaptés à la situation </a:t>
            </a:r>
          </a:p>
          <a:p>
            <a:r>
              <a:rPr lang="fr-FR" sz="1600" dirty="0">
                <a:solidFill>
                  <a:schemeClr val="bg1"/>
                </a:solidFill>
              </a:rPr>
              <a:t>du client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156579" y="3822392"/>
            <a:ext cx="27843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Savoirs associés</a:t>
            </a:r>
          </a:p>
          <a:p>
            <a:endParaRPr lang="fr-FR" sz="1600" dirty="0">
              <a:solidFill>
                <a:schemeClr val="bg1"/>
              </a:solidFill>
            </a:endParaRP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Situation du client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Comptes bancaires</a:t>
            </a:r>
          </a:p>
          <a:p>
            <a:endParaRPr lang="fr-FR" sz="1600" dirty="0">
              <a:solidFill>
                <a:schemeClr val="bg1"/>
              </a:solidFill>
            </a:endParaRPr>
          </a:p>
          <a:p>
            <a:pPr marL="228594" indent="-228594">
              <a:buFontTx/>
              <a:buChar char="-"/>
            </a:pPr>
            <a:endParaRPr lang="fr-FR" sz="1600" dirty="0">
              <a:solidFill>
                <a:schemeClr val="bg1"/>
              </a:solidFill>
            </a:endParaRPr>
          </a:p>
          <a:p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679510" y="1391009"/>
            <a:ext cx="7296809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7" b="1" dirty="0">
                <a:solidFill>
                  <a:schemeClr val="bg1"/>
                </a:solidFill>
              </a:rPr>
              <a:t>Situation professionnelle dans le cadre de l’activité 1 - Ouverture et suivi des comptes bancaires</a:t>
            </a:r>
          </a:p>
        </p:txBody>
      </p:sp>
    </p:spTree>
    <p:extLst>
      <p:ext uri="{BB962C8B-B14F-4D97-AF65-F5344CB8AC3E}">
        <p14:creationId xmlns:p14="http://schemas.microsoft.com/office/powerpoint/2010/main" val="100681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1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à coins arrondis 15"/>
          <p:cNvSpPr/>
          <p:nvPr/>
        </p:nvSpPr>
        <p:spPr>
          <a:xfrm>
            <a:off x="1295467" y="1316765"/>
            <a:ext cx="8448939" cy="528058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391477" y="2036845"/>
            <a:ext cx="8160907" cy="4176464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639616" y="106041"/>
            <a:ext cx="8736971" cy="960000"/>
          </a:xfrm>
        </p:spPr>
        <p:txBody>
          <a:bodyPr/>
          <a:lstStyle/>
          <a:p>
            <a:r>
              <a:rPr lang="fr-FR" sz="2400" dirty="0"/>
              <a:t>Bloc de compétences professionnelles : </a:t>
            </a:r>
            <a:br>
              <a:rPr lang="fr-FR" sz="2400" dirty="0"/>
            </a:br>
            <a:r>
              <a:rPr lang="fr-FR" sz="2400" dirty="0"/>
              <a:t>conseil et expertise en solutions bancaires et financières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2732177" y="871397"/>
            <a:ext cx="11232000" cy="519611"/>
          </a:xfrm>
        </p:spPr>
        <p:txBody>
          <a:bodyPr/>
          <a:lstStyle/>
          <a:p>
            <a:pPr marL="239994" lvl="1" indent="0">
              <a:buNone/>
            </a:pPr>
            <a:r>
              <a:rPr lang="fr-FR" b="1" dirty="0"/>
              <a:t>Transposition des compétences à la situation proposée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3695734" y="2205245"/>
            <a:ext cx="3360373" cy="2158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Mise en œuvre des compétences </a:t>
            </a:r>
          </a:p>
          <a:p>
            <a:pPr algn="ctr"/>
            <a:r>
              <a:rPr lang="fr-FR" sz="1600" dirty="0"/>
              <a:t>-  Analyser le risque conduit à appliquer la procédure liée au risque de blanchiment </a:t>
            </a:r>
          </a:p>
          <a:p>
            <a:pPr algn="ctr"/>
            <a:r>
              <a:rPr lang="fr-FR" sz="1600" dirty="0"/>
              <a:t>- Ouvrir un compte adapté à la situation (compte joint) dans le respect de la réglementation</a:t>
            </a:r>
          </a:p>
        </p:txBody>
      </p:sp>
      <p:cxnSp>
        <p:nvCxnSpPr>
          <p:cNvPr id="6" name="Connecteur droit 5"/>
          <p:cNvCxnSpPr>
            <a:cxnSpLocks/>
          </p:cNvCxnSpPr>
          <p:nvPr/>
        </p:nvCxnSpPr>
        <p:spPr>
          <a:xfrm>
            <a:off x="5327913" y="4485118"/>
            <a:ext cx="0" cy="164345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388028" y="3568475"/>
            <a:ext cx="26882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Indicateurs d’évaluation des compétences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Couple / installation ensemble / dépenses communes / dépôt important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Identification du compte joint, adapté à la situation et justification du choix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043894" y="3558201"/>
            <a:ext cx="27843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Savoirs associés</a:t>
            </a:r>
          </a:p>
          <a:p>
            <a:endParaRPr lang="fr-FR" sz="1600" dirty="0">
              <a:solidFill>
                <a:schemeClr val="bg1"/>
              </a:solidFill>
            </a:endParaRP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Capacité civile et bancaire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Différents types de comptes bancaires</a:t>
            </a:r>
          </a:p>
          <a:p>
            <a:pPr marL="228594" indent="-228594">
              <a:buFontTx/>
              <a:buChar char="-"/>
            </a:pPr>
            <a:r>
              <a:rPr lang="fr-FR" sz="1600" dirty="0">
                <a:solidFill>
                  <a:schemeClr val="bg1"/>
                </a:solidFill>
              </a:rPr>
              <a:t>Risques liés aux dépôts conséquents</a:t>
            </a:r>
          </a:p>
          <a:p>
            <a:pPr marL="228594" indent="-228594">
              <a:buFontTx/>
              <a:buChar char="-"/>
            </a:pPr>
            <a:endParaRPr lang="fr-FR" sz="1600" dirty="0">
              <a:solidFill>
                <a:schemeClr val="bg1"/>
              </a:solidFill>
            </a:endParaRPr>
          </a:p>
          <a:p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679510" y="1391009"/>
            <a:ext cx="7296809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7" b="1" dirty="0">
                <a:solidFill>
                  <a:schemeClr val="bg1"/>
                </a:solidFill>
              </a:rPr>
              <a:t>Jeune couple / installation ensemble / participation de chacun aux dépenses communes / dépôt d’un montant important à l’ouverture</a:t>
            </a:r>
          </a:p>
        </p:txBody>
      </p:sp>
    </p:spTree>
    <p:extLst>
      <p:ext uri="{BB962C8B-B14F-4D97-AF65-F5344CB8AC3E}">
        <p14:creationId xmlns:p14="http://schemas.microsoft.com/office/powerpoint/2010/main" val="36508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1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255573" y="231265"/>
            <a:ext cx="11232000" cy="960000"/>
          </a:xfrm>
        </p:spPr>
        <p:txBody>
          <a:bodyPr>
            <a:normAutofit fontScale="90000"/>
          </a:bodyPr>
          <a:lstStyle/>
          <a:p>
            <a:r>
              <a:rPr lang="fr-FR" sz="2667" dirty="0"/>
              <a:t>Bloc de compétences professionnelles : </a:t>
            </a:r>
            <a:br>
              <a:rPr lang="fr-FR" sz="2667" dirty="0"/>
            </a:br>
            <a:r>
              <a:rPr lang="fr-FR" sz="2667" dirty="0"/>
              <a:t>conseil et expertise en solutions bancaires et financières</a:t>
            </a:r>
            <a:br>
              <a:rPr lang="fr-FR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143339" y="1343229"/>
            <a:ext cx="11232000" cy="3432000"/>
          </a:xfrm>
        </p:spPr>
        <p:txBody>
          <a:bodyPr/>
          <a:lstStyle/>
          <a:p>
            <a:pPr marL="239994" lvl="1" indent="0">
              <a:buNone/>
            </a:pPr>
            <a:r>
              <a:rPr lang="fr-FR" b="1" dirty="0"/>
              <a:t>Transversalités avec les autres blocs</a:t>
            </a:r>
          </a:p>
          <a:p>
            <a:pPr marL="239994" lvl="1" indent="0">
              <a:buNone/>
            </a:pPr>
            <a:endParaRPr lang="fr-FR" dirty="0"/>
          </a:p>
          <a:p>
            <a:pPr marL="239994" lvl="1" indent="0">
              <a:buNone/>
            </a:pPr>
            <a:endParaRPr lang="fr-FR" dirty="0"/>
          </a:p>
          <a:p>
            <a:pPr marL="239994" lvl="1" indent="0">
              <a:buNone/>
            </a:pPr>
            <a:endParaRPr lang="fr-FR" dirty="0"/>
          </a:p>
          <a:p>
            <a:pPr marL="239994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graphicFrame>
        <p:nvGraphicFramePr>
          <p:cNvPr id="6" name="Diagramme 5"/>
          <p:cNvGraphicFramePr/>
          <p:nvPr/>
        </p:nvGraphicFramePr>
        <p:xfrm>
          <a:off x="0" y="25719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7411325" y="1629641"/>
            <a:ext cx="4300673" cy="10739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Mise en œuvre des principes déontologiques et réglementaires dans le parcours client</a:t>
            </a:r>
          </a:p>
        </p:txBody>
      </p:sp>
      <p:sp>
        <p:nvSpPr>
          <p:cNvPr id="11" name="Espace réservé du contenu 11"/>
          <p:cNvSpPr txBox="1">
            <a:spLocks/>
          </p:cNvSpPr>
          <p:nvPr/>
        </p:nvSpPr>
        <p:spPr bwMode="gray">
          <a:xfrm>
            <a:off x="717755" y="2855564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9994" lvl="1" indent="0">
              <a:buNone/>
            </a:pPr>
            <a:endParaRPr lang="fr-FR" sz="2400" dirty="0"/>
          </a:p>
          <a:p>
            <a:pPr marL="239994" lvl="1" indent="0">
              <a:buNone/>
            </a:pPr>
            <a:endParaRPr lang="fr-FR" sz="2400" dirty="0"/>
          </a:p>
          <a:p>
            <a:pPr marL="239994" lvl="1" indent="0">
              <a:buNone/>
            </a:pPr>
            <a:endParaRPr lang="fr-FR" sz="2400" dirty="0"/>
          </a:p>
          <a:p>
            <a:pPr marL="239994" lvl="1" indent="0">
              <a:buNone/>
            </a:pPr>
            <a:endParaRPr lang="fr-FR" sz="24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7367831" y="4293097"/>
            <a:ext cx="4175837" cy="1115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Une expertise au service de la relation client  et de l’activité commerciale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6271" y="5529646"/>
            <a:ext cx="4175837" cy="1115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Maîtrise de l’environnement économique et juridique</a:t>
            </a:r>
          </a:p>
        </p:txBody>
      </p:sp>
    </p:spTree>
    <p:extLst>
      <p:ext uri="{BB962C8B-B14F-4D97-AF65-F5344CB8AC3E}">
        <p14:creationId xmlns:p14="http://schemas.microsoft.com/office/powerpoint/2010/main" val="48191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543605" y="308707"/>
            <a:ext cx="11232000" cy="960000"/>
          </a:xfrm>
        </p:spPr>
        <p:txBody>
          <a:bodyPr/>
          <a:lstStyle/>
          <a:p>
            <a:r>
              <a:rPr lang="fr-FR" sz="2667" dirty="0"/>
              <a:t>Bloc de compétences professionnelles : </a:t>
            </a:r>
            <a:br>
              <a:rPr lang="fr-FR" sz="2667" dirty="0"/>
            </a:br>
            <a:r>
              <a:rPr lang="fr-FR" sz="2667" dirty="0"/>
              <a:t>conseil et expertise en solutions bancaires et financières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35360" y="1376943"/>
            <a:ext cx="11232000" cy="560787"/>
          </a:xfrm>
        </p:spPr>
        <p:txBody>
          <a:bodyPr/>
          <a:lstStyle/>
          <a:p>
            <a:pPr marL="239994" lvl="1" indent="0">
              <a:buNone/>
            </a:pPr>
            <a:r>
              <a:rPr lang="fr-FR" b="1" dirty="0"/>
              <a:t>La transversalité au travers d’un atelier de professionnalisation sur la déontologie</a:t>
            </a:r>
          </a:p>
          <a:p>
            <a:pPr marL="239994" lvl="1" indent="0">
              <a:buNone/>
            </a:pPr>
            <a:endParaRPr lang="fr-FR" b="1" dirty="0"/>
          </a:p>
          <a:p>
            <a:pPr marL="239994" lvl="1" indent="0">
              <a:buNone/>
            </a:pP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3345412" y="3429000"/>
            <a:ext cx="2880320" cy="1344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AP </a:t>
            </a:r>
          </a:p>
          <a:p>
            <a:pPr algn="ctr"/>
            <a:r>
              <a:rPr lang="fr-FR" sz="2400" dirty="0"/>
              <a:t>La déontologie et la conformité</a:t>
            </a:r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719402" y="2756925"/>
            <a:ext cx="2400268" cy="2688299"/>
          </a:xfrm>
          <a:prstGeom prst="rightArrowCallout">
            <a:avLst>
              <a:gd name="adj1" fmla="val 27774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Blocs mobilisés</a:t>
            </a:r>
          </a:p>
          <a:p>
            <a:pPr algn="ctr"/>
            <a:r>
              <a:rPr lang="fr-FR" sz="2400" dirty="0"/>
              <a:t>1/2/3/4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960097" y="2948948"/>
            <a:ext cx="4961097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S6. Règles de bonne conduite vis-à-vis des clients notamment lors de l’ouverture d’un compte.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Notamment bloc 3 :  </a:t>
            </a:r>
          </a:p>
          <a:p>
            <a:pPr marL="380990" indent="-380990" algn="ctr">
              <a:buFontTx/>
              <a:buChar char="-"/>
            </a:pPr>
            <a:r>
              <a:rPr lang="fr-FR" sz="2400" dirty="0"/>
              <a:t>Ouverture et suivi de comptes bancaires </a:t>
            </a:r>
          </a:p>
          <a:p>
            <a:pPr marL="380990" indent="-380990" algn="ctr">
              <a:buFontTx/>
              <a:buChar char="-"/>
            </a:pPr>
            <a:r>
              <a:rPr lang="fr-FR" sz="2400" dirty="0"/>
              <a:t>Mise à disposition et suivi des moyens de paiement</a:t>
            </a:r>
          </a:p>
          <a:p>
            <a:pPr algn="ctr"/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960096" y="1988840"/>
            <a:ext cx="4735355" cy="669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Scénarios 1 à 5</a:t>
            </a:r>
          </a:p>
        </p:txBody>
      </p:sp>
      <p:cxnSp>
        <p:nvCxnSpPr>
          <p:cNvPr id="9" name="Connecteur droit avec flèche 8"/>
          <p:cNvCxnSpPr>
            <a:stCxn id="3" idx="3"/>
          </p:cNvCxnSpPr>
          <p:nvPr/>
        </p:nvCxnSpPr>
        <p:spPr>
          <a:xfrm flipV="1">
            <a:off x="6225733" y="2372883"/>
            <a:ext cx="734364" cy="172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6225733" y="4098023"/>
            <a:ext cx="734364" cy="675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23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Grand écran</PresentationFormat>
  <Paragraphs>111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Wingdings</vt:lpstr>
      <vt:lpstr>Thème Office</vt:lpstr>
      <vt:lpstr>Bloc de compétences professionnelles 3 Conseil et expertise en solutions bancaires et financières</vt:lpstr>
      <vt:lpstr>Bloc de compétences professionnelles :  conseil et expertise en solutions bancaires et financières</vt:lpstr>
      <vt:lpstr>Bloc de compétences professionnelles :  conseil et expertise en solutions bancaires et financières</vt:lpstr>
      <vt:lpstr>Bloc de compétences professionnelles :  conseil et expertise en solutions bancaires et financières </vt:lpstr>
      <vt:lpstr>Bloc de compétences professionnelles :  conseil et expertise en solutions bancaires et financières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 de compétences professionnelles 3 Conseil et expertise en solutions bancaires et financières</dc:title>
  <dc:creator>POINTU Isabelle</dc:creator>
  <cp:lastModifiedBy>POINTU Isabelle</cp:lastModifiedBy>
  <cp:revision>1</cp:revision>
  <dcterms:created xsi:type="dcterms:W3CDTF">2024-02-06T13:22:35Z</dcterms:created>
  <dcterms:modified xsi:type="dcterms:W3CDTF">2024-02-06T13:23:13Z</dcterms:modified>
</cp:coreProperties>
</file>