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680" r:id="rId4"/>
    <p:sldId id="353" r:id="rId5"/>
    <p:sldId id="681" r:id="rId6"/>
    <p:sldId id="682" r:id="rId7"/>
    <p:sldId id="683" r:id="rId8"/>
    <p:sldId id="684" r:id="rId9"/>
    <p:sldId id="685" r:id="rId10"/>
    <p:sldId id="686" r:id="rId11"/>
    <p:sldId id="689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1B710-D1E7-4437-B0AE-BB60FC651FB3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073BC2-C72C-453D-9BFF-6DA27F05D1A7}">
      <dgm:prSet phldrT="[Texte]"/>
      <dgm:spPr/>
      <dgm:t>
        <a:bodyPr/>
        <a:lstStyle/>
        <a:p>
          <a:r>
            <a:rPr lang="fr-FR" dirty="0"/>
            <a:t>BLOC 1</a:t>
          </a:r>
        </a:p>
      </dgm:t>
    </dgm:pt>
    <dgm:pt modelId="{24946CD4-2356-4FB2-9A4E-71EAA6FEC10E}" type="parTrans" cxnId="{04372966-D937-4956-B245-5A9447C71418}">
      <dgm:prSet/>
      <dgm:spPr/>
      <dgm:t>
        <a:bodyPr/>
        <a:lstStyle/>
        <a:p>
          <a:endParaRPr lang="fr-FR"/>
        </a:p>
      </dgm:t>
    </dgm:pt>
    <dgm:pt modelId="{6FE61CCD-6351-4C76-B566-0832DC7B07EE}" type="sibTrans" cxnId="{04372966-D937-4956-B245-5A9447C71418}">
      <dgm:prSet/>
      <dgm:spPr>
        <a:solidFill>
          <a:srgbClr val="3D7CC9"/>
        </a:solidFill>
      </dgm:spPr>
      <dgm:t>
        <a:bodyPr/>
        <a:lstStyle/>
        <a:p>
          <a:endParaRPr lang="fr-FR"/>
        </a:p>
      </dgm:t>
    </dgm:pt>
    <dgm:pt modelId="{161367C8-D28B-4E9B-B5FA-05ED010AB2BF}">
      <dgm:prSet phldrT="[Texte]"/>
      <dgm:spPr/>
      <dgm:t>
        <a:bodyPr/>
        <a:lstStyle/>
        <a:p>
          <a:r>
            <a:rPr lang="fr-FR" dirty="0"/>
            <a:t>Accompagnement du parcours client</a:t>
          </a:r>
        </a:p>
      </dgm:t>
    </dgm:pt>
    <dgm:pt modelId="{7479C354-D243-4E1C-BDBD-CC32949AEA2E}" type="parTrans" cxnId="{B3853900-76E8-4203-9722-C65F74FA196D}">
      <dgm:prSet/>
      <dgm:spPr/>
      <dgm:t>
        <a:bodyPr/>
        <a:lstStyle/>
        <a:p>
          <a:endParaRPr lang="fr-FR"/>
        </a:p>
      </dgm:t>
    </dgm:pt>
    <dgm:pt modelId="{5C3F6EAF-3CE5-4615-80AA-38B5A186A30F}" type="sibTrans" cxnId="{B3853900-76E8-4203-9722-C65F74FA196D}">
      <dgm:prSet/>
      <dgm:spPr/>
      <dgm:t>
        <a:bodyPr/>
        <a:lstStyle/>
        <a:p>
          <a:endParaRPr lang="fr-FR"/>
        </a:p>
      </dgm:t>
    </dgm:pt>
    <dgm:pt modelId="{D4754674-CF38-400A-9002-A757FF20D93C}">
      <dgm:prSet phldrT="[Texte]"/>
      <dgm:spPr/>
      <dgm:t>
        <a:bodyPr/>
        <a:lstStyle/>
        <a:p>
          <a:r>
            <a:rPr lang="fr-FR" dirty="0"/>
            <a:t>BLOC 2</a:t>
          </a:r>
        </a:p>
      </dgm:t>
    </dgm:pt>
    <dgm:pt modelId="{430E9969-6B02-43F7-B4AE-33C38FCB5D08}" type="parTrans" cxnId="{DE0D75D6-B6DF-4C08-AB41-791D7B749AC5}">
      <dgm:prSet/>
      <dgm:spPr/>
      <dgm:t>
        <a:bodyPr/>
        <a:lstStyle/>
        <a:p>
          <a:endParaRPr lang="fr-FR"/>
        </a:p>
      </dgm:t>
    </dgm:pt>
    <dgm:pt modelId="{3D4D4452-B444-4CEA-BF5E-BE3A6AE8D358}" type="sibTrans" cxnId="{DE0D75D6-B6DF-4C08-AB41-791D7B749AC5}">
      <dgm:prSet/>
      <dgm:spPr/>
      <dgm:t>
        <a:bodyPr/>
        <a:lstStyle/>
        <a:p>
          <a:endParaRPr lang="fr-FR"/>
        </a:p>
      </dgm:t>
    </dgm:pt>
    <dgm:pt modelId="{2C6FB1F6-7E39-49A7-B972-99ADDEFA618E}">
      <dgm:prSet phldrT="[Texte]"/>
      <dgm:spPr/>
      <dgm:t>
        <a:bodyPr/>
        <a:lstStyle/>
        <a:p>
          <a:r>
            <a:rPr lang="fr-FR" dirty="0"/>
            <a:t>Développement commercial</a:t>
          </a:r>
        </a:p>
      </dgm:t>
    </dgm:pt>
    <dgm:pt modelId="{06A8E641-ABA7-45AD-AF90-FC21BD53902B}" type="parTrans" cxnId="{B7E530EE-2040-43B0-A07E-740A2D854251}">
      <dgm:prSet/>
      <dgm:spPr/>
      <dgm:t>
        <a:bodyPr/>
        <a:lstStyle/>
        <a:p>
          <a:endParaRPr lang="fr-FR"/>
        </a:p>
      </dgm:t>
    </dgm:pt>
    <dgm:pt modelId="{48CA0424-3EEC-4B4F-B5BB-E17D355B4FF3}" type="sibTrans" cxnId="{B7E530EE-2040-43B0-A07E-740A2D854251}">
      <dgm:prSet/>
      <dgm:spPr/>
      <dgm:t>
        <a:bodyPr/>
        <a:lstStyle/>
        <a:p>
          <a:endParaRPr lang="fr-FR"/>
        </a:p>
      </dgm:t>
    </dgm:pt>
    <dgm:pt modelId="{DE7C8B36-012E-46B0-9576-E7AA0E5243F9}">
      <dgm:prSet phldrT="[Texte]"/>
      <dgm:spPr/>
      <dgm:t>
        <a:bodyPr/>
        <a:lstStyle/>
        <a:p>
          <a:r>
            <a:rPr lang="fr-FR" dirty="0"/>
            <a:t>CLIENT</a:t>
          </a:r>
        </a:p>
      </dgm:t>
    </dgm:pt>
    <dgm:pt modelId="{9FC76F93-430D-48AC-852F-54842E0F0497}" type="sibTrans" cxnId="{EFABF7E1-2DAA-4C24-AE0F-37D04EF6525C}">
      <dgm:prSet/>
      <dgm:spPr>
        <a:solidFill>
          <a:srgbClr val="3D7CC9"/>
        </a:solidFill>
      </dgm:spPr>
      <dgm:t>
        <a:bodyPr/>
        <a:lstStyle/>
        <a:p>
          <a:endParaRPr lang="fr-FR"/>
        </a:p>
      </dgm:t>
    </dgm:pt>
    <dgm:pt modelId="{16ABD643-7E12-48AC-9E90-F37457217892}" type="parTrans" cxnId="{EFABF7E1-2DAA-4C24-AE0F-37D04EF6525C}">
      <dgm:prSet/>
      <dgm:spPr/>
      <dgm:t>
        <a:bodyPr/>
        <a:lstStyle/>
        <a:p>
          <a:endParaRPr lang="fr-FR"/>
        </a:p>
      </dgm:t>
    </dgm:pt>
    <dgm:pt modelId="{14446782-01E6-4F4C-8F9B-34D255A2B861}" type="pres">
      <dgm:prSet presAssocID="{3B11B710-D1E7-4437-B0AE-BB60FC651F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425751E-E36C-40C2-AE1E-68ACFF7EC950}" type="pres">
      <dgm:prSet presAssocID="{BD073BC2-C72C-453D-9BFF-6DA27F05D1A7}" presName="composite" presStyleCnt="0"/>
      <dgm:spPr/>
    </dgm:pt>
    <dgm:pt modelId="{070BF819-ABC7-477D-BD32-F2A5368AFDC7}" type="pres">
      <dgm:prSet presAssocID="{BD073BC2-C72C-453D-9BFF-6DA27F05D1A7}" presName="imagSh" presStyleLbl="bgImgPlace1" presStyleIdx="0" presStyleCnt="3"/>
      <dgm:spPr/>
    </dgm:pt>
    <dgm:pt modelId="{8AE1C5B8-0613-47A2-9E4F-08FDB47B0433}" type="pres">
      <dgm:prSet presAssocID="{BD073BC2-C72C-453D-9BFF-6DA27F05D1A7}" presName="txNode" presStyleLbl="node1" presStyleIdx="0" presStyleCnt="3" custLinFactNeighborX="-14835" custLinFactNeighborY="-606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5D7ED9-58C9-4A33-8D37-463F4F8BF72E}" type="pres">
      <dgm:prSet presAssocID="{6FE61CCD-6351-4C76-B566-0832DC7B07EE}" presName="sibTrans" presStyleLbl="sibTrans2D1" presStyleIdx="0" presStyleCnt="2" custAng="9882564" custScaleX="232884" custLinFactNeighborX="-2302" custLinFactNeighborY="29641"/>
      <dgm:spPr/>
      <dgm:t>
        <a:bodyPr/>
        <a:lstStyle/>
        <a:p>
          <a:endParaRPr lang="fr-FR"/>
        </a:p>
      </dgm:t>
    </dgm:pt>
    <dgm:pt modelId="{B5A27AD0-6DD7-4B0E-A109-48F6338C89BD}" type="pres">
      <dgm:prSet presAssocID="{6FE61CCD-6351-4C76-B566-0832DC7B07EE}" presName="connTx" presStyleLbl="sibTrans2D1" presStyleIdx="0" presStyleCnt="2"/>
      <dgm:spPr/>
      <dgm:t>
        <a:bodyPr/>
        <a:lstStyle/>
        <a:p>
          <a:endParaRPr lang="fr-FR"/>
        </a:p>
      </dgm:t>
    </dgm:pt>
    <dgm:pt modelId="{0AB96633-4C07-41A8-B725-C49CEC131BA8}" type="pres">
      <dgm:prSet presAssocID="{DE7C8B36-012E-46B0-9576-E7AA0E5243F9}" presName="composite" presStyleCnt="0"/>
      <dgm:spPr/>
    </dgm:pt>
    <dgm:pt modelId="{D0D1D2BB-EE42-4745-A00B-49637AF983A5}" type="pres">
      <dgm:prSet presAssocID="{DE7C8B36-012E-46B0-9576-E7AA0E5243F9}" presName="imagSh" presStyleLbl="bgImgPlace1" presStyleIdx="1" presStyleCnt="3" custLinFactNeighborX="-7396" custLinFactNeighborY="-61834"/>
      <dgm:spPr/>
    </dgm:pt>
    <dgm:pt modelId="{36D090D8-BB02-457E-B738-2B8F8C13302C}" type="pres">
      <dgm:prSet presAssocID="{DE7C8B36-012E-46B0-9576-E7AA0E5243F9}" presName="txNode" presStyleLbl="node1" presStyleIdx="1" presStyleCnt="3" custLinFactY="-21834" custLinFactNeighborX="-2367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E2E5F9-2E46-411C-A854-295212B39A7D}" type="pres">
      <dgm:prSet presAssocID="{9FC76F93-430D-48AC-852F-54842E0F0497}" presName="sibTrans" presStyleLbl="sibTrans2D1" presStyleIdx="1" presStyleCnt="2" custAng="10633377" custScaleX="221458"/>
      <dgm:spPr/>
      <dgm:t>
        <a:bodyPr/>
        <a:lstStyle/>
        <a:p>
          <a:endParaRPr lang="fr-FR"/>
        </a:p>
      </dgm:t>
    </dgm:pt>
    <dgm:pt modelId="{6EDD5FD3-4F64-49CA-98DB-44FF25DC891C}" type="pres">
      <dgm:prSet presAssocID="{9FC76F93-430D-48AC-852F-54842E0F0497}" presName="connTx" presStyleLbl="sibTrans2D1" presStyleIdx="1" presStyleCnt="2"/>
      <dgm:spPr/>
      <dgm:t>
        <a:bodyPr/>
        <a:lstStyle/>
        <a:p>
          <a:endParaRPr lang="fr-FR"/>
        </a:p>
      </dgm:t>
    </dgm:pt>
    <dgm:pt modelId="{FFE43F92-9B2C-4E9F-A893-3C77908C1AAA}" type="pres">
      <dgm:prSet presAssocID="{D4754674-CF38-400A-9002-A757FF20D93C}" presName="composite" presStyleCnt="0"/>
      <dgm:spPr/>
    </dgm:pt>
    <dgm:pt modelId="{8A8BFE0F-3DB3-4636-99AA-00417F1C5402}" type="pres">
      <dgm:prSet presAssocID="{D4754674-CF38-400A-9002-A757FF20D93C}" presName="imagSh" presStyleLbl="bgImgPlace1" presStyleIdx="2" presStyleCnt="3"/>
      <dgm:spPr/>
    </dgm:pt>
    <dgm:pt modelId="{7392D019-6BBF-4EC5-AFA6-53982A927CF6}" type="pres">
      <dgm:prSet presAssocID="{D4754674-CF38-400A-9002-A757FF20D93C}" presName="txNode" presStyleLbl="node1" presStyleIdx="2" presStyleCnt="3" custLinFactNeighborX="-15035" custLinFactNeighborY="-606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D06A9F2-2A07-449C-8C77-06E4294C0941}" type="presOf" srcId="{D4754674-CF38-400A-9002-A757FF20D93C}" destId="{7392D019-6BBF-4EC5-AFA6-53982A927CF6}" srcOrd="0" destOrd="0" presId="urn:microsoft.com/office/officeart/2005/8/layout/hProcess10"/>
    <dgm:cxn modelId="{0462DCAC-398B-4EA2-B495-FBB596A05291}" type="presOf" srcId="{6FE61CCD-6351-4C76-B566-0832DC7B07EE}" destId="{B5A27AD0-6DD7-4B0E-A109-48F6338C89BD}" srcOrd="1" destOrd="0" presId="urn:microsoft.com/office/officeart/2005/8/layout/hProcess10"/>
    <dgm:cxn modelId="{EFABF7E1-2DAA-4C24-AE0F-37D04EF6525C}" srcId="{3B11B710-D1E7-4437-B0AE-BB60FC651FB3}" destId="{DE7C8B36-012E-46B0-9576-E7AA0E5243F9}" srcOrd="1" destOrd="0" parTransId="{16ABD643-7E12-48AC-9E90-F37457217892}" sibTransId="{9FC76F93-430D-48AC-852F-54842E0F0497}"/>
    <dgm:cxn modelId="{6F46F31B-D9C7-46ED-9BB0-F421C8CC53E3}" type="presOf" srcId="{BD073BC2-C72C-453D-9BFF-6DA27F05D1A7}" destId="{8AE1C5B8-0613-47A2-9E4F-08FDB47B0433}" srcOrd="0" destOrd="0" presId="urn:microsoft.com/office/officeart/2005/8/layout/hProcess10"/>
    <dgm:cxn modelId="{69767C45-C9B1-4D21-B66F-4CEF4EF90912}" type="presOf" srcId="{161367C8-D28B-4E9B-B5FA-05ED010AB2BF}" destId="{8AE1C5B8-0613-47A2-9E4F-08FDB47B0433}" srcOrd="0" destOrd="1" presId="urn:microsoft.com/office/officeart/2005/8/layout/hProcess10"/>
    <dgm:cxn modelId="{F946F541-A687-4DEB-9590-410C495EC900}" type="presOf" srcId="{3B11B710-D1E7-4437-B0AE-BB60FC651FB3}" destId="{14446782-01E6-4F4C-8F9B-34D255A2B861}" srcOrd="0" destOrd="0" presId="urn:microsoft.com/office/officeart/2005/8/layout/hProcess10"/>
    <dgm:cxn modelId="{E56AAD87-EC59-4B81-BA9D-7802C995DE73}" type="presOf" srcId="{2C6FB1F6-7E39-49A7-B972-99ADDEFA618E}" destId="{7392D019-6BBF-4EC5-AFA6-53982A927CF6}" srcOrd="0" destOrd="1" presId="urn:microsoft.com/office/officeart/2005/8/layout/hProcess10"/>
    <dgm:cxn modelId="{B3853900-76E8-4203-9722-C65F74FA196D}" srcId="{BD073BC2-C72C-453D-9BFF-6DA27F05D1A7}" destId="{161367C8-D28B-4E9B-B5FA-05ED010AB2BF}" srcOrd="0" destOrd="0" parTransId="{7479C354-D243-4E1C-BDBD-CC32949AEA2E}" sibTransId="{5C3F6EAF-3CE5-4615-80AA-38B5A186A30F}"/>
    <dgm:cxn modelId="{DE0D75D6-B6DF-4C08-AB41-791D7B749AC5}" srcId="{3B11B710-D1E7-4437-B0AE-BB60FC651FB3}" destId="{D4754674-CF38-400A-9002-A757FF20D93C}" srcOrd="2" destOrd="0" parTransId="{430E9969-6B02-43F7-B4AE-33C38FCB5D08}" sibTransId="{3D4D4452-B444-4CEA-BF5E-BE3A6AE8D358}"/>
    <dgm:cxn modelId="{3E421902-6A1F-4840-B3F0-D995225A196C}" type="presOf" srcId="{DE7C8B36-012E-46B0-9576-E7AA0E5243F9}" destId="{36D090D8-BB02-457E-B738-2B8F8C13302C}" srcOrd="0" destOrd="0" presId="urn:microsoft.com/office/officeart/2005/8/layout/hProcess10"/>
    <dgm:cxn modelId="{B7E530EE-2040-43B0-A07E-740A2D854251}" srcId="{D4754674-CF38-400A-9002-A757FF20D93C}" destId="{2C6FB1F6-7E39-49A7-B972-99ADDEFA618E}" srcOrd="0" destOrd="0" parTransId="{06A8E641-ABA7-45AD-AF90-FC21BD53902B}" sibTransId="{48CA0424-3EEC-4B4F-B5BB-E17D355B4FF3}"/>
    <dgm:cxn modelId="{4254415C-6365-4A5A-B737-055E1CAB00FA}" type="presOf" srcId="{9FC76F93-430D-48AC-852F-54842E0F0497}" destId="{6EDD5FD3-4F64-49CA-98DB-44FF25DC891C}" srcOrd="1" destOrd="0" presId="urn:microsoft.com/office/officeart/2005/8/layout/hProcess10"/>
    <dgm:cxn modelId="{034C2FBD-7377-4495-A34E-B26306C3847D}" type="presOf" srcId="{6FE61CCD-6351-4C76-B566-0832DC7B07EE}" destId="{905D7ED9-58C9-4A33-8D37-463F4F8BF72E}" srcOrd="0" destOrd="0" presId="urn:microsoft.com/office/officeart/2005/8/layout/hProcess10"/>
    <dgm:cxn modelId="{04372966-D937-4956-B245-5A9447C71418}" srcId="{3B11B710-D1E7-4437-B0AE-BB60FC651FB3}" destId="{BD073BC2-C72C-453D-9BFF-6DA27F05D1A7}" srcOrd="0" destOrd="0" parTransId="{24946CD4-2356-4FB2-9A4E-71EAA6FEC10E}" sibTransId="{6FE61CCD-6351-4C76-B566-0832DC7B07EE}"/>
    <dgm:cxn modelId="{8EE32526-6C20-4759-9A59-C090FAEDA71E}" type="presOf" srcId="{9FC76F93-430D-48AC-852F-54842E0F0497}" destId="{3AE2E5F9-2E46-411C-A854-295212B39A7D}" srcOrd="0" destOrd="0" presId="urn:microsoft.com/office/officeart/2005/8/layout/hProcess10"/>
    <dgm:cxn modelId="{74B562BD-5768-4AF0-91ED-AB01DEFA9351}" type="presParOf" srcId="{14446782-01E6-4F4C-8F9B-34D255A2B861}" destId="{4425751E-E36C-40C2-AE1E-68ACFF7EC950}" srcOrd="0" destOrd="0" presId="urn:microsoft.com/office/officeart/2005/8/layout/hProcess10"/>
    <dgm:cxn modelId="{D41BD68F-03E5-403B-B8B0-5B4EE3CD78F1}" type="presParOf" srcId="{4425751E-E36C-40C2-AE1E-68ACFF7EC950}" destId="{070BF819-ABC7-477D-BD32-F2A5368AFDC7}" srcOrd="0" destOrd="0" presId="urn:microsoft.com/office/officeart/2005/8/layout/hProcess10"/>
    <dgm:cxn modelId="{C6F4CD62-1E6B-40AB-B6AB-D81805C03383}" type="presParOf" srcId="{4425751E-E36C-40C2-AE1E-68ACFF7EC950}" destId="{8AE1C5B8-0613-47A2-9E4F-08FDB47B0433}" srcOrd="1" destOrd="0" presId="urn:microsoft.com/office/officeart/2005/8/layout/hProcess10"/>
    <dgm:cxn modelId="{BAD5F14C-674F-4891-80F0-EFFAD6AD8EE4}" type="presParOf" srcId="{14446782-01E6-4F4C-8F9B-34D255A2B861}" destId="{905D7ED9-58C9-4A33-8D37-463F4F8BF72E}" srcOrd="1" destOrd="0" presId="urn:microsoft.com/office/officeart/2005/8/layout/hProcess10"/>
    <dgm:cxn modelId="{BE53AEF0-530E-4BF2-BAFB-414643116C83}" type="presParOf" srcId="{905D7ED9-58C9-4A33-8D37-463F4F8BF72E}" destId="{B5A27AD0-6DD7-4B0E-A109-48F6338C89BD}" srcOrd="0" destOrd="0" presId="urn:microsoft.com/office/officeart/2005/8/layout/hProcess10"/>
    <dgm:cxn modelId="{FD4075EE-6E28-41E2-89BA-F76DE69A9FB7}" type="presParOf" srcId="{14446782-01E6-4F4C-8F9B-34D255A2B861}" destId="{0AB96633-4C07-41A8-B725-C49CEC131BA8}" srcOrd="2" destOrd="0" presId="urn:microsoft.com/office/officeart/2005/8/layout/hProcess10"/>
    <dgm:cxn modelId="{EFADB45B-EC10-4155-94AA-1FB8E6B3607B}" type="presParOf" srcId="{0AB96633-4C07-41A8-B725-C49CEC131BA8}" destId="{D0D1D2BB-EE42-4745-A00B-49637AF983A5}" srcOrd="0" destOrd="0" presId="urn:microsoft.com/office/officeart/2005/8/layout/hProcess10"/>
    <dgm:cxn modelId="{8E99706C-CA7E-4076-80FC-FB84999852D5}" type="presParOf" srcId="{0AB96633-4C07-41A8-B725-C49CEC131BA8}" destId="{36D090D8-BB02-457E-B738-2B8F8C13302C}" srcOrd="1" destOrd="0" presId="urn:microsoft.com/office/officeart/2005/8/layout/hProcess10"/>
    <dgm:cxn modelId="{78E69F24-6F2B-41B7-B798-4EA20A5B42DD}" type="presParOf" srcId="{14446782-01E6-4F4C-8F9B-34D255A2B861}" destId="{3AE2E5F9-2E46-411C-A854-295212B39A7D}" srcOrd="3" destOrd="0" presId="urn:microsoft.com/office/officeart/2005/8/layout/hProcess10"/>
    <dgm:cxn modelId="{6A541755-1BEA-4567-84F0-939FDDB5DAA3}" type="presParOf" srcId="{3AE2E5F9-2E46-411C-A854-295212B39A7D}" destId="{6EDD5FD3-4F64-49CA-98DB-44FF25DC891C}" srcOrd="0" destOrd="0" presId="urn:microsoft.com/office/officeart/2005/8/layout/hProcess10"/>
    <dgm:cxn modelId="{69C1E2BF-2153-4032-8A5D-93D461B4988C}" type="presParOf" srcId="{14446782-01E6-4F4C-8F9B-34D255A2B861}" destId="{FFE43F92-9B2C-4E9F-A893-3C77908C1AAA}" srcOrd="4" destOrd="0" presId="urn:microsoft.com/office/officeart/2005/8/layout/hProcess10"/>
    <dgm:cxn modelId="{81B6C558-BC40-409F-8DE4-A39CDEE56D5E}" type="presParOf" srcId="{FFE43F92-9B2C-4E9F-A893-3C77908C1AAA}" destId="{8A8BFE0F-3DB3-4636-99AA-00417F1C5402}" srcOrd="0" destOrd="0" presId="urn:microsoft.com/office/officeart/2005/8/layout/hProcess10"/>
    <dgm:cxn modelId="{EB8AAE82-4B3B-41A0-9F7B-934231D0E5B5}" type="presParOf" srcId="{FFE43F92-9B2C-4E9F-A893-3C77908C1AAA}" destId="{7392D019-6BBF-4EC5-AFA6-53982A927CF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C8761-8EE7-4F16-B153-5BCE9B4FB6F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D6E539B-ABED-41E6-A04B-A251B605565C}">
      <dgm:prSet phldrT="[Texte]"/>
      <dgm:spPr/>
      <dgm:t>
        <a:bodyPr/>
        <a:lstStyle/>
        <a:p>
          <a:r>
            <a:rPr lang="fr-FR" dirty="0"/>
            <a:t>Le client se présente à l’agence</a:t>
          </a:r>
        </a:p>
      </dgm:t>
    </dgm:pt>
    <dgm:pt modelId="{D12E3FA7-D14D-481A-AF3E-559EE190BB6E}" type="parTrans" cxnId="{A7030883-74DA-47F9-84AF-5A140C9F3CC2}">
      <dgm:prSet/>
      <dgm:spPr/>
      <dgm:t>
        <a:bodyPr/>
        <a:lstStyle/>
        <a:p>
          <a:endParaRPr lang="fr-FR"/>
        </a:p>
      </dgm:t>
    </dgm:pt>
    <dgm:pt modelId="{A4A36AC5-3A6C-48F9-8FB0-B1BA218D1986}" type="sibTrans" cxnId="{A7030883-74DA-47F9-84AF-5A140C9F3CC2}">
      <dgm:prSet/>
      <dgm:spPr/>
      <dgm:t>
        <a:bodyPr/>
        <a:lstStyle/>
        <a:p>
          <a:endParaRPr lang="fr-FR"/>
        </a:p>
      </dgm:t>
    </dgm:pt>
    <dgm:pt modelId="{022B5F3B-2B3C-4D37-856F-EF16F2FF942C}">
      <dgm:prSet phldrT="[Texte]"/>
      <dgm:spPr/>
      <dgm:t>
        <a:bodyPr/>
        <a:lstStyle/>
        <a:p>
          <a:r>
            <a:rPr lang="fr-FR" dirty="0"/>
            <a:t>Le client téléphone</a:t>
          </a:r>
        </a:p>
      </dgm:t>
    </dgm:pt>
    <dgm:pt modelId="{8C657F1F-C12A-4A1A-BB65-1AC3A0121A31}" type="parTrans" cxnId="{9ED612CB-7477-4167-A095-0A237F444F4E}">
      <dgm:prSet/>
      <dgm:spPr/>
      <dgm:t>
        <a:bodyPr/>
        <a:lstStyle/>
        <a:p>
          <a:endParaRPr lang="fr-FR"/>
        </a:p>
      </dgm:t>
    </dgm:pt>
    <dgm:pt modelId="{CBC581CE-6315-43B3-9D54-6C4C0279058D}" type="sibTrans" cxnId="{9ED612CB-7477-4167-A095-0A237F444F4E}">
      <dgm:prSet/>
      <dgm:spPr/>
      <dgm:t>
        <a:bodyPr/>
        <a:lstStyle/>
        <a:p>
          <a:endParaRPr lang="fr-FR"/>
        </a:p>
      </dgm:t>
    </dgm:pt>
    <dgm:pt modelId="{79EE7724-249B-4FDE-AABC-248360E3DC6C}">
      <dgm:prSet phldrT="[Texte]"/>
      <dgm:spPr/>
      <dgm:t>
        <a:bodyPr/>
        <a:lstStyle/>
        <a:p>
          <a:r>
            <a:rPr lang="fr-FR" dirty="0"/>
            <a:t>Le client poste un message sur les réseaux sociaux</a:t>
          </a:r>
        </a:p>
      </dgm:t>
    </dgm:pt>
    <dgm:pt modelId="{10E507DB-FAF1-40BE-B66C-78230FA8D970}" type="parTrans" cxnId="{513B626B-8B52-431F-B8BE-C110B4A12484}">
      <dgm:prSet/>
      <dgm:spPr/>
      <dgm:t>
        <a:bodyPr/>
        <a:lstStyle/>
        <a:p>
          <a:endParaRPr lang="fr-FR"/>
        </a:p>
      </dgm:t>
    </dgm:pt>
    <dgm:pt modelId="{05E17035-9C76-4D45-8DE7-9D1A0D4F3409}" type="sibTrans" cxnId="{513B626B-8B52-431F-B8BE-C110B4A12484}">
      <dgm:prSet/>
      <dgm:spPr/>
      <dgm:t>
        <a:bodyPr/>
        <a:lstStyle/>
        <a:p>
          <a:endParaRPr lang="fr-FR"/>
        </a:p>
      </dgm:t>
    </dgm:pt>
    <dgm:pt modelId="{7C0DB5E0-4F57-4FD3-827B-8500D7B6361F}">
      <dgm:prSet phldrT="[Texte]"/>
      <dgm:spPr/>
      <dgm:t>
        <a:bodyPr/>
        <a:lstStyle/>
        <a:p>
          <a:r>
            <a:rPr lang="fr-FR" dirty="0"/>
            <a:t>Le conseiller réagit à ces différents évènements</a:t>
          </a:r>
        </a:p>
      </dgm:t>
    </dgm:pt>
    <dgm:pt modelId="{3BFD9A96-EFCF-4DD9-9B2F-1952151F55E3}" type="parTrans" cxnId="{E8D9D777-AE01-449D-A4D6-F1A66FB6918B}">
      <dgm:prSet/>
      <dgm:spPr/>
      <dgm:t>
        <a:bodyPr/>
        <a:lstStyle/>
        <a:p>
          <a:endParaRPr lang="fr-FR"/>
        </a:p>
      </dgm:t>
    </dgm:pt>
    <dgm:pt modelId="{B2B04291-B977-4BC7-A8FA-DC1A4C93A820}" type="sibTrans" cxnId="{E8D9D777-AE01-449D-A4D6-F1A66FB6918B}">
      <dgm:prSet/>
      <dgm:spPr/>
      <dgm:t>
        <a:bodyPr/>
        <a:lstStyle/>
        <a:p>
          <a:endParaRPr lang="fr-FR"/>
        </a:p>
      </dgm:t>
    </dgm:pt>
    <dgm:pt modelId="{80A4C0CC-94CF-45FF-AB87-2C164D9E925F}">
      <dgm:prSet phldrT="[Texte]"/>
      <dgm:spPr/>
      <dgm:t>
        <a:bodyPr/>
        <a:lstStyle/>
        <a:p>
          <a:endParaRPr lang="fr-FR"/>
        </a:p>
      </dgm:t>
    </dgm:pt>
    <dgm:pt modelId="{0A51C4BA-1B64-4918-99FD-F53293464A0C}" type="parTrans" cxnId="{E8A38DE1-C09F-4B45-B3EE-DFEEBCDF7858}">
      <dgm:prSet/>
      <dgm:spPr/>
      <dgm:t>
        <a:bodyPr/>
        <a:lstStyle/>
        <a:p>
          <a:endParaRPr lang="fr-FR"/>
        </a:p>
      </dgm:t>
    </dgm:pt>
    <dgm:pt modelId="{8805EE82-6906-4CBE-9876-EF91480DFF5A}" type="sibTrans" cxnId="{E8A38DE1-C09F-4B45-B3EE-DFEEBCDF7858}">
      <dgm:prSet/>
      <dgm:spPr/>
      <dgm:t>
        <a:bodyPr/>
        <a:lstStyle/>
        <a:p>
          <a:endParaRPr lang="fr-FR"/>
        </a:p>
      </dgm:t>
    </dgm:pt>
    <dgm:pt modelId="{160D30C8-A3CC-4A2C-A816-97B1EE98593D}">
      <dgm:prSet phldrT="[Texte]"/>
      <dgm:spPr/>
      <dgm:t>
        <a:bodyPr/>
        <a:lstStyle/>
        <a:p>
          <a:endParaRPr lang="fr-FR" dirty="0"/>
        </a:p>
      </dgm:t>
    </dgm:pt>
    <dgm:pt modelId="{013CDB2A-4475-4993-B6E7-CAB51D7A71C7}" type="parTrans" cxnId="{908C1D07-2F72-47F2-BE3C-45B9F17E730D}">
      <dgm:prSet/>
      <dgm:spPr/>
      <dgm:t>
        <a:bodyPr/>
        <a:lstStyle/>
        <a:p>
          <a:endParaRPr lang="fr-FR"/>
        </a:p>
      </dgm:t>
    </dgm:pt>
    <dgm:pt modelId="{99D0AAEE-9FE1-450D-8307-EF7C7B77BF20}" type="sibTrans" cxnId="{908C1D07-2F72-47F2-BE3C-45B9F17E730D}">
      <dgm:prSet/>
      <dgm:spPr/>
      <dgm:t>
        <a:bodyPr/>
        <a:lstStyle/>
        <a:p>
          <a:endParaRPr lang="fr-FR"/>
        </a:p>
      </dgm:t>
    </dgm:pt>
    <dgm:pt modelId="{AA4716B4-1FBB-4B78-BFC6-1D31E28B7B07}">
      <dgm:prSet phldrT="[Texte]"/>
      <dgm:spPr/>
      <dgm:t>
        <a:bodyPr/>
        <a:lstStyle/>
        <a:p>
          <a:endParaRPr lang="fr-FR" dirty="0"/>
        </a:p>
      </dgm:t>
    </dgm:pt>
    <dgm:pt modelId="{80B636CF-FB07-4D2A-8799-25B7D6E60E23}" type="parTrans" cxnId="{7207A694-AC68-42F0-9701-9AAAB12B54B0}">
      <dgm:prSet/>
      <dgm:spPr/>
      <dgm:t>
        <a:bodyPr/>
        <a:lstStyle/>
        <a:p>
          <a:endParaRPr lang="fr-FR"/>
        </a:p>
      </dgm:t>
    </dgm:pt>
    <dgm:pt modelId="{3753A9AF-0FAC-41AF-A137-DD51D92F24F2}" type="sibTrans" cxnId="{7207A694-AC68-42F0-9701-9AAAB12B54B0}">
      <dgm:prSet/>
      <dgm:spPr/>
      <dgm:t>
        <a:bodyPr/>
        <a:lstStyle/>
        <a:p>
          <a:endParaRPr lang="fr-FR"/>
        </a:p>
      </dgm:t>
    </dgm:pt>
    <dgm:pt modelId="{42A98947-4D43-4BA9-A4E3-2DDEA84433D5}" type="pres">
      <dgm:prSet presAssocID="{95FC8761-8EE7-4F16-B153-5BCE9B4FB6F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85D32D-F75A-4AD5-92EB-CD5E32467F84}" type="pres">
      <dgm:prSet presAssocID="{95FC8761-8EE7-4F16-B153-5BCE9B4FB6FF}" presName="ellipse" presStyleLbl="trBgShp" presStyleIdx="0" presStyleCnt="1" custScaleX="128750" custScaleY="117909" custLinFactNeighborX="155" custLinFactNeighborY="13940"/>
      <dgm:spPr/>
    </dgm:pt>
    <dgm:pt modelId="{6A877697-82D1-41F9-8846-E14A0D4A7CB7}" type="pres">
      <dgm:prSet presAssocID="{95FC8761-8EE7-4F16-B153-5BCE9B4FB6FF}" presName="arrow1" presStyleLbl="fgShp" presStyleIdx="0" presStyleCnt="1"/>
      <dgm:spPr>
        <a:solidFill>
          <a:srgbClr val="3D7CC9"/>
        </a:solidFill>
      </dgm:spPr>
    </dgm:pt>
    <dgm:pt modelId="{61139098-EC18-4C1F-A594-FE392D2833E4}" type="pres">
      <dgm:prSet presAssocID="{95FC8761-8EE7-4F16-B153-5BCE9B4FB6F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6A9C8F-4A6F-4F37-96BB-397E0B4984F1}" type="pres">
      <dgm:prSet presAssocID="{022B5F3B-2B3C-4D37-856F-EF16F2FF942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2F1B97-14D6-48DB-97ED-66EE4EC85BC2}" type="pres">
      <dgm:prSet presAssocID="{79EE7724-249B-4FDE-AABC-248360E3DC6C}" presName="item2" presStyleLbl="node1" presStyleIdx="1" presStyleCnt="3" custLinFactNeighborX="-12508" custLinFactNeighborY="343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7CB3C7-4EDF-4EDB-B922-21849C8B915D}" type="pres">
      <dgm:prSet presAssocID="{7C0DB5E0-4F57-4FD3-827B-8500D7B6361F}" presName="item3" presStyleLbl="node1" presStyleIdx="2" presStyleCnt="3" custLinFactNeighborX="33018" custLinFactNeighborY="210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6BD5CF-C058-49FB-A758-AEA448E1D843}" type="pres">
      <dgm:prSet presAssocID="{95FC8761-8EE7-4F16-B153-5BCE9B4FB6FF}" presName="funnel" presStyleLbl="trAlignAcc1" presStyleIdx="0" presStyleCnt="1" custScaleX="211988" custScaleY="92957" custLinFactNeighborX="0" custLinFactNeighborY="1726"/>
      <dgm:spPr/>
    </dgm:pt>
  </dgm:ptLst>
  <dgm:cxnLst>
    <dgm:cxn modelId="{C6F2C08D-752B-40AC-B3B0-D27182C89834}" type="presOf" srcId="{0D6E539B-ABED-41E6-A04B-A251B605565C}" destId="{8A7CB3C7-4EDF-4EDB-B922-21849C8B915D}" srcOrd="0" destOrd="0" presId="urn:microsoft.com/office/officeart/2005/8/layout/funnel1"/>
    <dgm:cxn modelId="{908C1D07-2F72-47F2-BE3C-45B9F17E730D}" srcId="{95FC8761-8EE7-4F16-B153-5BCE9B4FB6FF}" destId="{160D30C8-A3CC-4A2C-A816-97B1EE98593D}" srcOrd="5" destOrd="0" parTransId="{013CDB2A-4475-4993-B6E7-CAB51D7A71C7}" sibTransId="{99D0AAEE-9FE1-450D-8307-EF7C7B77BF20}"/>
    <dgm:cxn modelId="{7207A694-AC68-42F0-9701-9AAAB12B54B0}" srcId="{95FC8761-8EE7-4F16-B153-5BCE9B4FB6FF}" destId="{AA4716B4-1FBB-4B78-BFC6-1D31E28B7B07}" srcOrd="4" destOrd="0" parTransId="{80B636CF-FB07-4D2A-8799-25B7D6E60E23}" sibTransId="{3753A9AF-0FAC-41AF-A137-DD51D92F24F2}"/>
    <dgm:cxn modelId="{97C9133E-2B44-491E-85AF-5B685E5B3E8E}" type="presOf" srcId="{95FC8761-8EE7-4F16-B153-5BCE9B4FB6FF}" destId="{42A98947-4D43-4BA9-A4E3-2DDEA84433D5}" srcOrd="0" destOrd="0" presId="urn:microsoft.com/office/officeart/2005/8/layout/funnel1"/>
    <dgm:cxn modelId="{B425C849-8AA6-43F8-BDAB-74C2B292DF2E}" type="presOf" srcId="{022B5F3B-2B3C-4D37-856F-EF16F2FF942C}" destId="{952F1B97-14D6-48DB-97ED-66EE4EC85BC2}" srcOrd="0" destOrd="0" presId="urn:microsoft.com/office/officeart/2005/8/layout/funnel1"/>
    <dgm:cxn modelId="{513B626B-8B52-431F-B8BE-C110B4A12484}" srcId="{95FC8761-8EE7-4F16-B153-5BCE9B4FB6FF}" destId="{79EE7724-249B-4FDE-AABC-248360E3DC6C}" srcOrd="2" destOrd="0" parTransId="{10E507DB-FAF1-40BE-B66C-78230FA8D970}" sibTransId="{05E17035-9C76-4D45-8DE7-9D1A0D4F3409}"/>
    <dgm:cxn modelId="{9ED612CB-7477-4167-A095-0A237F444F4E}" srcId="{95FC8761-8EE7-4F16-B153-5BCE9B4FB6FF}" destId="{022B5F3B-2B3C-4D37-856F-EF16F2FF942C}" srcOrd="1" destOrd="0" parTransId="{8C657F1F-C12A-4A1A-BB65-1AC3A0121A31}" sibTransId="{CBC581CE-6315-43B3-9D54-6C4C0279058D}"/>
    <dgm:cxn modelId="{15FE7A6F-07EC-4726-8DE9-EDDDEF4A4247}" type="presOf" srcId="{7C0DB5E0-4F57-4FD3-827B-8500D7B6361F}" destId="{61139098-EC18-4C1F-A594-FE392D2833E4}" srcOrd="0" destOrd="0" presId="urn:microsoft.com/office/officeart/2005/8/layout/funnel1"/>
    <dgm:cxn modelId="{E8A38DE1-C09F-4B45-B3EE-DFEEBCDF7858}" srcId="{95FC8761-8EE7-4F16-B153-5BCE9B4FB6FF}" destId="{80A4C0CC-94CF-45FF-AB87-2C164D9E925F}" srcOrd="6" destOrd="0" parTransId="{0A51C4BA-1B64-4918-99FD-F53293464A0C}" sibTransId="{8805EE82-6906-4CBE-9876-EF91480DFF5A}"/>
    <dgm:cxn modelId="{E8D9D777-AE01-449D-A4D6-F1A66FB6918B}" srcId="{95FC8761-8EE7-4F16-B153-5BCE9B4FB6FF}" destId="{7C0DB5E0-4F57-4FD3-827B-8500D7B6361F}" srcOrd="3" destOrd="0" parTransId="{3BFD9A96-EFCF-4DD9-9B2F-1952151F55E3}" sibTransId="{B2B04291-B977-4BC7-A8FA-DC1A4C93A820}"/>
    <dgm:cxn modelId="{94F499FB-B9BD-4D2B-AE58-37E3D6AFA58A}" type="presOf" srcId="{79EE7724-249B-4FDE-AABC-248360E3DC6C}" destId="{8F6A9C8F-4A6F-4F37-96BB-397E0B4984F1}" srcOrd="0" destOrd="0" presId="urn:microsoft.com/office/officeart/2005/8/layout/funnel1"/>
    <dgm:cxn modelId="{A7030883-74DA-47F9-84AF-5A140C9F3CC2}" srcId="{95FC8761-8EE7-4F16-B153-5BCE9B4FB6FF}" destId="{0D6E539B-ABED-41E6-A04B-A251B605565C}" srcOrd="0" destOrd="0" parTransId="{D12E3FA7-D14D-481A-AF3E-559EE190BB6E}" sibTransId="{A4A36AC5-3A6C-48F9-8FB0-B1BA218D1986}"/>
    <dgm:cxn modelId="{19D100F8-39CF-46B1-B8E2-A805C9003A66}" type="presParOf" srcId="{42A98947-4D43-4BA9-A4E3-2DDEA84433D5}" destId="{6285D32D-F75A-4AD5-92EB-CD5E32467F84}" srcOrd="0" destOrd="0" presId="urn:microsoft.com/office/officeart/2005/8/layout/funnel1"/>
    <dgm:cxn modelId="{FF8F33C4-EB2B-47CD-8DCF-287B1E493BC1}" type="presParOf" srcId="{42A98947-4D43-4BA9-A4E3-2DDEA84433D5}" destId="{6A877697-82D1-41F9-8846-E14A0D4A7CB7}" srcOrd="1" destOrd="0" presId="urn:microsoft.com/office/officeart/2005/8/layout/funnel1"/>
    <dgm:cxn modelId="{81DA8B55-7180-465F-8E1D-AF3C41F92705}" type="presParOf" srcId="{42A98947-4D43-4BA9-A4E3-2DDEA84433D5}" destId="{61139098-EC18-4C1F-A594-FE392D2833E4}" srcOrd="2" destOrd="0" presId="urn:microsoft.com/office/officeart/2005/8/layout/funnel1"/>
    <dgm:cxn modelId="{29AB8A98-5569-4E28-87EA-13810E720C09}" type="presParOf" srcId="{42A98947-4D43-4BA9-A4E3-2DDEA84433D5}" destId="{8F6A9C8F-4A6F-4F37-96BB-397E0B4984F1}" srcOrd="3" destOrd="0" presId="urn:microsoft.com/office/officeart/2005/8/layout/funnel1"/>
    <dgm:cxn modelId="{BE42CD41-5B4E-4C1B-9185-9563F0BFCAEB}" type="presParOf" srcId="{42A98947-4D43-4BA9-A4E3-2DDEA84433D5}" destId="{952F1B97-14D6-48DB-97ED-66EE4EC85BC2}" srcOrd="4" destOrd="0" presId="urn:microsoft.com/office/officeart/2005/8/layout/funnel1"/>
    <dgm:cxn modelId="{56E4105F-7873-4095-920D-B9EB2A7253D2}" type="presParOf" srcId="{42A98947-4D43-4BA9-A4E3-2DDEA84433D5}" destId="{8A7CB3C7-4EDF-4EDB-B922-21849C8B915D}" srcOrd="5" destOrd="0" presId="urn:microsoft.com/office/officeart/2005/8/layout/funnel1"/>
    <dgm:cxn modelId="{B0B20FF5-D512-4A2D-AA3B-624E8E14F803}" type="presParOf" srcId="{42A98947-4D43-4BA9-A4E3-2DDEA84433D5}" destId="{FD6BD5CF-C058-49FB-A758-AEA448E1D843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46C898-2930-4343-A0DC-05C3147832E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59D7C34-013C-4F1A-9762-A39F7307188A}">
      <dgm:prSet phldrT="[Texte]" custT="1"/>
      <dgm:spPr/>
      <dgm:t>
        <a:bodyPr/>
        <a:lstStyle/>
        <a:p>
          <a:r>
            <a:rPr lang="fr-FR" sz="1000" dirty="0"/>
            <a:t>Orienter vers le bon interlocuteur</a:t>
          </a:r>
        </a:p>
      </dgm:t>
    </dgm:pt>
    <dgm:pt modelId="{7D750557-510B-4D0D-9042-8AF33CFB633E}" type="parTrans" cxnId="{128D72CE-8A69-40ED-AF1E-9A087B11A894}">
      <dgm:prSet/>
      <dgm:spPr/>
      <dgm:t>
        <a:bodyPr/>
        <a:lstStyle/>
        <a:p>
          <a:endParaRPr lang="fr-FR"/>
        </a:p>
      </dgm:t>
    </dgm:pt>
    <dgm:pt modelId="{018392B3-B8EB-48F2-A296-74F769532193}" type="sibTrans" cxnId="{128D72CE-8A69-40ED-AF1E-9A087B11A894}">
      <dgm:prSet/>
      <dgm:spPr/>
      <dgm:t>
        <a:bodyPr/>
        <a:lstStyle/>
        <a:p>
          <a:endParaRPr lang="fr-FR"/>
        </a:p>
      </dgm:t>
    </dgm:pt>
    <dgm:pt modelId="{11CFEBED-DCFC-42B2-A38F-544B5943A6B3}">
      <dgm:prSet phldrT="[Texte]" custT="1"/>
      <dgm:spPr/>
      <dgm:t>
        <a:bodyPr/>
        <a:lstStyle/>
        <a:p>
          <a:r>
            <a:rPr lang="fr-FR" sz="1000" dirty="0"/>
            <a:t>Qualifier la demande</a:t>
          </a:r>
        </a:p>
      </dgm:t>
    </dgm:pt>
    <dgm:pt modelId="{8D71123D-05B1-4D80-A842-94B6292529DF}" type="parTrans" cxnId="{E2421EF0-1C69-4B38-8AA6-50C81107ACD5}">
      <dgm:prSet/>
      <dgm:spPr/>
      <dgm:t>
        <a:bodyPr/>
        <a:lstStyle/>
        <a:p>
          <a:endParaRPr lang="fr-FR"/>
        </a:p>
      </dgm:t>
    </dgm:pt>
    <dgm:pt modelId="{7ECABDBC-0AAF-4D37-BA15-D034F4E1CD9C}" type="sibTrans" cxnId="{E2421EF0-1C69-4B38-8AA6-50C81107ACD5}">
      <dgm:prSet/>
      <dgm:spPr/>
      <dgm:t>
        <a:bodyPr/>
        <a:lstStyle/>
        <a:p>
          <a:endParaRPr lang="fr-FR"/>
        </a:p>
      </dgm:t>
    </dgm:pt>
    <dgm:pt modelId="{DAEB5B41-0267-44DE-8790-E971368C6207}">
      <dgm:prSet phldrT="[Texte]" custT="1"/>
      <dgm:spPr/>
      <dgm:t>
        <a:bodyPr/>
        <a:lstStyle/>
        <a:p>
          <a:r>
            <a:rPr lang="fr-FR" sz="900" dirty="0"/>
            <a:t>Traiter l’ opération</a:t>
          </a:r>
        </a:p>
      </dgm:t>
    </dgm:pt>
    <dgm:pt modelId="{0A6F4BEF-0B05-471C-9057-E0686DA9613C}" type="parTrans" cxnId="{624BEBC2-CAD5-4BF7-8F10-0E3B995BAF20}">
      <dgm:prSet/>
      <dgm:spPr/>
      <dgm:t>
        <a:bodyPr/>
        <a:lstStyle/>
        <a:p>
          <a:endParaRPr lang="fr-FR"/>
        </a:p>
      </dgm:t>
    </dgm:pt>
    <dgm:pt modelId="{F2BC1F9D-B5F7-4027-B10E-4D7CCFA6DA75}" type="sibTrans" cxnId="{624BEBC2-CAD5-4BF7-8F10-0E3B995BAF20}">
      <dgm:prSet/>
      <dgm:spPr/>
      <dgm:t>
        <a:bodyPr/>
        <a:lstStyle/>
        <a:p>
          <a:endParaRPr lang="fr-FR"/>
        </a:p>
      </dgm:t>
    </dgm:pt>
    <dgm:pt modelId="{A1D4FC58-A21E-4D0F-9A25-D34729DA8B65}">
      <dgm:prSet phldrT="[Texte]" custT="1"/>
      <dgm:spPr/>
      <dgm:t>
        <a:bodyPr/>
        <a:lstStyle/>
        <a:p>
          <a:r>
            <a:rPr lang="fr-FR" sz="1200" dirty="0"/>
            <a:t>Le conseiller traite les événements</a:t>
          </a:r>
        </a:p>
      </dgm:t>
    </dgm:pt>
    <dgm:pt modelId="{E9D4DDCD-4E8F-41F5-8950-74D3B2E9CECB}" type="parTrans" cxnId="{28CA3E37-03E5-4F69-958F-B662271FC8C0}">
      <dgm:prSet/>
      <dgm:spPr/>
      <dgm:t>
        <a:bodyPr/>
        <a:lstStyle/>
        <a:p>
          <a:endParaRPr lang="fr-FR"/>
        </a:p>
      </dgm:t>
    </dgm:pt>
    <dgm:pt modelId="{B2F5B93D-FE91-4CF6-B424-8CB62429E046}" type="sibTrans" cxnId="{28CA3E37-03E5-4F69-958F-B662271FC8C0}">
      <dgm:prSet/>
      <dgm:spPr/>
      <dgm:t>
        <a:bodyPr/>
        <a:lstStyle/>
        <a:p>
          <a:endParaRPr lang="fr-FR"/>
        </a:p>
      </dgm:t>
    </dgm:pt>
    <dgm:pt modelId="{2FCDAFBF-EF6E-4607-BAA2-C5F0A6709380}">
      <dgm:prSet phldrT="[Texte]"/>
      <dgm:spPr/>
      <dgm:t>
        <a:bodyPr/>
        <a:lstStyle/>
        <a:p>
          <a:endParaRPr lang="fr-FR"/>
        </a:p>
      </dgm:t>
    </dgm:pt>
    <dgm:pt modelId="{01BDD0C9-5311-450B-BF3B-131CD7546492}" type="parTrans" cxnId="{F267ACAB-132D-4C29-9744-318DBFEC889B}">
      <dgm:prSet/>
      <dgm:spPr/>
      <dgm:t>
        <a:bodyPr/>
        <a:lstStyle/>
        <a:p>
          <a:endParaRPr lang="fr-FR"/>
        </a:p>
      </dgm:t>
    </dgm:pt>
    <dgm:pt modelId="{CB4D8DCC-0CDE-4E0F-B87C-DC118FFAE66B}" type="sibTrans" cxnId="{F267ACAB-132D-4C29-9744-318DBFEC889B}">
      <dgm:prSet/>
      <dgm:spPr/>
      <dgm:t>
        <a:bodyPr/>
        <a:lstStyle/>
        <a:p>
          <a:endParaRPr lang="fr-FR"/>
        </a:p>
      </dgm:t>
    </dgm:pt>
    <dgm:pt modelId="{DCD6564F-C4A0-4C18-8729-C9B68A359DFD}" type="pres">
      <dgm:prSet presAssocID="{0746C898-2930-4343-A0DC-05C3147832E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ADD4AEE-A565-4EBA-A729-6EC156548D34}" type="pres">
      <dgm:prSet presAssocID="{0746C898-2930-4343-A0DC-05C3147832ED}" presName="ellipse" presStyleLbl="trBgShp" presStyleIdx="0" presStyleCnt="1" custLinFactY="100000" custLinFactNeighborX="1807" custLinFactNeighborY="101841"/>
      <dgm:spPr/>
    </dgm:pt>
    <dgm:pt modelId="{942CC723-7442-458F-8873-81D3FB3F1556}" type="pres">
      <dgm:prSet presAssocID="{0746C898-2930-4343-A0DC-05C3147832ED}" presName="arrow1" presStyleLbl="fgShp" presStyleIdx="0" presStyleCnt="1" custLinFactY="-200000" custLinFactNeighborY="-236421"/>
      <dgm:spPr>
        <a:solidFill>
          <a:srgbClr val="3D7CC9"/>
        </a:solidFill>
      </dgm:spPr>
    </dgm:pt>
    <dgm:pt modelId="{D6D9E2BC-47E7-400A-8B9F-C78254525648}" type="pres">
      <dgm:prSet presAssocID="{0746C898-2930-4343-A0DC-05C3147832ED}" presName="rectangle" presStyleLbl="revTx" presStyleIdx="0" presStyleCnt="1" custScaleX="151198" custScaleY="39045" custLinFactY="-143701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D6F40E-B6A8-480E-AF27-2957CE8E89BF}" type="pres">
      <dgm:prSet presAssocID="{11CFEBED-DCFC-42B2-A38F-544B5943A6B3}" presName="item1" presStyleLbl="node1" presStyleIdx="0" presStyleCnt="3" custScaleX="83372" custScaleY="80978" custLinFactY="17009" custLinFactNeighborX="91393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704342-9F32-41A0-B22A-5D7485B7AC0A}" type="pres">
      <dgm:prSet presAssocID="{DAEB5B41-0267-44DE-8790-E971368C6207}" presName="item2" presStyleLbl="node1" presStyleIdx="1" presStyleCnt="3" custScaleX="90058" custScaleY="93148" custLinFactY="81859" custLinFactNeighborX="36841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D67B8E-5B68-4B80-9CB5-4E0B971BFE57}" type="pres">
      <dgm:prSet presAssocID="{A1D4FC58-A21E-4D0F-9A25-D34729DA8B65}" presName="item3" presStyleLbl="node1" presStyleIdx="2" presStyleCnt="3" custLinFactX="-54909" custLinFactY="8273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96CBE4-DCAF-42F0-916F-E65416A80B0D}" type="pres">
      <dgm:prSet presAssocID="{0746C898-2930-4343-A0DC-05C3147832ED}" presName="funnel" presStyleLbl="trAlignAcc1" presStyleIdx="0" presStyleCnt="1" custAng="10800000" custScaleX="170098" custScaleY="70302" custLinFactNeighborX="0" custLinFactNeighborY="39445"/>
      <dgm:spPr/>
    </dgm:pt>
  </dgm:ptLst>
  <dgm:cxnLst>
    <dgm:cxn modelId="{A00EA437-3E7F-4104-8255-BA4B374C87FC}" type="presOf" srcId="{A1D4FC58-A21E-4D0F-9A25-D34729DA8B65}" destId="{D6D9E2BC-47E7-400A-8B9F-C78254525648}" srcOrd="0" destOrd="0" presId="urn:microsoft.com/office/officeart/2005/8/layout/funnel1"/>
    <dgm:cxn modelId="{DA25118E-9E26-4962-AEDE-5CA1AC75E874}" type="presOf" srcId="{DAEB5B41-0267-44DE-8790-E971368C6207}" destId="{0DD6F40E-B6A8-480E-AF27-2957CE8E89BF}" srcOrd="0" destOrd="0" presId="urn:microsoft.com/office/officeart/2005/8/layout/funnel1"/>
    <dgm:cxn modelId="{27A95CA5-96C2-4A81-A691-21CE7A92E3FA}" type="presOf" srcId="{D59D7C34-013C-4F1A-9762-A39F7307188A}" destId="{11D67B8E-5B68-4B80-9CB5-4E0B971BFE57}" srcOrd="0" destOrd="0" presId="urn:microsoft.com/office/officeart/2005/8/layout/funnel1"/>
    <dgm:cxn modelId="{624BEBC2-CAD5-4BF7-8F10-0E3B995BAF20}" srcId="{0746C898-2930-4343-A0DC-05C3147832ED}" destId="{DAEB5B41-0267-44DE-8790-E971368C6207}" srcOrd="2" destOrd="0" parTransId="{0A6F4BEF-0B05-471C-9057-E0686DA9613C}" sibTransId="{F2BC1F9D-B5F7-4027-B10E-4D7CCFA6DA75}"/>
    <dgm:cxn modelId="{128D72CE-8A69-40ED-AF1E-9A087B11A894}" srcId="{0746C898-2930-4343-A0DC-05C3147832ED}" destId="{D59D7C34-013C-4F1A-9762-A39F7307188A}" srcOrd="0" destOrd="0" parTransId="{7D750557-510B-4D0D-9042-8AF33CFB633E}" sibTransId="{018392B3-B8EB-48F2-A296-74F769532193}"/>
    <dgm:cxn modelId="{9DF431FA-6F91-483B-BD0F-FD911077C21C}" type="presOf" srcId="{0746C898-2930-4343-A0DC-05C3147832ED}" destId="{DCD6564F-C4A0-4C18-8729-C9B68A359DFD}" srcOrd="0" destOrd="0" presId="urn:microsoft.com/office/officeart/2005/8/layout/funnel1"/>
    <dgm:cxn modelId="{67BEA874-7554-4624-BDF6-7B98CCE3614E}" type="presOf" srcId="{11CFEBED-DCFC-42B2-A38F-544B5943A6B3}" destId="{1F704342-9F32-41A0-B22A-5D7485B7AC0A}" srcOrd="0" destOrd="0" presId="urn:microsoft.com/office/officeart/2005/8/layout/funnel1"/>
    <dgm:cxn modelId="{E2421EF0-1C69-4B38-8AA6-50C81107ACD5}" srcId="{0746C898-2930-4343-A0DC-05C3147832ED}" destId="{11CFEBED-DCFC-42B2-A38F-544B5943A6B3}" srcOrd="1" destOrd="0" parTransId="{8D71123D-05B1-4D80-A842-94B6292529DF}" sibTransId="{7ECABDBC-0AAF-4D37-BA15-D034F4E1CD9C}"/>
    <dgm:cxn modelId="{28CA3E37-03E5-4F69-958F-B662271FC8C0}" srcId="{0746C898-2930-4343-A0DC-05C3147832ED}" destId="{A1D4FC58-A21E-4D0F-9A25-D34729DA8B65}" srcOrd="3" destOrd="0" parTransId="{E9D4DDCD-4E8F-41F5-8950-74D3B2E9CECB}" sibTransId="{B2F5B93D-FE91-4CF6-B424-8CB62429E046}"/>
    <dgm:cxn modelId="{F267ACAB-132D-4C29-9744-318DBFEC889B}" srcId="{0746C898-2930-4343-A0DC-05C3147832ED}" destId="{2FCDAFBF-EF6E-4607-BAA2-C5F0A6709380}" srcOrd="4" destOrd="0" parTransId="{01BDD0C9-5311-450B-BF3B-131CD7546492}" sibTransId="{CB4D8DCC-0CDE-4E0F-B87C-DC118FFAE66B}"/>
    <dgm:cxn modelId="{865A71E2-5BE8-4FA0-B1F6-DC69BCEC82FB}" type="presParOf" srcId="{DCD6564F-C4A0-4C18-8729-C9B68A359DFD}" destId="{3ADD4AEE-A565-4EBA-A729-6EC156548D34}" srcOrd="0" destOrd="0" presId="urn:microsoft.com/office/officeart/2005/8/layout/funnel1"/>
    <dgm:cxn modelId="{7EDC3D2B-2EBC-44AA-A5E6-23B287D85959}" type="presParOf" srcId="{DCD6564F-C4A0-4C18-8729-C9B68A359DFD}" destId="{942CC723-7442-458F-8873-81D3FB3F1556}" srcOrd="1" destOrd="0" presId="urn:microsoft.com/office/officeart/2005/8/layout/funnel1"/>
    <dgm:cxn modelId="{275960C3-FE53-4DF1-ACBE-6D3B7FC1B5FF}" type="presParOf" srcId="{DCD6564F-C4A0-4C18-8729-C9B68A359DFD}" destId="{D6D9E2BC-47E7-400A-8B9F-C78254525648}" srcOrd="2" destOrd="0" presId="urn:microsoft.com/office/officeart/2005/8/layout/funnel1"/>
    <dgm:cxn modelId="{26078F6E-52F7-4103-88A9-E256CDE6E604}" type="presParOf" srcId="{DCD6564F-C4A0-4C18-8729-C9B68A359DFD}" destId="{0DD6F40E-B6A8-480E-AF27-2957CE8E89BF}" srcOrd="3" destOrd="0" presId="urn:microsoft.com/office/officeart/2005/8/layout/funnel1"/>
    <dgm:cxn modelId="{304966D1-B77D-4F43-BA54-458A484A5E12}" type="presParOf" srcId="{DCD6564F-C4A0-4C18-8729-C9B68A359DFD}" destId="{1F704342-9F32-41A0-B22A-5D7485B7AC0A}" srcOrd="4" destOrd="0" presId="urn:microsoft.com/office/officeart/2005/8/layout/funnel1"/>
    <dgm:cxn modelId="{19DE5216-4290-4B00-9E83-6981CD9A9D05}" type="presParOf" srcId="{DCD6564F-C4A0-4C18-8729-C9B68A359DFD}" destId="{11D67B8E-5B68-4B80-9CB5-4E0B971BFE57}" srcOrd="5" destOrd="0" presId="urn:microsoft.com/office/officeart/2005/8/layout/funnel1"/>
    <dgm:cxn modelId="{31A7D6A8-F784-4C00-8ECF-F3A25139A33B}" type="presParOf" srcId="{DCD6564F-C4A0-4C18-8729-C9B68A359DFD}" destId="{C596CBE4-DCAF-42F0-916F-E65416A80B0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BF819-ABC7-477D-BD32-F2A5368AFDC7}">
      <dsp:nvSpPr>
        <dsp:cNvPr id="0" name=""/>
        <dsp:cNvSpPr/>
      </dsp:nvSpPr>
      <dsp:spPr>
        <a:xfrm>
          <a:off x="4042" y="1185714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1C5B8-0613-47A2-9E4F-08FDB47B0433}">
      <dsp:nvSpPr>
        <dsp:cNvPr id="0" name=""/>
        <dsp:cNvSpPr/>
      </dsp:nvSpPr>
      <dsp:spPr>
        <a:xfrm>
          <a:off x="31545" y="1173163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BLOC 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Accompagnement du parcours client</a:t>
          </a:r>
        </a:p>
      </dsp:txBody>
      <dsp:txXfrm>
        <a:off x="87327" y="1228945"/>
        <a:ext cx="1792959" cy="1792959"/>
      </dsp:txXfrm>
    </dsp:sp>
    <dsp:sp modelId="{905D7ED9-58C9-4A33-8D37-463F4F8BF72E}">
      <dsp:nvSpPr>
        <dsp:cNvPr id="0" name=""/>
        <dsp:cNvSpPr/>
      </dsp:nvSpPr>
      <dsp:spPr>
        <a:xfrm rot="8519072">
          <a:off x="1976084" y="1446485"/>
          <a:ext cx="801770" cy="457630"/>
        </a:xfrm>
        <a:prstGeom prst="rightArrow">
          <a:avLst>
            <a:gd name="adj1" fmla="val 60000"/>
            <a:gd name="adj2" fmla="val 50000"/>
          </a:avLst>
        </a:prstGeom>
        <a:solidFill>
          <a:srgbClr val="3D7C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2098810" y="1495735"/>
        <a:ext cx="664481" cy="274578"/>
      </dsp:txXfrm>
    </dsp:sp>
    <dsp:sp modelId="{D0D1D2BB-EE42-4745-A00B-49637AF983A5}">
      <dsp:nvSpPr>
        <dsp:cNvPr id="0" name=""/>
        <dsp:cNvSpPr/>
      </dsp:nvSpPr>
      <dsp:spPr>
        <a:xfrm>
          <a:off x="2815860" y="8071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090D8-BB02-457E-B738-2B8F8C13302C}">
      <dsp:nvSpPr>
        <dsp:cNvPr id="0" name=""/>
        <dsp:cNvSpPr/>
      </dsp:nvSpPr>
      <dsp:spPr>
        <a:xfrm>
          <a:off x="2815861" y="8071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CLIENT</a:t>
          </a:r>
        </a:p>
      </dsp:txBody>
      <dsp:txXfrm>
        <a:off x="2871643" y="63853"/>
        <a:ext cx="1792959" cy="1792959"/>
      </dsp:txXfrm>
    </dsp:sp>
    <dsp:sp modelId="{3AE2E5F9-2E46-411C-A854-295212B39A7D}">
      <dsp:nvSpPr>
        <dsp:cNvPr id="0" name=""/>
        <dsp:cNvSpPr/>
      </dsp:nvSpPr>
      <dsp:spPr>
        <a:xfrm rot="11883823">
          <a:off x="4851551" y="1331655"/>
          <a:ext cx="986125" cy="457630"/>
        </a:xfrm>
        <a:prstGeom prst="rightArrow">
          <a:avLst>
            <a:gd name="adj1" fmla="val 60000"/>
            <a:gd name="adj2" fmla="val 50000"/>
          </a:avLst>
        </a:prstGeom>
        <a:solidFill>
          <a:srgbClr val="3D7C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4985457" y="1444466"/>
        <a:ext cx="848836" cy="274578"/>
      </dsp:txXfrm>
    </dsp:sp>
    <dsp:sp modelId="{8A8BFE0F-3DB3-4636-99AA-00417F1C5402}">
      <dsp:nvSpPr>
        <dsp:cNvPr id="0" name=""/>
        <dsp:cNvSpPr/>
      </dsp:nvSpPr>
      <dsp:spPr>
        <a:xfrm>
          <a:off x="5909394" y="1185714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2D019-6BBF-4EC5-AFA6-53982A927CF6}">
      <dsp:nvSpPr>
        <dsp:cNvPr id="0" name=""/>
        <dsp:cNvSpPr/>
      </dsp:nvSpPr>
      <dsp:spPr>
        <a:xfrm>
          <a:off x="5933088" y="1173163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BLOC 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Développement commercial</a:t>
          </a:r>
        </a:p>
      </dsp:txBody>
      <dsp:txXfrm>
        <a:off x="5988870" y="1228945"/>
        <a:ext cx="1792959" cy="1792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5D32D-F75A-4AD5-92EB-CD5E32467F84}">
      <dsp:nvSpPr>
        <dsp:cNvPr id="0" name=""/>
        <dsp:cNvSpPr/>
      </dsp:nvSpPr>
      <dsp:spPr>
        <a:xfrm>
          <a:off x="3412582" y="211935"/>
          <a:ext cx="4405864" cy="140126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77697-82D1-41F9-8846-E14A0D4A7CB7}">
      <dsp:nvSpPr>
        <dsp:cNvPr id="0" name=""/>
        <dsp:cNvSpPr/>
      </dsp:nvSpPr>
      <dsp:spPr>
        <a:xfrm>
          <a:off x="5283924" y="3062738"/>
          <a:ext cx="663184" cy="424437"/>
        </a:xfrm>
        <a:prstGeom prst="downArrow">
          <a:avLst/>
        </a:prstGeom>
        <a:solidFill>
          <a:srgbClr val="3D7C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39098-EC18-4C1F-A594-FE392D2833E4}">
      <dsp:nvSpPr>
        <dsp:cNvPr id="0" name=""/>
        <dsp:cNvSpPr/>
      </dsp:nvSpPr>
      <dsp:spPr>
        <a:xfrm>
          <a:off x="4023874" y="3402289"/>
          <a:ext cx="3183284" cy="795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Le conseiller réagit à ces différents évènements</a:t>
          </a:r>
        </a:p>
      </dsp:txBody>
      <dsp:txXfrm>
        <a:off x="4023874" y="3402289"/>
        <a:ext cx="3183284" cy="795821"/>
      </dsp:txXfrm>
    </dsp:sp>
    <dsp:sp modelId="{8F6A9C8F-4A6F-4F37-96BB-397E0B4984F1}">
      <dsp:nvSpPr>
        <dsp:cNvPr id="0" name=""/>
        <dsp:cNvSpPr/>
      </dsp:nvSpPr>
      <dsp:spPr>
        <a:xfrm>
          <a:off x="5143329" y="1432897"/>
          <a:ext cx="1193731" cy="1193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Le client poste un message sur les réseaux sociaux</a:t>
          </a:r>
        </a:p>
      </dsp:txBody>
      <dsp:txXfrm>
        <a:off x="5318147" y="1607715"/>
        <a:ext cx="844095" cy="844095"/>
      </dsp:txXfrm>
    </dsp:sp>
    <dsp:sp modelId="{952F1B97-14D6-48DB-97ED-66EE4EC85BC2}">
      <dsp:nvSpPr>
        <dsp:cNvPr id="0" name=""/>
        <dsp:cNvSpPr/>
      </dsp:nvSpPr>
      <dsp:spPr>
        <a:xfrm>
          <a:off x="4139836" y="947511"/>
          <a:ext cx="1193731" cy="1193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Le client téléphone</a:t>
          </a:r>
        </a:p>
      </dsp:txBody>
      <dsp:txXfrm>
        <a:off x="4314654" y="1122329"/>
        <a:ext cx="844095" cy="844095"/>
      </dsp:txXfrm>
    </dsp:sp>
    <dsp:sp modelId="{8A7CB3C7-4EDF-4EDB-B922-21849C8B915D}">
      <dsp:nvSpPr>
        <dsp:cNvPr id="0" name=""/>
        <dsp:cNvSpPr/>
      </dsp:nvSpPr>
      <dsp:spPr>
        <a:xfrm>
          <a:off x="5903553" y="499960"/>
          <a:ext cx="1193731" cy="1193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Le client se présente à l’agence</a:t>
          </a:r>
        </a:p>
      </dsp:txBody>
      <dsp:txXfrm>
        <a:off x="6078371" y="674778"/>
        <a:ext cx="844095" cy="844095"/>
      </dsp:txXfrm>
    </dsp:sp>
    <dsp:sp modelId="{FD6BD5CF-C058-49FB-A758-AEA448E1D843}">
      <dsp:nvSpPr>
        <dsp:cNvPr id="0" name=""/>
        <dsp:cNvSpPr/>
      </dsp:nvSpPr>
      <dsp:spPr>
        <a:xfrm>
          <a:off x="1679077" y="162692"/>
          <a:ext cx="7872877" cy="276181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D4AEE-A565-4EBA-A729-6EC156548D34}">
      <dsp:nvSpPr>
        <dsp:cNvPr id="0" name=""/>
        <dsp:cNvSpPr/>
      </dsp:nvSpPr>
      <dsp:spPr>
        <a:xfrm>
          <a:off x="1951770" y="3344211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CC723-7442-458F-8873-81D3FB3F1556}">
      <dsp:nvSpPr>
        <dsp:cNvPr id="0" name=""/>
        <dsp:cNvSpPr/>
      </dsp:nvSpPr>
      <dsp:spPr>
        <a:xfrm>
          <a:off x="3640666" y="1632179"/>
          <a:ext cx="846666" cy="541866"/>
        </a:xfrm>
        <a:prstGeom prst="downArrow">
          <a:avLst/>
        </a:prstGeom>
        <a:solidFill>
          <a:srgbClr val="3D7C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9E2BC-47E7-400A-8B9F-C78254525648}">
      <dsp:nvSpPr>
        <dsp:cNvPr id="0" name=""/>
        <dsp:cNvSpPr/>
      </dsp:nvSpPr>
      <dsp:spPr>
        <a:xfrm>
          <a:off x="991656" y="1248141"/>
          <a:ext cx="6144687" cy="396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Le conseiller traite les événements</a:t>
          </a:r>
        </a:p>
      </dsp:txBody>
      <dsp:txXfrm>
        <a:off x="991656" y="1248141"/>
        <a:ext cx="6144687" cy="396697"/>
      </dsp:txXfrm>
    </dsp:sp>
    <dsp:sp modelId="{0DD6F40E-B6A8-480E-AF27-2957CE8E89BF}">
      <dsp:nvSpPr>
        <dsp:cNvPr id="0" name=""/>
        <dsp:cNvSpPr/>
      </dsp:nvSpPr>
      <dsp:spPr>
        <a:xfrm>
          <a:off x="4980708" y="3844396"/>
          <a:ext cx="1270589" cy="1234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Traiter l’ opération</a:t>
          </a:r>
        </a:p>
      </dsp:txBody>
      <dsp:txXfrm>
        <a:off x="5166781" y="4025126"/>
        <a:ext cx="898443" cy="872644"/>
      </dsp:txXfrm>
    </dsp:sp>
    <dsp:sp modelId="{1F704342-9F32-41A0-B22A-5D7485B7AC0A}">
      <dsp:nvSpPr>
        <dsp:cNvPr id="0" name=""/>
        <dsp:cNvSpPr/>
      </dsp:nvSpPr>
      <dsp:spPr>
        <a:xfrm>
          <a:off x="3007881" y="3596635"/>
          <a:ext cx="1372484" cy="1419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Qualifier la demande</a:t>
          </a:r>
        </a:p>
      </dsp:txBody>
      <dsp:txXfrm>
        <a:off x="3208877" y="3804527"/>
        <a:ext cx="970492" cy="1003791"/>
      </dsp:txXfrm>
    </dsp:sp>
    <dsp:sp modelId="{11D67B8E-5B68-4B80-9CB5-4E0B971BFE57}">
      <dsp:nvSpPr>
        <dsp:cNvPr id="0" name=""/>
        <dsp:cNvSpPr/>
      </dsp:nvSpPr>
      <dsp:spPr>
        <a:xfrm>
          <a:off x="1567720" y="318935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Orienter vers le bon interlocuteur</a:t>
          </a:r>
        </a:p>
      </dsp:txBody>
      <dsp:txXfrm>
        <a:off x="1790905" y="3412535"/>
        <a:ext cx="1077630" cy="1077630"/>
      </dsp:txXfrm>
    </dsp:sp>
    <dsp:sp modelId="{C596CBE4-DCAF-42F0-916F-E65416A80B0D}">
      <dsp:nvSpPr>
        <dsp:cNvPr id="0" name=""/>
        <dsp:cNvSpPr/>
      </dsp:nvSpPr>
      <dsp:spPr>
        <a:xfrm rot="10800000">
          <a:off x="31543" y="2154966"/>
          <a:ext cx="8064913" cy="26666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44B786-8F41-429B-B565-FC8891F5A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008AC1-CE18-4A64-BBE0-6B0D7F58A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D7BD48-43D4-43FB-AA1F-1909D4BB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E101-5CD9-404F-BE53-DAF08DE11B98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FAD562-CB35-4410-9907-5B7167BB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39BA6E-0049-42DD-8F97-9875CF22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8DF9-A2DA-47FF-9391-306773A3E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13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D5F29-452B-45FC-A010-48AF778C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E46F37-F3FF-4770-A0BD-BEF33816B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4BC861-EBE0-4FA3-A215-771BFEA9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E101-5CD9-404F-BE53-DAF08DE11B98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9FD891-D397-4807-8399-57FD4DF1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D527C9-91F0-4985-B105-42A2DEFB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8DF9-A2DA-47FF-9391-306773A3E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44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682FF2-FCC4-482C-B253-78C21AE74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0D6F40-CDBC-4251-9848-4DCD3E62B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48B3F3-AC1A-4605-90FA-0B3C5DB0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E101-5CD9-404F-BE53-DAF08DE11B98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03CC5E-A2E2-4C14-B314-3BAAC995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E14BC6-C779-49CD-8EEF-A1614D86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8DF9-A2DA-47FF-9391-306773A3E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50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Inspection générale de l’éducation,</a:t>
            </a:r>
            <a:br>
              <a:rPr lang="fr-FR" dirty="0"/>
            </a:br>
            <a:r>
              <a:rPr lang="fr-FR" dirty="0"/>
              <a:t>du sport et de la recherche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176BF8-0E9B-6545-8201-9FD5D1F6C5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2" y="236100"/>
            <a:ext cx="4181225" cy="379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2A0ED1-3FEF-0A43-8552-58B203600D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277" y="726634"/>
            <a:ext cx="2688299" cy="16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9912000" y="6395348"/>
            <a:ext cx="180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328" y="480001"/>
            <a:ext cx="2316672" cy="14349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01" y="240000"/>
            <a:ext cx="2117071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37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8471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rgbClr val="3D7CC9"/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8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236258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82107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Omni Channel Marketing? - Digital World Giant LLC">
            <a:extLst>
              <a:ext uri="{FF2B5EF4-FFF2-40B4-BE49-F238E27FC236}">
                <a16:creationId xmlns:a16="http://schemas.microsoft.com/office/drawing/2014/main" id="{F986E6B4-C42C-1EE8-717A-B6EBD58825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394"/>
          <a:stretch/>
        </p:blipFill>
        <p:spPr bwMode="auto">
          <a:xfrm>
            <a:off x="1026397" y="3909"/>
            <a:ext cx="11153131" cy="6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399672" y="5876705"/>
            <a:ext cx="7792429" cy="6033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49" tIns="119537" rIns="121449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426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8268688" y="5966172"/>
            <a:ext cx="3765992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213" indent="0">
              <a:buNone/>
              <a:defRPr sz="2699" b="1"/>
            </a:lvl2pPr>
            <a:lvl3pPr marL="1214426" indent="0">
              <a:buNone/>
              <a:defRPr sz="2400" b="1"/>
            </a:lvl3pPr>
            <a:lvl4pPr marL="1821640" indent="0">
              <a:buNone/>
              <a:defRPr sz="2100" b="1"/>
            </a:lvl4pPr>
            <a:lvl5pPr marL="2428853" indent="0">
              <a:buNone/>
              <a:defRPr sz="2100" b="1"/>
            </a:lvl5pPr>
            <a:lvl6pPr marL="3036065" indent="0">
              <a:buNone/>
              <a:defRPr sz="2100" b="1"/>
            </a:lvl6pPr>
            <a:lvl7pPr marL="3643278" indent="0">
              <a:buNone/>
              <a:defRPr sz="2100" b="1"/>
            </a:lvl7pPr>
            <a:lvl8pPr marL="4250491" indent="0">
              <a:buNone/>
              <a:defRPr sz="2100" b="1"/>
            </a:lvl8pPr>
            <a:lvl9pPr marL="4857705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8268688" y="6189692"/>
            <a:ext cx="3765992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213" indent="0">
              <a:buNone/>
              <a:defRPr sz="2699" b="1"/>
            </a:lvl2pPr>
            <a:lvl3pPr marL="1214426" indent="0">
              <a:buNone/>
              <a:defRPr sz="2400" b="1"/>
            </a:lvl3pPr>
            <a:lvl4pPr marL="1821640" indent="0">
              <a:buNone/>
              <a:defRPr sz="2100" b="1"/>
            </a:lvl4pPr>
            <a:lvl5pPr marL="2428853" indent="0">
              <a:buNone/>
              <a:defRPr sz="2100" b="1"/>
            </a:lvl5pPr>
            <a:lvl6pPr marL="3036065" indent="0">
              <a:buNone/>
              <a:defRPr sz="2100" b="1"/>
            </a:lvl6pPr>
            <a:lvl7pPr marL="3643278" indent="0">
              <a:buNone/>
              <a:defRPr sz="2100" b="1"/>
            </a:lvl7pPr>
            <a:lvl8pPr marL="4250491" indent="0">
              <a:buNone/>
              <a:defRPr sz="2100" b="1"/>
            </a:lvl8pPr>
            <a:lvl9pPr marL="4857705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id="{20D37503-693B-656D-E554-1154FBF7160F}"/>
              </a:ext>
            </a:extLst>
          </p:cNvPr>
          <p:cNvSpPr/>
          <p:nvPr userDrawn="1"/>
        </p:nvSpPr>
        <p:spPr>
          <a:xfrm rot="12111963">
            <a:off x="-2205856" y="-392879"/>
            <a:ext cx="7270840" cy="7571765"/>
          </a:xfrm>
          <a:prstGeom prst="chord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89979" rIns="91419" bIns="89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Corde 8">
            <a:extLst>
              <a:ext uri="{FF2B5EF4-FFF2-40B4-BE49-F238E27FC236}">
                <a16:creationId xmlns:a16="http://schemas.microsoft.com/office/drawing/2014/main" id="{63C281CC-6D9B-5546-6046-BC8F463BBE5E}"/>
              </a:ext>
            </a:extLst>
          </p:cNvPr>
          <p:cNvSpPr/>
          <p:nvPr userDrawn="1"/>
        </p:nvSpPr>
        <p:spPr>
          <a:xfrm rot="12111963">
            <a:off x="-1684125" y="-356883"/>
            <a:ext cx="7270840" cy="7571765"/>
          </a:xfrm>
          <a:prstGeom prst="chord">
            <a:avLst/>
          </a:prstGeom>
          <a:solidFill>
            <a:srgbClr val="FFFFFF">
              <a:alpha val="56078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89979" rIns="91419" bIns="89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Corde 9">
            <a:extLst>
              <a:ext uri="{FF2B5EF4-FFF2-40B4-BE49-F238E27FC236}">
                <a16:creationId xmlns:a16="http://schemas.microsoft.com/office/drawing/2014/main" id="{94876D10-A12B-52E1-25FB-F8F76BEBFDF8}"/>
              </a:ext>
            </a:extLst>
          </p:cNvPr>
          <p:cNvSpPr/>
          <p:nvPr userDrawn="1"/>
        </p:nvSpPr>
        <p:spPr>
          <a:xfrm rot="12111963">
            <a:off x="-1162395" y="-428873"/>
            <a:ext cx="7270840" cy="7571765"/>
          </a:xfrm>
          <a:prstGeom prst="chord">
            <a:avLst/>
          </a:prstGeom>
          <a:solidFill>
            <a:srgbClr val="FFFFFF">
              <a:alpha val="18824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89979" rIns="91419" bIns="89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20271" y="478827"/>
            <a:ext cx="7104789" cy="1334676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799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20271" y="1800377"/>
            <a:ext cx="7104000" cy="43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99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60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8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7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8A305016-DC81-6840-A112-78C4128C0F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501" y="5681925"/>
            <a:ext cx="4169927" cy="104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04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70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CBADA-ACEC-4585-90A9-B5AA07ED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E1867B-49C9-4C20-AC91-3097967AB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FDCBB0-F0B1-42FD-BBF2-B310401C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E101-5CD9-404F-BE53-DAF08DE11B98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32C79-4F7A-4154-91C2-DBE0B0B5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27F7FC-4396-409D-A16E-4823D518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8DF9-A2DA-47FF-9391-306773A3E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310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6772" y="6102440"/>
            <a:ext cx="112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-21366" y="608224"/>
            <a:ext cx="9014284" cy="0"/>
          </a:xfrm>
          <a:prstGeom prst="line">
            <a:avLst/>
          </a:prstGeom>
          <a:ln>
            <a:solidFill>
              <a:srgbClr val="A3C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3249" y="163319"/>
            <a:ext cx="7104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SansCondensed-Bold" panose="02000000000000000000" pitchFamily="2" charset="0"/>
              </a:defRPr>
            </a:lvl1pPr>
            <a:lvl2pPr marL="60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8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7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9A00DDB-7DA8-3440-A791-0B1D04AA44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590" y="6134029"/>
            <a:ext cx="2640729" cy="6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6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B458F-0D1A-4272-A0E1-98DEADBB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08FCE6-75F5-4238-88A0-2D3C03F30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161788-04B7-41EE-857C-09A22E1F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E101-5CD9-404F-BE53-DAF08DE11B98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A29045-700C-48E3-923F-699449A4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03F7C9-D609-4786-9606-40C48263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8DF9-A2DA-47FF-9391-306773A3E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57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FA5D1-D7A4-4D1F-ACE4-4EF8D796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12DB61-7AF8-48E0-8430-3433EADC7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C3AEF0-64A6-4A46-A9DA-E7727AE9E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5F6D87-B37E-4D0B-B929-0F2F0BF5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E101-5CD9-404F-BE53-DAF08DE11B98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7EB150-A89F-4767-8C03-284B9B1F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E005F-0A18-4227-B62C-1974558C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8DF9-A2DA-47FF-9391-306773A3E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25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009D4-40BB-4C3E-B1F0-6736D43D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D38D4C-ACAB-4F46-ADB0-266751FF8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5857B6-5B23-469C-B4F6-D06BE45F8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768B11-9255-4309-87CB-4675033EB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9B9314-FB8C-42E3-A5B9-79CC04BC1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7E109E-3E24-4A6D-B4F6-8CE683E5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E101-5CD9-404F-BE53-DAF08DE11B98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68BA07E-4C2C-4D2D-BBA6-7723477A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D919F2-B8FA-4E2D-BC70-5E44C3F7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8DF9-A2DA-47FF-9391-306773A3E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38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53A7F-95F9-4664-BBE7-92E369C0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9A237E-D049-4BF3-8755-F84198C0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E101-5CD9-404F-BE53-DAF08DE11B98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A443C6-CCE3-49BE-B4BF-8B8F04E0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5BDC5A-F2D1-460A-A2E3-3DE8FEC7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8DF9-A2DA-47FF-9391-306773A3E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90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6CAF18-2520-411D-A26E-E60B1749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E101-5CD9-404F-BE53-DAF08DE11B98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A2D128-E4EF-4443-B079-E0B225AB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9D2D93-9BA7-41F3-BAC7-938981EF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8DF9-A2DA-47FF-9391-306773A3E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24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D19AD-BEAB-4BBB-A1E7-3087822D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163C4A-37E1-4322-961B-72F36F69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3332B4-D7FE-4F0A-9745-348530FE1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7C45E4-3EBF-4A3C-86AF-7DE06F81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E101-5CD9-404F-BE53-DAF08DE11B98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365894-87B5-4E8B-A6DD-04305FBD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3B74AA-50A1-4F23-A65B-AA43DFDE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8DF9-A2DA-47FF-9391-306773A3E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92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30E027-80E5-47B3-AA07-6D388484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3C7E61-AC57-48EE-8162-13B28A930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D25A4D-925F-47EC-9C41-C09144339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0C791A-25BF-4C70-857F-B5885F338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E101-5CD9-404F-BE53-DAF08DE11B98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F006E2-8BA6-4F7E-9BCC-68A3C3C6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3DB252-0329-4303-8873-89280DCD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8DF9-A2DA-47FF-9391-306773A3E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0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D144E5-54F0-444F-9DDF-D58C6A85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EE08A5-FB2B-45C0-98CE-1DFD9D56B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4EC852-0056-4F8A-9B86-A3C0481F8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E101-5CD9-404F-BE53-DAF08DE11B98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A3BFD1-9471-4AEB-921E-A5E0D6773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7C08EA-3DF3-417C-93B8-3FCA822CE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D8DF9-A2DA-47FF-9391-306773A3E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15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9F8281-E0B1-E740-BC5A-01ADDF3A651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002" y="239999"/>
            <a:ext cx="791573" cy="4903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F3959E-B020-EA40-896C-0471D92513A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01" y="144000"/>
            <a:ext cx="740977" cy="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8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b-immersion.fr/jeu/" TargetMode="External"/><Relationship Id="rId2" Type="http://schemas.openxmlformats.org/officeDocument/2006/relationships/hyperlink" Target="https://crcf-edu.fr/banque/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DC0DD-2588-4CB8-BC40-7FB375881E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  <a:latin typeface="Marianne" panose="02000000000000000000" pitchFamily="50" charset="0"/>
              </a:rPr>
              <a:t>BTS </a:t>
            </a:r>
            <a:r>
              <a:rPr lang="fr-FR" b="1" dirty="0" smtClean="0">
                <a:solidFill>
                  <a:srgbClr val="0070C0"/>
                </a:solidFill>
                <a:latin typeface="Marianne" panose="02000000000000000000" pitchFamily="50" charset="0"/>
              </a:rPr>
              <a:t>BANQUE</a:t>
            </a:r>
            <a:br>
              <a:rPr lang="fr-FR" b="1" dirty="0" smtClean="0">
                <a:solidFill>
                  <a:srgbClr val="0070C0"/>
                </a:solidFill>
                <a:latin typeface="Marianne" panose="02000000000000000000" pitchFamily="50" charset="0"/>
              </a:rPr>
            </a:br>
            <a:r>
              <a:rPr lang="fr-FR" b="1" dirty="0" smtClean="0">
                <a:solidFill>
                  <a:srgbClr val="0070C0"/>
                </a:solidFill>
                <a:latin typeface="Marianne" panose="02000000000000000000" pitchFamily="50" charset="0"/>
              </a:rPr>
              <a:t>RENOVATION </a:t>
            </a:r>
            <a:br>
              <a:rPr lang="fr-FR" b="1" dirty="0" smtClean="0">
                <a:solidFill>
                  <a:srgbClr val="0070C0"/>
                </a:solidFill>
                <a:latin typeface="Marianne" panose="02000000000000000000" pitchFamily="50" charset="0"/>
              </a:rPr>
            </a:br>
            <a:r>
              <a:rPr lang="fr-FR" b="1" dirty="0">
                <a:solidFill>
                  <a:srgbClr val="0070C0"/>
                </a:solidFill>
                <a:latin typeface="Marianne" panose="02000000000000000000" pitchFamily="50" charset="0"/>
              </a:rPr>
              <a:t>1</a:t>
            </a:r>
            <a:r>
              <a:rPr lang="fr-FR" b="1" dirty="0">
                <a:solidFill>
                  <a:srgbClr val="0070C0"/>
                </a:solidFill>
              </a:rPr>
              <a:t/>
            </a:r>
            <a:br>
              <a:rPr lang="fr-FR" b="1" dirty="0">
                <a:solidFill>
                  <a:srgbClr val="0070C0"/>
                </a:solidFill>
              </a:rPr>
            </a:br>
            <a:r>
              <a:rPr lang="fr-FR" sz="1800" i="1" dirty="0">
                <a:solidFill>
                  <a:srgbClr val="0070C0"/>
                </a:solidFill>
              </a:rPr>
              <a:t>Référentiel défini</a:t>
            </a:r>
            <a:br>
              <a:rPr lang="fr-FR" sz="1800" i="1" dirty="0">
                <a:solidFill>
                  <a:srgbClr val="0070C0"/>
                </a:solidFill>
              </a:rPr>
            </a:br>
            <a:r>
              <a:rPr lang="fr-FR" sz="1800" i="1" dirty="0">
                <a:solidFill>
                  <a:srgbClr val="0070C0"/>
                </a:solidFill>
              </a:rPr>
              <a:t>par arrêté du 22 novembre 2023</a:t>
            </a:r>
            <a:endParaRPr lang="fr-FR" sz="1800" dirty="0">
              <a:solidFill>
                <a:srgbClr val="0070C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CEA8A1-9A90-4822-8FD3-993C7CDAE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82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D12A7-83D4-28A1-89B7-B1CE58A6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1200000"/>
            <a:ext cx="11232000" cy="480000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3D7CC9"/>
                </a:solidFill>
              </a:rPr>
              <a:t>ÉQUIPEMENTS UTILES AUX BLOCS 1 ET 2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DEAA69-B2C4-AB28-C91C-6CEF913E12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2047" y="1892829"/>
            <a:ext cx="10367904" cy="3964992"/>
          </a:xfrm>
        </p:spPr>
        <p:txBody>
          <a:bodyPr/>
          <a:lstStyle/>
          <a:p>
            <a:pPr marL="380990" indent="-38099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400" dirty="0"/>
              <a:t>Agence école (borne d’accueil, salon d’attente, bureaux)</a:t>
            </a:r>
          </a:p>
          <a:p>
            <a:pPr marL="380990" indent="-38099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400" dirty="0"/>
              <a:t>Ordinateurs équipés de casques, micros et webcams</a:t>
            </a:r>
          </a:p>
          <a:p>
            <a:pPr marL="380990" indent="-38099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400" dirty="0"/>
              <a:t>Tablette(s)</a:t>
            </a:r>
          </a:p>
          <a:p>
            <a:pPr marL="380990" indent="-38099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400" dirty="0"/>
              <a:t>Outils informatiques :</a:t>
            </a:r>
          </a:p>
          <a:p>
            <a:pPr marL="716982" lvl="1" indent="-380990">
              <a:buFontTx/>
              <a:buChar char="-"/>
            </a:pPr>
            <a:r>
              <a:rPr lang="fr-FR" sz="2267" dirty="0">
                <a:hlinkClick r:id="rId2"/>
              </a:rPr>
              <a:t>Base de données client</a:t>
            </a:r>
            <a:endParaRPr lang="fr-FR" sz="2267" dirty="0"/>
          </a:p>
          <a:p>
            <a:pPr marL="716982" lvl="1" indent="-380990">
              <a:buFontTx/>
              <a:buChar char="-"/>
            </a:pPr>
            <a:r>
              <a:rPr lang="fr-FR" sz="2267" dirty="0"/>
              <a:t>Logiciel de </a:t>
            </a:r>
            <a:r>
              <a:rPr lang="fr-FR" sz="2267" dirty="0" err="1"/>
              <a:t>visio</a:t>
            </a:r>
            <a:endParaRPr lang="fr-FR" sz="2267" dirty="0"/>
          </a:p>
          <a:p>
            <a:pPr marL="716982" lvl="1" indent="-380990">
              <a:buFontTx/>
              <a:buChar char="-"/>
            </a:pPr>
            <a:r>
              <a:rPr lang="fr-FR" sz="2267" dirty="0"/>
              <a:t>Agenda partagé, messagerie et chat (ENT)</a:t>
            </a:r>
            <a:endParaRPr lang="fr-FR" sz="2400" dirty="0"/>
          </a:p>
          <a:p>
            <a:pPr marL="380990" indent="-38099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400" dirty="0"/>
              <a:t>Jeux sérieux : ex. : </a:t>
            </a:r>
            <a:r>
              <a:rPr lang="fr-FR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LCT Banque de Job-immersion</a:t>
            </a:r>
            <a:endParaRPr lang="fr-FR" sz="2400" dirty="0"/>
          </a:p>
          <a:p>
            <a:pPr marL="380990" indent="-380990">
              <a:buFontTx/>
              <a:buChar char="-"/>
            </a:pPr>
            <a:endParaRPr lang="fr-FR" sz="2400" dirty="0"/>
          </a:p>
          <a:p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37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118623" y="164637"/>
            <a:ext cx="10753195" cy="1248139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Les blocs de compétences professionnelles 1 et 2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10971" y="1604798"/>
            <a:ext cx="11560847" cy="4341373"/>
          </a:xfrm>
        </p:spPr>
        <p:txBody>
          <a:bodyPr/>
          <a:lstStyle/>
          <a:p>
            <a:pPr algn="ctr"/>
            <a:r>
              <a:rPr lang="fr-FR" sz="2400" b="1" dirty="0">
                <a:solidFill>
                  <a:srgbClr val="3D7CC9"/>
                </a:solidFill>
              </a:rPr>
              <a:t>CONTEXTE</a:t>
            </a:r>
          </a:p>
          <a:p>
            <a:pPr algn="ctr"/>
            <a:r>
              <a:rPr lang="fr-FR" sz="2400" b="1" dirty="0">
                <a:solidFill>
                  <a:srgbClr val="3D7CC9"/>
                </a:solidFill>
              </a:rPr>
              <a:t> </a:t>
            </a:r>
          </a:p>
          <a:p>
            <a:r>
              <a:rPr lang="fr-FR" sz="2400" dirty="0"/>
              <a:t>- Une logique commune aux 2 blocs :  </a:t>
            </a:r>
            <a:r>
              <a:rPr lang="fr-FR" sz="2400" b="1" dirty="0"/>
              <a:t>la relation avec le client. </a:t>
            </a:r>
          </a:p>
          <a:p>
            <a:endParaRPr lang="fr-FR" sz="2400" dirty="0"/>
          </a:p>
          <a:p>
            <a:r>
              <a:rPr lang="fr-FR" sz="2400" dirty="0"/>
              <a:t>- Le décloisonnement de la relation client : </a:t>
            </a:r>
            <a:r>
              <a:rPr lang="fr-FR" sz="2400" b="1" dirty="0"/>
              <a:t>passage du multicanal à l’omnicanal.</a:t>
            </a:r>
          </a:p>
          <a:p>
            <a:endParaRPr lang="fr-FR" sz="2400" dirty="0"/>
          </a:p>
          <a:p>
            <a:r>
              <a:rPr lang="fr-FR" sz="2400" dirty="0"/>
              <a:t>- Une nouvelle gestion du temps de réponse au client selon les canaux : </a:t>
            </a:r>
            <a:r>
              <a:rPr lang="fr-FR" sz="2400" b="1" dirty="0"/>
              <a:t>de l’immédiateté à la réponse différée.</a:t>
            </a:r>
          </a:p>
          <a:p>
            <a:endParaRPr lang="fr-FR" sz="2400" dirty="0"/>
          </a:p>
          <a:p>
            <a:r>
              <a:rPr lang="fr-FR" sz="2400" dirty="0"/>
              <a:t>- De l’accueil vers l’accompagnement du parcours client pour </a:t>
            </a:r>
            <a:r>
              <a:rPr lang="fr-FR" sz="2400" b="1" dirty="0"/>
              <a:t>une expérience de qualité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pPr marL="239994" lvl="1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3553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39AB6B-FB98-4D18-A1AF-F265A1178710}"/>
              </a:ext>
            </a:extLst>
          </p:cNvPr>
          <p:cNvSpPr/>
          <p:nvPr/>
        </p:nvSpPr>
        <p:spPr>
          <a:xfrm>
            <a:off x="1660928" y="960097"/>
            <a:ext cx="9246109" cy="5342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2400" dirty="0">
                <a:solidFill>
                  <a:srgbClr val="FFFFFF"/>
                </a:solidFill>
                <a:latin typeface="Calibri" panose="020F0502020204030204" pitchFamily="34" charset="0"/>
              </a:rPr>
              <a:t>Le cloisonnement du multicanal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11FEF5-EA52-4457-908E-567B5EECD2F6}"/>
              </a:ext>
            </a:extLst>
          </p:cNvPr>
          <p:cNvSpPr/>
          <p:nvPr/>
        </p:nvSpPr>
        <p:spPr>
          <a:xfrm>
            <a:off x="219869" y="2235200"/>
            <a:ext cx="2194560" cy="77216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2400" dirty="0">
                <a:solidFill>
                  <a:srgbClr val="FFFFFF"/>
                </a:solidFill>
                <a:latin typeface="Calibri" panose="020F0502020204030204" pitchFamily="34" charset="0"/>
              </a:rPr>
              <a:t>Agence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0EC74-EA71-4B44-A166-777E9696BBCB}"/>
              </a:ext>
            </a:extLst>
          </p:cNvPr>
          <p:cNvSpPr/>
          <p:nvPr/>
        </p:nvSpPr>
        <p:spPr>
          <a:xfrm>
            <a:off x="3246412" y="2207908"/>
            <a:ext cx="2194560" cy="77216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2400" dirty="0">
                <a:solidFill>
                  <a:srgbClr val="FFFFFF"/>
                </a:solidFill>
                <a:latin typeface="Calibri" panose="020F0502020204030204" pitchFamily="34" charset="0"/>
              </a:rPr>
              <a:t>Canal web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CAC07-3F56-49A8-8FA3-F0AF75C1C01D}"/>
              </a:ext>
            </a:extLst>
          </p:cNvPr>
          <p:cNvSpPr/>
          <p:nvPr/>
        </p:nvSpPr>
        <p:spPr>
          <a:xfrm>
            <a:off x="6480565" y="2207908"/>
            <a:ext cx="2194560" cy="77216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2400" dirty="0">
                <a:solidFill>
                  <a:srgbClr val="FFFFFF"/>
                </a:solidFill>
                <a:latin typeface="Calibri" panose="020F0502020204030204" pitchFamily="34" charset="0"/>
              </a:rPr>
              <a:t>Canal téléphonique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894BA4-E182-47ED-A91A-FD3AD283B792}"/>
              </a:ext>
            </a:extLst>
          </p:cNvPr>
          <p:cNvSpPr/>
          <p:nvPr/>
        </p:nvSpPr>
        <p:spPr>
          <a:xfrm>
            <a:off x="9714719" y="2207908"/>
            <a:ext cx="2194560" cy="77216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2400" dirty="0">
                <a:solidFill>
                  <a:srgbClr val="FFFFFF"/>
                </a:solidFill>
                <a:latin typeface="Calibri" panose="020F0502020204030204" pitchFamily="34" charset="0"/>
              </a:rPr>
              <a:t>Canal SMS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3993B26B-ABD7-4D72-B75D-3B4CB7190184}"/>
              </a:ext>
            </a:extLst>
          </p:cNvPr>
          <p:cNvSpPr/>
          <p:nvPr/>
        </p:nvSpPr>
        <p:spPr>
          <a:xfrm rot="10800000">
            <a:off x="1074091" y="3365423"/>
            <a:ext cx="486117" cy="1371043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2F00DD0-3D7A-4B51-8E07-A1602137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91" y="5094529"/>
            <a:ext cx="486117" cy="987425"/>
          </a:xfrm>
          <a:prstGeom prst="rect">
            <a:avLst/>
          </a:prstGeom>
        </p:spPr>
      </p:pic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27A31CE9-F53D-40B9-80FD-F4959F4B5169}"/>
              </a:ext>
            </a:extLst>
          </p:cNvPr>
          <p:cNvSpPr/>
          <p:nvPr/>
        </p:nvSpPr>
        <p:spPr>
          <a:xfrm rot="10800000">
            <a:off x="4100634" y="3365423"/>
            <a:ext cx="486117" cy="1371043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E125C0BD-F802-4619-BB81-3C283B2D24B8}"/>
              </a:ext>
            </a:extLst>
          </p:cNvPr>
          <p:cNvSpPr/>
          <p:nvPr/>
        </p:nvSpPr>
        <p:spPr>
          <a:xfrm rot="10800000">
            <a:off x="7334787" y="3429000"/>
            <a:ext cx="486117" cy="1371043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0C4BDD76-3F81-46AB-9A51-29CD7DA89103}"/>
              </a:ext>
            </a:extLst>
          </p:cNvPr>
          <p:cNvSpPr/>
          <p:nvPr/>
        </p:nvSpPr>
        <p:spPr>
          <a:xfrm rot="10800000">
            <a:off x="10568940" y="3429001"/>
            <a:ext cx="486117" cy="1371043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73A4764-FA36-4219-B3FE-C87CBBFA4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634" y="5075662"/>
            <a:ext cx="486117" cy="9874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75E26FB-909A-415C-8444-4347B8DC8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4" y="5094529"/>
            <a:ext cx="486117" cy="9874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7701741-9534-45AE-BFE0-E17EAEBF6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92" y="5094529"/>
            <a:ext cx="486117" cy="987425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7B92528-449C-4B60-A51B-451B94B70EF5}"/>
              </a:ext>
            </a:extLst>
          </p:cNvPr>
          <p:cNvCxnSpPr>
            <a:cxnSpLocks/>
          </p:cNvCxnSpPr>
          <p:nvPr/>
        </p:nvCxnSpPr>
        <p:spPr>
          <a:xfrm>
            <a:off x="2831637" y="1585292"/>
            <a:ext cx="0" cy="493130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C68B988-9B80-47A4-83C4-B8A04A328668}"/>
              </a:ext>
            </a:extLst>
          </p:cNvPr>
          <p:cNvCxnSpPr>
            <a:cxnSpLocks/>
          </p:cNvCxnSpPr>
          <p:nvPr/>
        </p:nvCxnSpPr>
        <p:spPr>
          <a:xfrm>
            <a:off x="5903979" y="1585292"/>
            <a:ext cx="0" cy="493130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7CF7532-EA31-40E4-9DD2-8274D537C513}"/>
              </a:ext>
            </a:extLst>
          </p:cNvPr>
          <p:cNvCxnSpPr>
            <a:cxnSpLocks/>
          </p:cNvCxnSpPr>
          <p:nvPr/>
        </p:nvCxnSpPr>
        <p:spPr>
          <a:xfrm>
            <a:off x="9264352" y="1585292"/>
            <a:ext cx="0" cy="493130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67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rcle : creux 4">
            <a:extLst>
              <a:ext uri="{FF2B5EF4-FFF2-40B4-BE49-F238E27FC236}">
                <a16:creationId xmlns:a16="http://schemas.microsoft.com/office/drawing/2014/main" id="{1C6F4772-37E2-454D-9A53-3139F2FA4D6D}"/>
              </a:ext>
            </a:extLst>
          </p:cNvPr>
          <p:cNvSpPr/>
          <p:nvPr/>
        </p:nvSpPr>
        <p:spPr>
          <a:xfrm>
            <a:off x="5758432" y="1412776"/>
            <a:ext cx="3641720" cy="3648405"/>
          </a:xfrm>
          <a:prstGeom prst="donut">
            <a:avLst>
              <a:gd name="adj" fmla="val 34"/>
            </a:avLst>
          </a:prstGeom>
          <a:solidFill>
            <a:srgbClr val="0058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Ovale 32">
            <a:extLst>
              <a:ext uri="{FF2B5EF4-FFF2-40B4-BE49-F238E27FC236}">
                <a16:creationId xmlns:a16="http://schemas.microsoft.com/office/drawing/2014/main" id="{345D9693-593F-485E-B23D-A16655258E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338871" y="2706303"/>
            <a:ext cx="1157396" cy="10098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9929CA1F-7771-48E0-BDAD-E4005FAA8120}"/>
              </a:ext>
            </a:extLst>
          </p:cNvPr>
          <p:cNvSpPr/>
          <p:nvPr/>
        </p:nvSpPr>
        <p:spPr>
          <a:xfrm>
            <a:off x="429379" y="1227195"/>
            <a:ext cx="2678519" cy="57451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1D2AD2-7DE5-437D-B80C-E0D8ADFA3B83}"/>
              </a:ext>
            </a:extLst>
          </p:cNvPr>
          <p:cNvSpPr txBox="1"/>
          <p:nvPr/>
        </p:nvSpPr>
        <p:spPr>
          <a:xfrm>
            <a:off x="779200" y="1227195"/>
            <a:ext cx="214844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67" dirty="0">
                <a:solidFill>
                  <a:srgbClr val="000000"/>
                </a:solidFill>
                <a:latin typeface="Calibri" panose="020F0502020204030204" pitchFamily="34" charset="0"/>
              </a:rPr>
              <a:t>Le client souscrit à une offre sur son ordinateur.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E89168-C52B-4212-A937-94FD3C7AB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63" y="1787053"/>
            <a:ext cx="430664" cy="9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C9A6F5-0044-46F3-A489-2D5E8EE23119}"/>
              </a:ext>
            </a:extLst>
          </p:cNvPr>
          <p:cNvSpPr/>
          <p:nvPr/>
        </p:nvSpPr>
        <p:spPr>
          <a:xfrm>
            <a:off x="6031255" y="2743279"/>
            <a:ext cx="14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</a:rPr>
              <a:t>Application Bancaire</a:t>
            </a:r>
          </a:p>
          <a:p>
            <a:pPr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  <p:sp>
        <p:nvSpPr>
          <p:cNvPr id="11" name="Rectangle 20">
            <a:extLst>
              <a:ext uri="{FF2B5EF4-FFF2-40B4-BE49-F238E27FC236}">
                <a16:creationId xmlns:a16="http://schemas.microsoft.com/office/drawing/2014/main" id="{D41E59F7-0E7B-448F-A2DE-3B567E6EC712}"/>
              </a:ext>
            </a:extLst>
          </p:cNvPr>
          <p:cNvSpPr/>
          <p:nvPr/>
        </p:nvSpPr>
        <p:spPr>
          <a:xfrm>
            <a:off x="6064291" y="3440292"/>
            <a:ext cx="1157396" cy="466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</a:rPr>
              <a:t>Site internet</a:t>
            </a:r>
            <a:endParaRPr lang="fr-FR" sz="1467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4BF128CF-F157-4D5E-8E09-4272C6300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97" y="3802831"/>
            <a:ext cx="1157396" cy="55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BAF91028-48C7-4950-A34E-EE44C145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498" y="1901546"/>
            <a:ext cx="897732" cy="4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C04A3D-66AE-4537-B65A-9B0F6A144A5A}"/>
              </a:ext>
            </a:extLst>
          </p:cNvPr>
          <p:cNvSpPr/>
          <p:nvPr/>
        </p:nvSpPr>
        <p:spPr>
          <a:xfrm>
            <a:off x="7834568" y="2412220"/>
            <a:ext cx="1440000" cy="275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</a:rPr>
              <a:t>CRC</a:t>
            </a:r>
            <a:endParaRPr lang="fr-FR" sz="1467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5D39318-4626-41E5-AAF1-CD7D65B08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7049" y="3963303"/>
            <a:ext cx="897732" cy="55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546E3E-7594-4836-8A6E-4404C351E91C}"/>
              </a:ext>
            </a:extLst>
          </p:cNvPr>
          <p:cNvSpPr/>
          <p:nvPr/>
        </p:nvSpPr>
        <p:spPr>
          <a:xfrm>
            <a:off x="7850927" y="3697744"/>
            <a:ext cx="830227" cy="295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</a:rPr>
              <a:t>Agences</a:t>
            </a:r>
            <a:endParaRPr lang="fr-FR" sz="1467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FC5788-861A-4FF8-B90A-AB3AD5FFB082}"/>
              </a:ext>
            </a:extLst>
          </p:cNvPr>
          <p:cNvSpPr/>
          <p:nvPr/>
        </p:nvSpPr>
        <p:spPr>
          <a:xfrm>
            <a:off x="7152277" y="2866901"/>
            <a:ext cx="14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Client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7A9663D-43C5-48D7-AABE-04609424D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791" y="3868495"/>
            <a:ext cx="1006156" cy="654023"/>
          </a:xfrm>
          <a:prstGeom prst="rect">
            <a:avLst/>
          </a:prstGeom>
        </p:spPr>
      </p:pic>
      <p:pic>
        <p:nvPicPr>
          <p:cNvPr id="20" name="Picture 18" descr="Tablettes: 82 modèles testés | Protégez-Vous.ca">
            <a:extLst>
              <a:ext uri="{FF2B5EF4-FFF2-40B4-BE49-F238E27FC236}">
                <a16:creationId xmlns:a16="http://schemas.microsoft.com/office/drawing/2014/main" id="{2C610F01-8B50-4168-8FFD-88FB4DAA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86" y="770654"/>
            <a:ext cx="901567" cy="6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3B4617-4EB0-4605-82DE-4BC12CB2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97" y="877825"/>
            <a:ext cx="730060" cy="7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Les nouveaux réseaux sociaux et les médias à suivre - Noiise">
            <a:extLst>
              <a:ext uri="{FF2B5EF4-FFF2-40B4-BE49-F238E27FC236}">
                <a16:creationId xmlns:a16="http://schemas.microsoft.com/office/drawing/2014/main" id="{BC607269-0A48-46E5-B8DA-E5F87F595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29" y="5253951"/>
            <a:ext cx="1181841" cy="5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Votre conseiller bancaire par visioconférence">
            <a:extLst>
              <a:ext uri="{FF2B5EF4-FFF2-40B4-BE49-F238E27FC236}">
                <a16:creationId xmlns:a16="http://schemas.microsoft.com/office/drawing/2014/main" id="{93B2BF20-0BA1-425F-A8F2-9A5C37EA3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29" y="3154365"/>
            <a:ext cx="992880" cy="5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Bulle narrative : ronde 23">
            <a:extLst>
              <a:ext uri="{FF2B5EF4-FFF2-40B4-BE49-F238E27FC236}">
                <a16:creationId xmlns:a16="http://schemas.microsoft.com/office/drawing/2014/main" id="{229FFFFE-FF72-40BF-B46F-626F35E522B0}"/>
              </a:ext>
            </a:extLst>
          </p:cNvPr>
          <p:cNvSpPr/>
          <p:nvPr/>
        </p:nvSpPr>
        <p:spPr>
          <a:xfrm>
            <a:off x="293095" y="3924309"/>
            <a:ext cx="3537277" cy="83251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7E0B641-F44D-4104-9EE0-F8EB7CC1C469}"/>
              </a:ext>
            </a:extLst>
          </p:cNvPr>
          <p:cNvSpPr txBox="1"/>
          <p:nvPr/>
        </p:nvSpPr>
        <p:spPr>
          <a:xfrm>
            <a:off x="543891" y="2318914"/>
            <a:ext cx="3689229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67" dirty="0">
                <a:solidFill>
                  <a:srgbClr val="000000"/>
                </a:solidFill>
                <a:latin typeface="Calibri" panose="020F0502020204030204" pitchFamily="34" charset="0"/>
              </a:rPr>
              <a:t>Avec l’aide de son conseiller il modifie le contrat en agence. Il peut également obtenir des conseils auprès des web-experts.</a:t>
            </a:r>
          </a:p>
        </p:txBody>
      </p:sp>
      <p:sp>
        <p:nvSpPr>
          <p:cNvPr id="26" name="Bulle narrative : ronde 25">
            <a:extLst>
              <a:ext uri="{FF2B5EF4-FFF2-40B4-BE49-F238E27FC236}">
                <a16:creationId xmlns:a16="http://schemas.microsoft.com/office/drawing/2014/main" id="{934AA469-5334-46EF-8D7F-E0E67CA8AC61}"/>
              </a:ext>
            </a:extLst>
          </p:cNvPr>
          <p:cNvSpPr/>
          <p:nvPr/>
        </p:nvSpPr>
        <p:spPr>
          <a:xfrm>
            <a:off x="115045" y="2270253"/>
            <a:ext cx="4051664" cy="97414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C7C5F0C-3223-42E1-AEC8-1893F67F527A}"/>
              </a:ext>
            </a:extLst>
          </p:cNvPr>
          <p:cNvSpPr txBox="1"/>
          <p:nvPr/>
        </p:nvSpPr>
        <p:spPr>
          <a:xfrm>
            <a:off x="547263" y="4044887"/>
            <a:ext cx="307433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67" dirty="0">
                <a:solidFill>
                  <a:srgbClr val="000000"/>
                </a:solidFill>
                <a:latin typeface="Calibri" panose="020F0502020204030204" pitchFamily="34" charset="0"/>
              </a:rPr>
              <a:t>Il récupère son contrat mis à jour sur son espace sécurisé ou en agence.</a:t>
            </a:r>
          </a:p>
        </p:txBody>
      </p:sp>
      <p:sp>
        <p:nvSpPr>
          <p:cNvPr id="28" name="Bulle narrative : ronde 27">
            <a:extLst>
              <a:ext uri="{FF2B5EF4-FFF2-40B4-BE49-F238E27FC236}">
                <a16:creationId xmlns:a16="http://schemas.microsoft.com/office/drawing/2014/main" id="{8E88A86E-CB98-462B-9962-4AC95BF81CB5}"/>
              </a:ext>
            </a:extLst>
          </p:cNvPr>
          <p:cNvSpPr/>
          <p:nvPr/>
        </p:nvSpPr>
        <p:spPr>
          <a:xfrm>
            <a:off x="161851" y="5250541"/>
            <a:ext cx="3537277" cy="111520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93645ED-8778-4767-9B37-FBF3E6E1A0A1}"/>
              </a:ext>
            </a:extLst>
          </p:cNvPr>
          <p:cNvSpPr txBox="1"/>
          <p:nvPr/>
        </p:nvSpPr>
        <p:spPr>
          <a:xfrm>
            <a:off x="480124" y="5425572"/>
            <a:ext cx="3241131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67" dirty="0">
                <a:solidFill>
                  <a:srgbClr val="000000"/>
                </a:solidFill>
                <a:latin typeface="Calibri" panose="020F0502020204030204" pitchFamily="34" charset="0"/>
              </a:rPr>
              <a:t>Après son passage, le client poste un avis sur son application mobile ou sur les réseaux sociaux.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36583B-BCA1-4D4E-90F9-762BA3618577}"/>
              </a:ext>
            </a:extLst>
          </p:cNvPr>
          <p:cNvSpPr/>
          <p:nvPr/>
        </p:nvSpPr>
        <p:spPr>
          <a:xfrm>
            <a:off x="9439764" y="3348832"/>
            <a:ext cx="14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Automates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E1424C-AEFA-4AF7-B802-C06C8E962D4D}"/>
              </a:ext>
            </a:extLst>
          </p:cNvPr>
          <p:cNvSpPr/>
          <p:nvPr/>
        </p:nvSpPr>
        <p:spPr>
          <a:xfrm>
            <a:off x="9223838" y="1480014"/>
            <a:ext cx="901567" cy="965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Montres connectées</a:t>
            </a:r>
            <a:endParaRPr lang="fr-FR" sz="1467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EAD329-BF83-4DC2-BF93-29567A66C3A0}"/>
              </a:ext>
            </a:extLst>
          </p:cNvPr>
          <p:cNvSpPr/>
          <p:nvPr/>
        </p:nvSpPr>
        <p:spPr>
          <a:xfrm>
            <a:off x="7330590" y="5102675"/>
            <a:ext cx="925287" cy="9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</a:rPr>
              <a:t>Réseaux sociaux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1BF6D7-4B73-40E0-9FC1-21E1EAE4E7B6}"/>
              </a:ext>
            </a:extLst>
          </p:cNvPr>
          <p:cNvSpPr/>
          <p:nvPr/>
        </p:nvSpPr>
        <p:spPr>
          <a:xfrm>
            <a:off x="6392636" y="250425"/>
            <a:ext cx="14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</a:rPr>
              <a:t>Tablettes</a:t>
            </a:r>
            <a:endParaRPr lang="fr-FR" sz="1467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0F8268-E2B7-4ADB-B2F5-50E5555AF21D}"/>
              </a:ext>
            </a:extLst>
          </p:cNvPr>
          <p:cNvSpPr/>
          <p:nvPr/>
        </p:nvSpPr>
        <p:spPr>
          <a:xfrm>
            <a:off x="4637073" y="2324979"/>
            <a:ext cx="1035945" cy="9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Expert visio-conférence</a:t>
            </a:r>
            <a:endParaRPr lang="fr-FR" sz="1467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5" name="Cercle : creux 34">
            <a:extLst>
              <a:ext uri="{FF2B5EF4-FFF2-40B4-BE49-F238E27FC236}">
                <a16:creationId xmlns:a16="http://schemas.microsoft.com/office/drawing/2014/main" id="{63C6B037-DB2A-4FD5-B6C9-691B553421B3}"/>
              </a:ext>
            </a:extLst>
          </p:cNvPr>
          <p:cNvSpPr/>
          <p:nvPr/>
        </p:nvSpPr>
        <p:spPr>
          <a:xfrm>
            <a:off x="4230426" y="241838"/>
            <a:ext cx="6753697" cy="6213991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F6BAEC-8C90-4689-B7E3-862187312875}"/>
              </a:ext>
            </a:extLst>
          </p:cNvPr>
          <p:cNvSpPr/>
          <p:nvPr/>
        </p:nvSpPr>
        <p:spPr>
          <a:xfrm>
            <a:off x="10916171" y="5312687"/>
            <a:ext cx="706899" cy="9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rgbClr val="005841"/>
                </a:solidFill>
                <a:latin typeface="Calibri" panose="020F0502020204030204" pitchFamily="34" charset="0"/>
              </a:rPr>
              <a:t>VISION Client à 360°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B9F2CA-A05A-4839-8771-CDCC64272212}"/>
              </a:ext>
            </a:extLst>
          </p:cNvPr>
          <p:cNvSpPr/>
          <p:nvPr/>
        </p:nvSpPr>
        <p:spPr>
          <a:xfrm>
            <a:off x="3229094" y="246116"/>
            <a:ext cx="1524997" cy="9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rgbClr val="005841"/>
                </a:solidFill>
                <a:latin typeface="Calibri" panose="020F0502020204030204" pitchFamily="34" charset="0"/>
              </a:rPr>
              <a:t>CONSEILLER</a:t>
            </a:r>
          </a:p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rgbClr val="005841"/>
                </a:solidFill>
                <a:latin typeface="Calibri" panose="020F0502020204030204" pitchFamily="34" charset="0"/>
              </a:rPr>
              <a:t> BANCAIRE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05F57508-CCBC-4A6F-92E6-147D40ABC86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1" y="1811353"/>
            <a:ext cx="243059" cy="49371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6F7CADFC-F5AC-4F39-B2EB-44971CC4B78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1" y="3294702"/>
            <a:ext cx="243059" cy="49371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E793657-8F22-4FDF-B1C2-F18CAC51155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1" y="4756828"/>
            <a:ext cx="243059" cy="49371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CB10F7E7-A5FB-487C-A662-51D4BD7CD9F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3" y="6290094"/>
            <a:ext cx="243059" cy="493713"/>
          </a:xfrm>
          <a:prstGeom prst="rect">
            <a:avLst/>
          </a:prstGeom>
        </p:spPr>
      </p:pic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A13DA802-AE24-4FF3-A32B-FBF50DBDA472}"/>
              </a:ext>
            </a:extLst>
          </p:cNvPr>
          <p:cNvCxnSpPr>
            <a:cxnSpLocks/>
          </p:cNvCxnSpPr>
          <p:nvPr/>
        </p:nvCxnSpPr>
        <p:spPr>
          <a:xfrm>
            <a:off x="4532627" y="770654"/>
            <a:ext cx="668307" cy="320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621515DE-65B6-422C-A0DD-3CA932171582}"/>
              </a:ext>
            </a:extLst>
          </p:cNvPr>
          <p:cNvCxnSpPr>
            <a:stCxn id="36" idx="1"/>
          </p:cNvCxnSpPr>
          <p:nvPr/>
        </p:nvCxnSpPr>
        <p:spPr>
          <a:xfrm flipH="1" flipV="1">
            <a:off x="10400112" y="5425571"/>
            <a:ext cx="516059" cy="343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5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7DE9FAEB-4114-42E3-78E0-147633AE6FC6}"/>
              </a:ext>
            </a:extLst>
          </p:cNvPr>
          <p:cNvGraphicFramePr/>
          <p:nvPr/>
        </p:nvGraphicFramePr>
        <p:xfrm>
          <a:off x="1679509" y="21808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3905B6D-164C-60AE-56BE-785E051D2E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69961" y="5739127"/>
            <a:ext cx="10608552" cy="864095"/>
          </a:xfrm>
        </p:spPr>
        <p:txBody>
          <a:bodyPr/>
          <a:lstStyle/>
          <a:p>
            <a:r>
              <a:rPr lang="fr-FR" dirty="0">
                <a:solidFill>
                  <a:srgbClr val="3D7CC9"/>
                </a:solidFill>
              </a:rPr>
              <a:t>Bloc 1- Réactivité  </a:t>
            </a:r>
            <a:r>
              <a:rPr lang="fr-FR" dirty="0"/>
              <a:t>: ensemble de compétences pour répondre aux demandes clients, peu importe l’origine.</a:t>
            </a:r>
          </a:p>
          <a:p>
            <a:r>
              <a:rPr lang="fr-FR" dirty="0">
                <a:solidFill>
                  <a:srgbClr val="3D7CC9"/>
                </a:solidFill>
              </a:rPr>
              <a:t>Bloc 2- Pro activité </a:t>
            </a:r>
            <a:r>
              <a:rPr lang="fr-FR" dirty="0"/>
              <a:t>: ensemble de compétences pour créer, développer l’activité commerciale.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5F9D43-8BF7-0A21-7FB4-AC77A6972253}"/>
              </a:ext>
            </a:extLst>
          </p:cNvPr>
          <p:cNvSpPr txBox="1"/>
          <p:nvPr/>
        </p:nvSpPr>
        <p:spPr>
          <a:xfrm>
            <a:off x="0" y="97800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fr-FR" sz="2400" b="1" dirty="0">
                <a:solidFill>
                  <a:srgbClr val="3D7CC9"/>
                </a:solidFill>
                <a:latin typeface="Arial"/>
              </a:rPr>
              <a:t>POURQUOI 2 BLOCS DE COMPETENCES ? </a:t>
            </a:r>
          </a:p>
        </p:txBody>
      </p:sp>
    </p:spTree>
    <p:extLst>
      <p:ext uri="{BB962C8B-B14F-4D97-AF65-F5344CB8AC3E}">
        <p14:creationId xmlns:p14="http://schemas.microsoft.com/office/powerpoint/2010/main" val="192194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AFDD4-0F9D-F4E9-B980-34D432DC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>
                <a:solidFill>
                  <a:srgbClr val="3D7CC9"/>
                </a:solidFill>
              </a:rPr>
              <a:t>BLOC 1 : ACCOMPAGNEMENT DU PARCOURS DU CLIENT DE SERVICES BANCAIRES ET FINANCIERS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ABB00A7-E65D-276C-25EB-993CB0E067E9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480485" y="2448984"/>
          <a:ext cx="11231033" cy="424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11A6E262-3ED2-DBBE-CF79-3311139A226A}"/>
              </a:ext>
            </a:extLst>
          </p:cNvPr>
          <p:cNvSpPr/>
          <p:nvPr/>
        </p:nvSpPr>
        <p:spPr>
          <a:xfrm>
            <a:off x="3600832" y="2564904"/>
            <a:ext cx="1248139" cy="11521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/>
            <a:endParaRPr lang="fr-FR" sz="1067" dirty="0">
              <a:solidFill>
                <a:srgbClr val="FFFFFF"/>
              </a:solidFill>
              <a:latin typeface="Arial"/>
            </a:endParaRPr>
          </a:p>
          <a:p>
            <a:pPr algn="ctr" defTabSz="1219170"/>
            <a:r>
              <a:rPr lang="fr-FR" sz="1067" dirty="0">
                <a:solidFill>
                  <a:srgbClr val="FFFFFF"/>
                </a:solidFill>
                <a:latin typeface="Arial"/>
              </a:rPr>
              <a:t>Le chèque du client est impayé</a:t>
            </a:r>
          </a:p>
          <a:p>
            <a:pPr algn="ctr" defTabSz="1219170"/>
            <a:endParaRPr lang="fr-FR" sz="1467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3BAF915-EA0E-FA82-B124-791431E21B45}"/>
              </a:ext>
            </a:extLst>
          </p:cNvPr>
          <p:cNvSpPr/>
          <p:nvPr/>
        </p:nvSpPr>
        <p:spPr>
          <a:xfrm>
            <a:off x="5135893" y="2372883"/>
            <a:ext cx="1248139" cy="124813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/>
            <a:endParaRPr lang="fr-FR" sz="933" dirty="0">
              <a:solidFill>
                <a:srgbClr val="FFFFFF"/>
              </a:solidFill>
              <a:latin typeface="Arial"/>
            </a:endParaRPr>
          </a:p>
          <a:p>
            <a:pPr algn="ctr" defTabSz="1219170"/>
            <a:r>
              <a:rPr lang="fr-FR" sz="1067" dirty="0">
                <a:solidFill>
                  <a:srgbClr val="FFFFFF"/>
                </a:solidFill>
                <a:latin typeface="Arial"/>
              </a:rPr>
              <a:t>Alerte : fort mouvement créditeur</a:t>
            </a:r>
          </a:p>
          <a:p>
            <a:pPr algn="ctr" defTabSz="1219170"/>
            <a:endParaRPr lang="fr-FR" sz="1467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62726E9-217C-9137-41FE-0F994373DC30}"/>
              </a:ext>
            </a:extLst>
          </p:cNvPr>
          <p:cNvSpPr/>
          <p:nvPr/>
        </p:nvSpPr>
        <p:spPr>
          <a:xfrm>
            <a:off x="7345249" y="2448984"/>
            <a:ext cx="1248139" cy="117203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1067" dirty="0">
                <a:solidFill>
                  <a:srgbClr val="FFFFFF"/>
                </a:solidFill>
                <a:latin typeface="Arial"/>
              </a:rPr>
              <a:t>Le client apparaît sur l’état des débiteurs</a:t>
            </a:r>
          </a:p>
        </p:txBody>
      </p:sp>
    </p:spTree>
    <p:extLst>
      <p:ext uri="{BB962C8B-B14F-4D97-AF65-F5344CB8AC3E}">
        <p14:creationId xmlns:p14="http://schemas.microsoft.com/office/powerpoint/2010/main" val="369685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871A-C6F9-B270-E432-5CB6C2F8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>
                <a:solidFill>
                  <a:srgbClr val="3D7CC9"/>
                </a:solidFill>
              </a:rPr>
              <a:t>BLOC 1 : ACCOMPAGNEMENT DU PARCOURS DU CLIENT DE SERVICES BANCAIRES ET FINANCIERS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F0AAA852-01F7-999E-07A1-A0BC2D3DF4A3}"/>
              </a:ext>
            </a:extLst>
          </p:cNvPr>
          <p:cNvGraphicFramePr/>
          <p:nvPr/>
        </p:nvGraphicFramePr>
        <p:xfrm>
          <a:off x="2032000" y="8367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C8F3F0C6-3E40-5278-FF9C-48C1DDFFCEC6}"/>
              </a:ext>
            </a:extLst>
          </p:cNvPr>
          <p:cNvSpPr/>
          <p:nvPr/>
        </p:nvSpPr>
        <p:spPr>
          <a:xfrm>
            <a:off x="4751848" y="3236979"/>
            <a:ext cx="1344149" cy="130034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/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algn="ctr"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Effectuer un rebond commercial</a:t>
            </a:r>
          </a:p>
          <a:p>
            <a:pPr algn="ctr" defTabSz="1219170"/>
            <a:endParaRPr lang="fr-FR" sz="1467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7CF1FE6-4794-7D16-B33D-559F32C7BB05}"/>
              </a:ext>
            </a:extLst>
          </p:cNvPr>
          <p:cNvSpPr/>
          <p:nvPr/>
        </p:nvSpPr>
        <p:spPr>
          <a:xfrm>
            <a:off x="6095997" y="3525012"/>
            <a:ext cx="1552001" cy="150108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ctr" defTabSz="1219170"/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algn="ctr" defTabSz="1219170"/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algn="ctr" defTabSz="1219170"/>
            <a:r>
              <a:rPr lang="fr-FR" sz="1133" dirty="0">
                <a:solidFill>
                  <a:srgbClr val="FFFFFF"/>
                </a:solidFill>
                <a:latin typeface="Arial"/>
              </a:rPr>
              <a:t>Respecter la réglementation</a:t>
            </a:r>
          </a:p>
          <a:p>
            <a:pPr algn="ctr" defTabSz="1219170"/>
            <a:r>
              <a:rPr lang="fr-FR" sz="1133" dirty="0">
                <a:solidFill>
                  <a:srgbClr val="FFFFFF"/>
                </a:solidFill>
                <a:latin typeface="Arial"/>
              </a:rPr>
              <a:t>(KYC, fraude)</a:t>
            </a:r>
          </a:p>
          <a:p>
            <a:pPr algn="ctr" defTabSz="1219170"/>
            <a:endParaRPr lang="fr-FR" sz="1467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36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8832F-3632-D90F-C8F7-3799E0C0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>
                <a:solidFill>
                  <a:srgbClr val="3D7CC9"/>
                </a:solidFill>
              </a:rPr>
              <a:t>BLOC 1 : ACCOMPAGNEMENT DU PARCOURS DU CLIENT DE SERVICES BANCAIRES ET FINANCIERS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3C09DE2-9D19-4E9B-9B9E-E4016FD154A1}"/>
              </a:ext>
            </a:extLst>
          </p:cNvPr>
          <p:cNvGrpSpPr/>
          <p:nvPr/>
        </p:nvGrpSpPr>
        <p:grpSpPr>
          <a:xfrm>
            <a:off x="623392" y="2261605"/>
            <a:ext cx="11237771" cy="4137967"/>
            <a:chOff x="0" y="1725190"/>
            <a:chExt cx="8428328" cy="3103475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E032C673-9842-B5D0-01F6-E97F351A7947}"/>
                </a:ext>
              </a:extLst>
            </p:cNvPr>
            <p:cNvSpPr/>
            <p:nvPr/>
          </p:nvSpPr>
          <p:spPr>
            <a:xfrm>
              <a:off x="0" y="2715766"/>
              <a:ext cx="2195736" cy="11521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fr-FR" sz="1867" b="1" dirty="0">
                  <a:solidFill>
                    <a:srgbClr val="FFFFFF"/>
                  </a:solidFill>
                  <a:latin typeface="Arial"/>
                </a:rPr>
                <a:t>CLIENTS VULNERABLES</a:t>
              </a: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B1E4426-3350-4A44-D272-E573E85D16B9}"/>
                </a:ext>
              </a:extLst>
            </p:cNvPr>
            <p:cNvSpPr/>
            <p:nvPr/>
          </p:nvSpPr>
          <p:spPr>
            <a:xfrm>
              <a:off x="2506513" y="1725190"/>
              <a:ext cx="2284040" cy="9220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fr-FR" sz="1467" dirty="0">
                  <a:solidFill>
                    <a:srgbClr val="FFFFFF"/>
                  </a:solidFill>
                  <a:latin typeface="Arial"/>
                </a:rPr>
                <a:t>Illectronisme</a:t>
              </a:r>
            </a:p>
            <a:p>
              <a:pPr algn="ctr" defTabSz="1219170"/>
              <a:r>
                <a:rPr lang="fr-FR" sz="1467" dirty="0">
                  <a:solidFill>
                    <a:srgbClr val="FFFFFF"/>
                  </a:solidFill>
                  <a:latin typeface="Arial"/>
                </a:rPr>
                <a:t>Handicap</a:t>
              </a:r>
            </a:p>
            <a:p>
              <a:pPr algn="ctr" defTabSz="1219170"/>
              <a:r>
                <a:rPr lang="fr-FR" sz="1467" dirty="0">
                  <a:solidFill>
                    <a:srgbClr val="FFFFFF"/>
                  </a:solidFill>
                  <a:latin typeface="Arial"/>
                </a:rPr>
                <a:t>Tutelle,</a:t>
              </a:r>
            </a:p>
            <a:p>
              <a:pPr algn="ctr" defTabSz="1219170"/>
              <a:r>
                <a:rPr lang="fr-FR" sz="1467" dirty="0">
                  <a:solidFill>
                    <a:srgbClr val="FFFFFF"/>
                  </a:solidFill>
                  <a:latin typeface="Arial"/>
                </a:rPr>
                <a:t>Grand âge</a:t>
              </a:r>
            </a:p>
            <a:p>
              <a:pPr algn="ctr" defTabSz="1219170"/>
              <a:r>
                <a:rPr lang="fr-FR" sz="1467" dirty="0">
                  <a:solidFill>
                    <a:srgbClr val="FFFFFF"/>
                  </a:solidFill>
                  <a:latin typeface="Arial"/>
                </a:rPr>
                <a:t>Fragilité financière…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46F8AFA6-A6A9-162A-16D5-BC92F8640720}"/>
                </a:ext>
              </a:extLst>
            </p:cNvPr>
            <p:cNvSpPr/>
            <p:nvPr/>
          </p:nvSpPr>
          <p:spPr>
            <a:xfrm>
              <a:off x="5976664" y="3716309"/>
              <a:ext cx="2451664" cy="111235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fr-FR" sz="1467" dirty="0">
                  <a:solidFill>
                    <a:srgbClr val="FFFFFF"/>
                  </a:solidFill>
                  <a:latin typeface="Arial"/>
                </a:rPr>
                <a:t>Accompagnement</a:t>
              </a:r>
              <a:r>
                <a:rPr lang="fr-FR" sz="2400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467" dirty="0">
                  <a:solidFill>
                    <a:srgbClr val="FFFFFF"/>
                  </a:solidFill>
                  <a:latin typeface="Arial"/>
                </a:rPr>
                <a:t>personnalisé, pédagogie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C54049AD-4439-FB26-AFC4-C67F8394220B}"/>
                </a:ext>
              </a:extLst>
            </p:cNvPr>
            <p:cNvSpPr/>
            <p:nvPr/>
          </p:nvSpPr>
          <p:spPr>
            <a:xfrm>
              <a:off x="4553027" y="2676866"/>
              <a:ext cx="2515645" cy="87562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fr-FR" sz="1467" dirty="0">
                  <a:solidFill>
                    <a:srgbClr val="FFFFFF"/>
                  </a:solidFill>
                  <a:latin typeface="Arial"/>
                </a:rPr>
                <a:t>Détection</a:t>
              </a:r>
            </a:p>
            <a:p>
              <a:pPr algn="ctr" defTabSz="1219170"/>
              <a:r>
                <a:rPr lang="fr-FR" sz="1467" dirty="0">
                  <a:solidFill>
                    <a:srgbClr val="FFFFFF"/>
                  </a:solidFill>
                  <a:latin typeface="Arial"/>
                </a:rPr>
                <a:t>diagnostic</a:t>
              </a:r>
            </a:p>
          </p:txBody>
        </p:sp>
        <p:sp>
          <p:nvSpPr>
            <p:cNvPr id="9" name="Flèche : droite 8">
              <a:extLst>
                <a:ext uri="{FF2B5EF4-FFF2-40B4-BE49-F238E27FC236}">
                  <a16:creationId xmlns:a16="http://schemas.microsoft.com/office/drawing/2014/main" id="{802D2A3A-C99E-57D5-F8A8-805B9CA735D3}"/>
                </a:ext>
              </a:extLst>
            </p:cNvPr>
            <p:cNvSpPr/>
            <p:nvPr/>
          </p:nvSpPr>
          <p:spPr>
            <a:xfrm rot="19427663">
              <a:off x="1888550" y="2568980"/>
              <a:ext cx="847699" cy="212264"/>
            </a:xfrm>
            <a:prstGeom prst="rightArrow">
              <a:avLst>
                <a:gd name="adj1" fmla="val 50000"/>
                <a:gd name="adj2" fmla="val 5637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r-FR" sz="2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" name="Flèche : droite 9">
              <a:extLst>
                <a:ext uri="{FF2B5EF4-FFF2-40B4-BE49-F238E27FC236}">
                  <a16:creationId xmlns:a16="http://schemas.microsoft.com/office/drawing/2014/main" id="{81E6AC3B-0546-8A76-FF0D-58F57B2B7C42}"/>
                </a:ext>
              </a:extLst>
            </p:cNvPr>
            <p:cNvSpPr/>
            <p:nvPr/>
          </p:nvSpPr>
          <p:spPr>
            <a:xfrm>
              <a:off x="2176397" y="3040772"/>
              <a:ext cx="2383984" cy="232778"/>
            </a:xfrm>
            <a:prstGeom prst="rightArrow">
              <a:avLst>
                <a:gd name="adj1" fmla="val 50000"/>
                <a:gd name="adj2" fmla="val 5756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r-FR" sz="2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Flèche : droite 10">
              <a:extLst>
                <a:ext uri="{FF2B5EF4-FFF2-40B4-BE49-F238E27FC236}">
                  <a16:creationId xmlns:a16="http://schemas.microsoft.com/office/drawing/2014/main" id="{689B27E9-3D52-9459-9BF3-CAD9AE74E9FB}"/>
                </a:ext>
              </a:extLst>
            </p:cNvPr>
            <p:cNvSpPr/>
            <p:nvPr/>
          </p:nvSpPr>
          <p:spPr>
            <a:xfrm rot="631175">
              <a:off x="2121307" y="3703188"/>
              <a:ext cx="3895280" cy="255785"/>
            </a:xfrm>
            <a:prstGeom prst="rightArrow">
              <a:avLst>
                <a:gd name="adj1" fmla="val 50000"/>
                <a:gd name="adj2" fmla="val 5637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r-FR" sz="2400">
                <a:solidFill>
                  <a:srgbClr val="FFFFFF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20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A9AF9FC-11E2-4FCD-991C-B06C6ACDF4FB}"/>
              </a:ext>
            </a:extLst>
          </p:cNvPr>
          <p:cNvSpPr txBox="1"/>
          <p:nvPr/>
        </p:nvSpPr>
        <p:spPr>
          <a:xfrm>
            <a:off x="2447595" y="1"/>
            <a:ext cx="955028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fr-FR" sz="2133" b="1" dirty="0">
                <a:solidFill>
                  <a:srgbClr val="3D7CC9"/>
                </a:solidFill>
                <a:latin typeface="Calibri" panose="020F0502020204030204" pitchFamily="34" charset="0"/>
              </a:rPr>
              <a:t>Situation  professionnelle dans le cadre de l’activité 4 </a:t>
            </a:r>
          </a:p>
          <a:p>
            <a:pPr algn="r" defTabSz="1219170"/>
            <a:r>
              <a:rPr lang="fr-FR" sz="2133" b="1" dirty="0">
                <a:solidFill>
                  <a:srgbClr val="3D7CC9"/>
                </a:solidFill>
                <a:latin typeface="Calibri" panose="020F0502020204030204" pitchFamily="34" charset="0"/>
              </a:rPr>
              <a:t>Accompagnement des usages numériques</a:t>
            </a:r>
            <a:r>
              <a:rPr lang="fr-FR" sz="2133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9645C2E-9B63-4680-AF71-8FCA9119BEE1}"/>
              </a:ext>
            </a:extLst>
          </p:cNvPr>
          <p:cNvSpPr/>
          <p:nvPr/>
        </p:nvSpPr>
        <p:spPr>
          <a:xfrm>
            <a:off x="88525" y="695698"/>
            <a:ext cx="4868820" cy="1389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FFE4AD0-1515-4B3F-B115-56C567C85F11}"/>
              </a:ext>
            </a:extLst>
          </p:cNvPr>
          <p:cNvSpPr txBox="1"/>
          <p:nvPr/>
        </p:nvSpPr>
        <p:spPr>
          <a:xfrm>
            <a:off x="546918" y="913561"/>
            <a:ext cx="3952031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fr-FR" sz="1467" dirty="0">
                <a:solidFill>
                  <a:srgbClr val="FFFFFF"/>
                </a:solidFill>
                <a:latin typeface="Calibri" panose="020F0502020204030204" pitchFamily="34" charset="0"/>
              </a:rPr>
              <a:t>Lors du renouvellement de sa carte bancaire, un client reçoit de sa banque un sms lui demandant une clé d’activation. </a:t>
            </a:r>
          </a:p>
          <a:p>
            <a:pPr algn="just" defTabSz="1219170"/>
            <a:r>
              <a:rPr lang="fr-FR" sz="1467" dirty="0">
                <a:solidFill>
                  <a:srgbClr val="FFFFFF"/>
                </a:solidFill>
                <a:latin typeface="Calibri" panose="020F0502020204030204" pitchFamily="34" charset="0"/>
              </a:rPr>
              <a:t>Le client doit répondre au sms. 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5416D2B-3686-43FD-BB00-2DD34FF0B607}"/>
              </a:ext>
            </a:extLst>
          </p:cNvPr>
          <p:cNvSpPr/>
          <p:nvPr/>
        </p:nvSpPr>
        <p:spPr>
          <a:xfrm>
            <a:off x="64479" y="2207976"/>
            <a:ext cx="4868820" cy="1389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C78D360-DCB4-4388-82F9-F485552B3E99}"/>
              </a:ext>
            </a:extLst>
          </p:cNvPr>
          <p:cNvSpPr txBox="1"/>
          <p:nvPr/>
        </p:nvSpPr>
        <p:spPr>
          <a:xfrm>
            <a:off x="622654" y="2563018"/>
            <a:ext cx="3800557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fr-FR" sz="1467" dirty="0">
                <a:solidFill>
                  <a:srgbClr val="FFFFFF"/>
                </a:solidFill>
                <a:latin typeface="Calibri" panose="020F0502020204030204" pitchFamily="34" charset="0"/>
              </a:rPr>
              <a:t>En retour, il reçoit le code secret de sa carte bancaire. Il dispose d’un délai de 10 jours pour réaliser cette opération.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58C5140-AE65-486A-B888-068DC0731573}"/>
              </a:ext>
            </a:extLst>
          </p:cNvPr>
          <p:cNvSpPr/>
          <p:nvPr/>
        </p:nvSpPr>
        <p:spPr>
          <a:xfrm>
            <a:off x="64479" y="3718280"/>
            <a:ext cx="4868820" cy="1389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AC45BB6-48EF-41E9-8977-9772D87F32E5}"/>
              </a:ext>
            </a:extLst>
          </p:cNvPr>
          <p:cNvSpPr txBox="1"/>
          <p:nvPr/>
        </p:nvSpPr>
        <p:spPr>
          <a:xfrm>
            <a:off x="698391" y="3951510"/>
            <a:ext cx="3800557" cy="12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fr-FR" sz="1467" dirty="0">
                <a:solidFill>
                  <a:srgbClr val="FFFFFF"/>
                </a:solidFill>
                <a:latin typeface="Calibri" panose="020F0502020204030204" pitchFamily="34" charset="0"/>
              </a:rPr>
              <a:t>Âgé de 92 ans, c’est un client très fidèle de la banque, déficient visuel et auditif. Inquiet, il s’est fait accompagner à l’agence par une personne non connue du conseiller.</a:t>
            </a:r>
          </a:p>
          <a:p>
            <a:pPr algn="just" defTabSz="1219170"/>
            <a:endParaRPr lang="fr-FR" sz="1467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0285565-0D7D-41A3-AFD4-8E4784BDAA86}"/>
              </a:ext>
            </a:extLst>
          </p:cNvPr>
          <p:cNvSpPr/>
          <p:nvPr/>
        </p:nvSpPr>
        <p:spPr>
          <a:xfrm>
            <a:off x="88522" y="5313046"/>
            <a:ext cx="4868820" cy="1389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8746F47-20E8-4190-B68F-0723CBA2B73B}"/>
              </a:ext>
            </a:extLst>
          </p:cNvPr>
          <p:cNvSpPr txBox="1"/>
          <p:nvPr/>
        </p:nvSpPr>
        <p:spPr>
          <a:xfrm>
            <a:off x="925118" y="5487427"/>
            <a:ext cx="3498092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67" dirty="0">
                <a:solidFill>
                  <a:srgbClr val="FFFFFF"/>
                </a:solidFill>
                <a:latin typeface="Calibri" panose="020F0502020204030204" pitchFamily="34" charset="0"/>
              </a:rPr>
              <a:t>À cette occasion et après analyse du compte, le CC constate un fonctionnement atypique du compte (nombreux retraits, montants élevés)….</a:t>
            </a:r>
          </a:p>
        </p:txBody>
      </p:sp>
      <p:sp>
        <p:nvSpPr>
          <p:cNvPr id="30" name="Accolade fermante 29">
            <a:extLst>
              <a:ext uri="{FF2B5EF4-FFF2-40B4-BE49-F238E27FC236}">
                <a16:creationId xmlns:a16="http://schemas.microsoft.com/office/drawing/2014/main" id="{46254D91-84EA-4634-8B5A-3C398FC67688}"/>
              </a:ext>
            </a:extLst>
          </p:cNvPr>
          <p:cNvSpPr/>
          <p:nvPr/>
        </p:nvSpPr>
        <p:spPr>
          <a:xfrm>
            <a:off x="4546757" y="779029"/>
            <a:ext cx="1333712" cy="5915265"/>
          </a:xfrm>
          <a:prstGeom prst="rightBrace">
            <a:avLst>
              <a:gd name="adj1" fmla="val 79047"/>
              <a:gd name="adj2" fmla="val 47886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Rectangle : en biseau 31">
            <a:extLst>
              <a:ext uri="{FF2B5EF4-FFF2-40B4-BE49-F238E27FC236}">
                <a16:creationId xmlns:a16="http://schemas.microsoft.com/office/drawing/2014/main" id="{4FEDEFC0-33AC-441D-997B-F5EB1E8B37DE}"/>
              </a:ext>
            </a:extLst>
          </p:cNvPr>
          <p:cNvSpPr/>
          <p:nvPr/>
        </p:nvSpPr>
        <p:spPr>
          <a:xfrm>
            <a:off x="5949567" y="2944421"/>
            <a:ext cx="1704036" cy="1239761"/>
          </a:xfrm>
          <a:prstGeom prst="bevel">
            <a:avLst>
              <a:gd name="adj" fmla="val 6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B123664-3EDB-45EB-96A6-F7E005B0385D}"/>
              </a:ext>
            </a:extLst>
          </p:cNvPr>
          <p:cNvSpPr txBox="1"/>
          <p:nvPr/>
        </p:nvSpPr>
        <p:spPr>
          <a:xfrm>
            <a:off x="6148203" y="3151292"/>
            <a:ext cx="1333712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FR" sz="1467" dirty="0">
                <a:solidFill>
                  <a:srgbClr val="FFFFFF"/>
                </a:solidFill>
                <a:latin typeface="Calibri" panose="020F0502020204030204" pitchFamily="34" charset="0"/>
              </a:rPr>
              <a:t>A1.4 T1 Détection des indices</a:t>
            </a:r>
          </a:p>
        </p:txBody>
      </p:sp>
      <p:sp>
        <p:nvSpPr>
          <p:cNvPr id="34" name="Rectangle : en biseau 33">
            <a:extLst>
              <a:ext uri="{FF2B5EF4-FFF2-40B4-BE49-F238E27FC236}">
                <a16:creationId xmlns:a16="http://schemas.microsoft.com/office/drawing/2014/main" id="{D0A5B434-B60E-44D6-8421-FD3838B2A391}"/>
              </a:ext>
            </a:extLst>
          </p:cNvPr>
          <p:cNvSpPr/>
          <p:nvPr/>
        </p:nvSpPr>
        <p:spPr>
          <a:xfrm>
            <a:off x="7613603" y="1115822"/>
            <a:ext cx="1704036" cy="1239761"/>
          </a:xfrm>
          <a:prstGeom prst="bevel">
            <a:avLst>
              <a:gd name="adj" fmla="val 6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D1D49AC-444D-4FC2-B026-D129764A14DA}"/>
              </a:ext>
            </a:extLst>
          </p:cNvPr>
          <p:cNvSpPr txBox="1"/>
          <p:nvPr/>
        </p:nvSpPr>
        <p:spPr>
          <a:xfrm>
            <a:off x="7810755" y="1364966"/>
            <a:ext cx="1333712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67" dirty="0">
                <a:solidFill>
                  <a:srgbClr val="FFFFFF"/>
                </a:solidFill>
                <a:latin typeface="Calibri" panose="020F0502020204030204" pitchFamily="34" charset="0"/>
              </a:rPr>
              <a:t>C. Former et accompagner</a:t>
            </a:r>
          </a:p>
        </p:txBody>
      </p:sp>
      <p:sp>
        <p:nvSpPr>
          <p:cNvPr id="36" name="Rectangle : en biseau 35">
            <a:extLst>
              <a:ext uri="{FF2B5EF4-FFF2-40B4-BE49-F238E27FC236}">
                <a16:creationId xmlns:a16="http://schemas.microsoft.com/office/drawing/2014/main" id="{3A8FFAE7-A939-41F0-94A3-D24E7EB51C5F}"/>
              </a:ext>
            </a:extLst>
          </p:cNvPr>
          <p:cNvSpPr/>
          <p:nvPr/>
        </p:nvSpPr>
        <p:spPr>
          <a:xfrm>
            <a:off x="7594115" y="4583254"/>
            <a:ext cx="1704036" cy="1239761"/>
          </a:xfrm>
          <a:prstGeom prst="bevel">
            <a:avLst>
              <a:gd name="adj" fmla="val 6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0E0974A-D87E-43D1-8DD9-8EB12DE00A8E}"/>
              </a:ext>
            </a:extLst>
          </p:cNvPr>
          <p:cNvSpPr txBox="1"/>
          <p:nvPr/>
        </p:nvSpPr>
        <p:spPr>
          <a:xfrm>
            <a:off x="7965143" y="4912911"/>
            <a:ext cx="115576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67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Proposer une offre de services</a:t>
            </a:r>
          </a:p>
        </p:txBody>
      </p:sp>
      <p:sp>
        <p:nvSpPr>
          <p:cNvPr id="38" name="Rectangle : en biseau 37">
            <a:extLst>
              <a:ext uri="{FF2B5EF4-FFF2-40B4-BE49-F238E27FC236}">
                <a16:creationId xmlns:a16="http://schemas.microsoft.com/office/drawing/2014/main" id="{FD4BF05E-6D9B-42E3-BCD7-D2864EB74D43}"/>
              </a:ext>
            </a:extLst>
          </p:cNvPr>
          <p:cNvSpPr/>
          <p:nvPr/>
        </p:nvSpPr>
        <p:spPr>
          <a:xfrm>
            <a:off x="10140078" y="2618418"/>
            <a:ext cx="1899903" cy="1621165"/>
          </a:xfrm>
          <a:prstGeom prst="bevel">
            <a:avLst>
              <a:gd name="adj" fmla="val 6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CB80CAD-1007-485B-A14E-79AD9AF4F5FD}"/>
              </a:ext>
            </a:extLst>
          </p:cNvPr>
          <p:cNvSpPr txBox="1"/>
          <p:nvPr/>
        </p:nvSpPr>
        <p:spPr>
          <a:xfrm>
            <a:off x="10304413" y="2624572"/>
            <a:ext cx="1638352" cy="12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FR" sz="1467" dirty="0">
                <a:solidFill>
                  <a:srgbClr val="FFFFFF"/>
                </a:solidFill>
                <a:latin typeface="Calibri" panose="020F0502020204030204" pitchFamily="34" charset="0"/>
              </a:rPr>
              <a:t>E. Prise en compte des clients vulnérables ou </a:t>
            </a:r>
          </a:p>
          <a:p>
            <a:pPr algn="ctr" defTabSz="1219170"/>
            <a:r>
              <a:rPr lang="fr-FR" sz="1467" dirty="0">
                <a:solidFill>
                  <a:srgbClr val="FFFFFF"/>
                </a:solidFill>
                <a:latin typeface="Calibri" panose="020F0502020204030204" pitchFamily="34" charset="0"/>
              </a:rPr>
              <a:t>en situation d’illectronisme</a:t>
            </a:r>
            <a:endParaRPr lang="fr-FR" sz="1467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C1B65B6C-C93B-4AD3-837A-248C3AE6358D}"/>
              </a:ext>
            </a:extLst>
          </p:cNvPr>
          <p:cNvSpPr/>
          <p:nvPr/>
        </p:nvSpPr>
        <p:spPr>
          <a:xfrm>
            <a:off x="7810756" y="3363236"/>
            <a:ext cx="2225025" cy="355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F4201601-2D82-47C9-9F4D-386E84C7A9CD}"/>
              </a:ext>
            </a:extLst>
          </p:cNvPr>
          <p:cNvSpPr/>
          <p:nvPr/>
        </p:nvSpPr>
        <p:spPr>
          <a:xfrm rot="19360127">
            <a:off x="6552163" y="1979636"/>
            <a:ext cx="793799" cy="348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26815B13-E97A-4908-89C9-BF691A5EF3B1}"/>
              </a:ext>
            </a:extLst>
          </p:cNvPr>
          <p:cNvSpPr/>
          <p:nvPr/>
        </p:nvSpPr>
        <p:spPr>
          <a:xfrm rot="2794991">
            <a:off x="6574062" y="4738636"/>
            <a:ext cx="793799" cy="348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7713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operateurs_marianne" id="{1EB93FB9-5B2A-4444-9D92-666D34DD4FF3}" vid="{9879FAF7-A2DC-4F74-A711-29419AA131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578</Words>
  <Application>Microsoft Office PowerPoint</Application>
  <PresentationFormat>Grand écran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BNPPSansCondensed-Bold</vt:lpstr>
      <vt:lpstr>Calibri</vt:lpstr>
      <vt:lpstr>Calibri Light</vt:lpstr>
      <vt:lpstr>Marianne</vt:lpstr>
      <vt:lpstr>Wingdings</vt:lpstr>
      <vt:lpstr>Thème Office</vt:lpstr>
      <vt:lpstr>OPÉRATEURS</vt:lpstr>
      <vt:lpstr>BTS BANQUE RENOVATION  1 Référentiel défini par arrêté du 22 novembre 2023</vt:lpstr>
      <vt:lpstr> Les blocs de compétences professionnelles 1 et 2</vt:lpstr>
      <vt:lpstr>Présentation PowerPoint</vt:lpstr>
      <vt:lpstr>Présentation PowerPoint</vt:lpstr>
      <vt:lpstr>Présentation PowerPoint</vt:lpstr>
      <vt:lpstr>BLOC 1 : ACCOMPAGNEMENT DU PARCOURS DU CLIENT DE SERVICES BANCAIRES ET FINANCIERS</vt:lpstr>
      <vt:lpstr>BLOC 1 : ACCOMPAGNEMENT DU PARCOURS DU CLIENT DE SERVICES BANCAIRES ET FINANCIERS</vt:lpstr>
      <vt:lpstr>BLOC 1 : ACCOMPAGNEMENT DU PARCOURS DU CLIENT DE SERVICES BANCAIRES ET FINANCIERS</vt:lpstr>
      <vt:lpstr>Présentation PowerPoint</vt:lpstr>
      <vt:lpstr>ÉQUIPEMENTS UTILES AUX BLOCS 1 ET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POINTU Isabelle</dc:creator>
  <cp:lastModifiedBy>Utilisateur Windows</cp:lastModifiedBy>
  <cp:revision>2</cp:revision>
  <cp:lastPrinted>2024-03-20T13:03:22Z</cp:lastPrinted>
  <dcterms:created xsi:type="dcterms:W3CDTF">2024-02-06T13:17:24Z</dcterms:created>
  <dcterms:modified xsi:type="dcterms:W3CDTF">2024-03-20T13:03:30Z</dcterms:modified>
</cp:coreProperties>
</file>