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56"/>
  </p:notesMasterIdLst>
  <p:sldIdLst>
    <p:sldId id="256" r:id="rId5"/>
    <p:sldId id="261" r:id="rId6"/>
    <p:sldId id="257" r:id="rId7"/>
    <p:sldId id="292" r:id="rId8"/>
    <p:sldId id="293" r:id="rId9"/>
    <p:sldId id="294" r:id="rId10"/>
    <p:sldId id="262" r:id="rId11"/>
    <p:sldId id="260" r:id="rId12"/>
    <p:sldId id="259" r:id="rId13"/>
    <p:sldId id="264" r:id="rId14"/>
    <p:sldId id="282" r:id="rId15"/>
    <p:sldId id="271" r:id="rId16"/>
    <p:sldId id="274" r:id="rId17"/>
    <p:sldId id="302" r:id="rId18"/>
    <p:sldId id="275" r:id="rId19"/>
    <p:sldId id="289" r:id="rId20"/>
    <p:sldId id="288" r:id="rId21"/>
    <p:sldId id="290" r:id="rId22"/>
    <p:sldId id="329" r:id="rId23"/>
    <p:sldId id="331" r:id="rId24"/>
    <p:sldId id="332" r:id="rId25"/>
    <p:sldId id="278" r:id="rId26"/>
    <p:sldId id="279" r:id="rId27"/>
    <p:sldId id="298" r:id="rId28"/>
    <p:sldId id="299" r:id="rId29"/>
    <p:sldId id="280" r:id="rId30"/>
    <p:sldId id="269" r:id="rId31"/>
    <p:sldId id="287" r:id="rId32"/>
    <p:sldId id="303" r:id="rId33"/>
    <p:sldId id="304" r:id="rId34"/>
    <p:sldId id="306" r:id="rId35"/>
    <p:sldId id="305" r:id="rId36"/>
    <p:sldId id="270" r:id="rId37"/>
    <p:sldId id="310" r:id="rId38"/>
    <p:sldId id="309" r:id="rId39"/>
    <p:sldId id="314" r:id="rId40"/>
    <p:sldId id="311" r:id="rId41"/>
    <p:sldId id="317" r:id="rId42"/>
    <p:sldId id="313" r:id="rId43"/>
    <p:sldId id="318" r:id="rId44"/>
    <p:sldId id="286" r:id="rId45"/>
    <p:sldId id="284" r:id="rId46"/>
    <p:sldId id="316" r:id="rId47"/>
    <p:sldId id="315" r:id="rId48"/>
    <p:sldId id="320" r:id="rId49"/>
    <p:sldId id="321" r:id="rId50"/>
    <p:sldId id="322" r:id="rId51"/>
    <p:sldId id="324" r:id="rId52"/>
    <p:sldId id="323" r:id="rId53"/>
    <p:sldId id="325" r:id="rId54"/>
    <p:sldId id="326" r:id="rId55"/>
  </p:sldIdLst>
  <p:sldSz cx="7772400" cy="10058400"/>
  <p:notesSz cx="6858000" cy="91440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guide id="3" pos="28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8A74"/>
    <a:srgbClr val="E68F7A"/>
    <a:srgbClr val="D24726"/>
    <a:srgbClr val="F9B233"/>
    <a:srgbClr val="E6E6E6"/>
    <a:srgbClr val="F9E4DF"/>
    <a:srgbClr val="009F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72"/>
  </p:normalViewPr>
  <p:slideViewPr>
    <p:cSldViewPr snapToGrid="0" snapToObjects="1">
      <p:cViewPr varScale="1">
        <p:scale>
          <a:sx n="60" d="100"/>
          <a:sy n="60" d="100"/>
        </p:scale>
        <p:origin x="1742" y="34"/>
      </p:cViewPr>
      <p:guideLst>
        <p:guide orient="horz" pos="3168"/>
        <p:guide pos="2448"/>
        <p:guide pos="288"/>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viewProps" Target="viewProps.xml"/><Relationship Id="rId5" Type="http://schemas.openxmlformats.org/officeDocument/2006/relationships/slide" Target="slides/slide1.xml"/><Relationship Id="rId61" Type="http://schemas.microsoft.com/office/2015/10/relationships/revisionInfo" Target="revisionInfo.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presProps" Target="presProp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r>
              <a:rPr lang="en-US"/>
              <a:t>9/14/2017</a:t>
            </a:r>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r"/>
              <a:t>Edit Master text styles</a:t>
            </a:r>
          </a:p>
          <a:p>
            <a:pPr lvl="1" rtl="0"/>
            <a:r>
              <a:rPr lang="fr"/>
              <a:t>Second level</a:t>
            </a:r>
          </a:p>
          <a:p>
            <a:pPr lvl="2" rtl="0"/>
            <a:r>
              <a:rPr lang="fr"/>
              <a:t>Third level</a:t>
            </a:r>
          </a:p>
          <a:p>
            <a:pPr lvl="3" rtl="0"/>
            <a:r>
              <a:rPr lang="fr"/>
              <a:t>Fourth level</a:t>
            </a:r>
          </a:p>
          <a:p>
            <a:pPr lvl="4" rtl="0"/>
            <a:r>
              <a:rPr lang="f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0524841E-2189-4788-9689-01842EBE1F20}" type="slidenum">
              <a:rPr lang="en-US" smtClean="0"/>
              <a:t>‹N°›</a:t>
            </a:fld>
            <a:endParaRPr lang="en-US"/>
          </a:p>
        </p:txBody>
      </p:sp>
    </p:spTree>
    <p:extLst>
      <p:ext uri="{BB962C8B-B14F-4D97-AF65-F5344CB8AC3E}">
        <p14:creationId xmlns:p14="http://schemas.microsoft.com/office/powerpoint/2010/main" val="360222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6788" y="1143000"/>
            <a:ext cx="2384425" cy="3086100"/>
          </a:xfrm>
        </p:spPr>
      </p:sp>
      <p:sp>
        <p:nvSpPr>
          <p:cNvPr id="3" name="Notes Placeholder 2"/>
          <p:cNvSpPr>
            <a:spLocks noGrp="1"/>
          </p:cNvSpPr>
          <p:nvPr>
            <p:ph type="body" idx="1"/>
          </p:nvPr>
        </p:nvSpPr>
        <p:spPr/>
        <p:txBody>
          <a:bodyPr rtlCol="0"/>
          <a:lstStyle/>
          <a:p>
            <a:pPr rtl="0"/>
            <a:endParaRPr lang="en-US"/>
          </a:p>
        </p:txBody>
      </p:sp>
      <p:sp>
        <p:nvSpPr>
          <p:cNvPr id="4" name="Slide Number Placeholder 3"/>
          <p:cNvSpPr>
            <a:spLocks noGrp="1"/>
          </p:cNvSpPr>
          <p:nvPr>
            <p:ph type="sldNum" sz="quarter" idx="10"/>
          </p:nvPr>
        </p:nvSpPr>
        <p:spPr/>
        <p:txBody>
          <a:bodyPr rtlCol="0"/>
          <a:lstStyle/>
          <a:p>
            <a:pPr rtl="0"/>
            <a:fld id="{0524841E-2189-4788-9689-01842EBE1F20}" type="slidenum">
              <a:rPr lang="en-US" smtClean="0"/>
              <a:t>1</a:t>
            </a:fld>
            <a:endParaRPr lang="en-US"/>
          </a:p>
        </p:txBody>
      </p:sp>
    </p:spTree>
    <p:extLst>
      <p:ext uri="{BB962C8B-B14F-4D97-AF65-F5344CB8AC3E}">
        <p14:creationId xmlns:p14="http://schemas.microsoft.com/office/powerpoint/2010/main" val="9827802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6788" y="1143000"/>
            <a:ext cx="2384425" cy="3086100"/>
          </a:xfrm>
        </p:spPr>
      </p:sp>
      <p:sp>
        <p:nvSpPr>
          <p:cNvPr id="3" name="Notes Placeholder 2"/>
          <p:cNvSpPr>
            <a:spLocks noGrp="1"/>
          </p:cNvSpPr>
          <p:nvPr>
            <p:ph type="body" idx="1"/>
          </p:nvPr>
        </p:nvSpPr>
        <p:spPr/>
        <p:txBody>
          <a:bodyPr rtlCol="0"/>
          <a:lstStyle/>
          <a:p>
            <a:pPr rtl="0"/>
            <a:endParaRPr lang="en-US"/>
          </a:p>
        </p:txBody>
      </p:sp>
      <p:sp>
        <p:nvSpPr>
          <p:cNvPr id="4" name="Slide Number Placeholder 3"/>
          <p:cNvSpPr>
            <a:spLocks noGrp="1"/>
          </p:cNvSpPr>
          <p:nvPr>
            <p:ph type="sldNum" sz="quarter" idx="10"/>
          </p:nvPr>
        </p:nvSpPr>
        <p:spPr/>
        <p:txBody>
          <a:bodyPr rtlCol="0"/>
          <a:lstStyle/>
          <a:p>
            <a:pPr rtl="0"/>
            <a:fld id="{0524841E-2189-4788-9689-01842EBE1F20}" type="slidenum">
              <a:rPr lang="en-US" smtClean="0"/>
              <a:t>2</a:t>
            </a:fld>
            <a:endParaRPr lang="en-US"/>
          </a:p>
        </p:txBody>
      </p:sp>
    </p:spTree>
    <p:extLst>
      <p:ext uri="{BB962C8B-B14F-4D97-AF65-F5344CB8AC3E}">
        <p14:creationId xmlns:p14="http://schemas.microsoft.com/office/powerpoint/2010/main" val="1720559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rtlCol="0" anchor="b"/>
          <a:lstStyle>
            <a:lvl1pPr algn="ctr">
              <a:defRPr sz="5100"/>
            </a:lvl1pPr>
          </a:lstStyle>
          <a:p>
            <a:pPr rtl="0"/>
            <a:r>
              <a:rPr lang="fr-FR" smtClean="0"/>
              <a:t>Modifiez le style du titre</a:t>
            </a:r>
            <a:endParaRPr lang="en-US" dirty="0"/>
          </a:p>
        </p:txBody>
      </p:sp>
      <p:sp>
        <p:nvSpPr>
          <p:cNvPr id="3" name="Subtitle 2"/>
          <p:cNvSpPr>
            <a:spLocks noGrp="1"/>
          </p:cNvSpPr>
          <p:nvPr>
            <p:ph type="subTitle" idx="1"/>
          </p:nvPr>
        </p:nvSpPr>
        <p:spPr>
          <a:xfrm>
            <a:off x="971550" y="5282989"/>
            <a:ext cx="5829300" cy="2428451"/>
          </a:xfrm>
        </p:spPr>
        <p:txBody>
          <a:bodyPr rtlCol="0"/>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pPr rtl="0"/>
            <a:r>
              <a:rPr lang="fr-FR" smtClean="0"/>
              <a:t>Modifier le style des sous-titres du masque</a:t>
            </a:r>
            <a:endParaRPr lang="en-US" dirty="0"/>
          </a:p>
        </p:txBody>
      </p:sp>
      <p:sp>
        <p:nvSpPr>
          <p:cNvPr id="4" name="Date Placeholder 3"/>
          <p:cNvSpPr>
            <a:spLocks noGrp="1"/>
          </p:cNvSpPr>
          <p:nvPr>
            <p:ph type="dt" sz="half" idx="10"/>
          </p:nvPr>
        </p:nvSpPr>
        <p:spPr/>
        <p:txBody>
          <a:bodyPr rtlCol="0"/>
          <a:lstStyle/>
          <a:p>
            <a:pPr rtl="0"/>
            <a:r>
              <a:rPr lang="it-IT"/>
              <a:t>14/09/2017</a:t>
            </a:r>
          </a:p>
        </p:txBody>
      </p:sp>
      <p:sp>
        <p:nvSpPr>
          <p:cNvPr id="5" name="Footer Placeholder 4"/>
          <p:cNvSpPr>
            <a:spLocks noGrp="1"/>
          </p:cNvSpPr>
          <p:nvPr>
            <p:ph type="ftr" sz="quarter" idx="11"/>
          </p:nvPr>
        </p:nvSpPr>
        <p:spPr/>
        <p:txBody>
          <a:bodyPr rtlCol="0"/>
          <a:lstStyle/>
          <a:p>
            <a:pPr rtl="0"/>
            <a:endParaRPr lang="it-IT"/>
          </a:p>
        </p:txBody>
      </p:sp>
      <p:sp>
        <p:nvSpPr>
          <p:cNvPr id="6" name="Slide Number Placeholder 5"/>
          <p:cNvSpPr>
            <a:spLocks noGrp="1"/>
          </p:cNvSpPr>
          <p:nvPr>
            <p:ph type="sldNum" sz="quarter" idx="12"/>
          </p:nvPr>
        </p:nvSpPr>
        <p:spPr/>
        <p:txBody>
          <a:bodyPr rtlCol="0"/>
          <a:lstStyle/>
          <a:p>
            <a:pPr rtl="0"/>
            <a:fld id="{20420942-0C1D-C342-8146-AAA4F3CAD529}" type="slidenum">
              <a:rPr lang="it-IT" smtClean="0"/>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fr-FR" smtClean="0"/>
              <a:t>Modifiez le style du titre</a:t>
            </a:r>
            <a:endParaRPr lang="en-US" dirty="0"/>
          </a:p>
        </p:txBody>
      </p:sp>
      <p:sp>
        <p:nvSpPr>
          <p:cNvPr id="3" name="Vertical Text Placeholder 2"/>
          <p:cNvSpPr>
            <a:spLocks noGrp="1"/>
          </p:cNvSpPr>
          <p:nvPr>
            <p:ph type="body" orient="vert" idx="1"/>
          </p:nvPr>
        </p:nvSpPr>
        <p:spPr/>
        <p:txBody>
          <a:bodyPr vert="eaVert" rtlCol="0"/>
          <a:lstStyle/>
          <a:p>
            <a:pPr lvl="0" rtl="0"/>
            <a:r>
              <a:rPr lang="fr-FR" smtClean="0"/>
              <a:t>Modifier les styles du texte du masque</a:t>
            </a:r>
          </a:p>
          <a:p>
            <a:pPr lvl="1" rtl="0"/>
            <a:r>
              <a:rPr lang="fr-FR" smtClean="0"/>
              <a:t>Deuxième niveau</a:t>
            </a:r>
          </a:p>
          <a:p>
            <a:pPr lvl="2" rtl="0"/>
            <a:r>
              <a:rPr lang="fr-FR" smtClean="0"/>
              <a:t>Troisième niveau</a:t>
            </a:r>
          </a:p>
          <a:p>
            <a:pPr lvl="3" rtl="0"/>
            <a:r>
              <a:rPr lang="fr-FR" smtClean="0"/>
              <a:t>Quatrième niveau</a:t>
            </a:r>
          </a:p>
          <a:p>
            <a:pPr lvl="4" rtl="0"/>
            <a:r>
              <a:rPr lang="fr-FR" smtClean="0"/>
              <a:t>Cinquième niveau</a:t>
            </a:r>
            <a:endParaRPr lang="en-US" dirty="0"/>
          </a:p>
        </p:txBody>
      </p:sp>
      <p:sp>
        <p:nvSpPr>
          <p:cNvPr id="4" name="Date Placeholder 3"/>
          <p:cNvSpPr>
            <a:spLocks noGrp="1"/>
          </p:cNvSpPr>
          <p:nvPr>
            <p:ph type="dt" sz="half" idx="10"/>
          </p:nvPr>
        </p:nvSpPr>
        <p:spPr/>
        <p:txBody>
          <a:bodyPr rtlCol="0"/>
          <a:lstStyle/>
          <a:p>
            <a:pPr rtl="0"/>
            <a:r>
              <a:rPr lang="it-IT"/>
              <a:t>14/09/2017</a:t>
            </a:r>
          </a:p>
        </p:txBody>
      </p:sp>
      <p:sp>
        <p:nvSpPr>
          <p:cNvPr id="5" name="Footer Placeholder 4"/>
          <p:cNvSpPr>
            <a:spLocks noGrp="1"/>
          </p:cNvSpPr>
          <p:nvPr>
            <p:ph type="ftr" sz="quarter" idx="11"/>
          </p:nvPr>
        </p:nvSpPr>
        <p:spPr/>
        <p:txBody>
          <a:bodyPr rtlCol="0"/>
          <a:lstStyle/>
          <a:p>
            <a:pPr rtl="0"/>
            <a:endParaRPr lang="it-IT"/>
          </a:p>
        </p:txBody>
      </p:sp>
      <p:sp>
        <p:nvSpPr>
          <p:cNvPr id="6" name="Slide Number Placeholder 5"/>
          <p:cNvSpPr>
            <a:spLocks noGrp="1"/>
          </p:cNvSpPr>
          <p:nvPr>
            <p:ph type="sldNum" sz="quarter" idx="12"/>
          </p:nvPr>
        </p:nvSpPr>
        <p:spPr/>
        <p:txBody>
          <a:bodyPr rtlCol="0"/>
          <a:lstStyle/>
          <a:p>
            <a:pPr rtl="0"/>
            <a:fld id="{20420942-0C1D-C342-8146-AAA4F3CAD529}"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rtlCol="0"/>
          <a:lstStyle/>
          <a:p>
            <a:pPr rtl="0"/>
            <a:r>
              <a:rPr lang="fr-FR" smtClean="0"/>
              <a:t>Modifiez le style du titre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rtlCol="0"/>
          <a:lstStyle/>
          <a:p>
            <a:pPr lvl="0" rtl="0"/>
            <a:r>
              <a:rPr lang="fr-FR" smtClean="0"/>
              <a:t>Modifier les styles du texte du masque</a:t>
            </a:r>
          </a:p>
          <a:p>
            <a:pPr lvl="1" rtl="0"/>
            <a:r>
              <a:rPr lang="fr-FR" smtClean="0"/>
              <a:t>Deuxième niveau</a:t>
            </a:r>
          </a:p>
          <a:p>
            <a:pPr lvl="2" rtl="0"/>
            <a:r>
              <a:rPr lang="fr-FR" smtClean="0"/>
              <a:t>Troisième niveau</a:t>
            </a:r>
          </a:p>
          <a:p>
            <a:pPr lvl="3" rtl="0"/>
            <a:r>
              <a:rPr lang="fr-FR" smtClean="0"/>
              <a:t>Quatrième niveau</a:t>
            </a:r>
          </a:p>
          <a:p>
            <a:pPr lvl="4" rtl="0"/>
            <a:r>
              <a:rPr lang="fr-FR" smtClean="0"/>
              <a:t>Cinquième niveau</a:t>
            </a:r>
            <a:endParaRPr lang="en-US" dirty="0"/>
          </a:p>
        </p:txBody>
      </p:sp>
      <p:sp>
        <p:nvSpPr>
          <p:cNvPr id="4" name="Date Placeholder 3"/>
          <p:cNvSpPr>
            <a:spLocks noGrp="1"/>
          </p:cNvSpPr>
          <p:nvPr>
            <p:ph type="dt" sz="half" idx="10"/>
          </p:nvPr>
        </p:nvSpPr>
        <p:spPr/>
        <p:txBody>
          <a:bodyPr rtlCol="0"/>
          <a:lstStyle/>
          <a:p>
            <a:pPr rtl="0"/>
            <a:r>
              <a:rPr lang="it-IT"/>
              <a:t>14/09/2017</a:t>
            </a:r>
          </a:p>
        </p:txBody>
      </p:sp>
      <p:sp>
        <p:nvSpPr>
          <p:cNvPr id="5" name="Footer Placeholder 4"/>
          <p:cNvSpPr>
            <a:spLocks noGrp="1"/>
          </p:cNvSpPr>
          <p:nvPr>
            <p:ph type="ftr" sz="quarter" idx="11"/>
          </p:nvPr>
        </p:nvSpPr>
        <p:spPr/>
        <p:txBody>
          <a:bodyPr rtlCol="0"/>
          <a:lstStyle/>
          <a:p>
            <a:pPr rtl="0"/>
            <a:endParaRPr lang="it-IT"/>
          </a:p>
        </p:txBody>
      </p:sp>
      <p:sp>
        <p:nvSpPr>
          <p:cNvPr id="6" name="Slide Number Placeholder 5"/>
          <p:cNvSpPr>
            <a:spLocks noGrp="1"/>
          </p:cNvSpPr>
          <p:nvPr>
            <p:ph type="sldNum" sz="quarter" idx="12"/>
          </p:nvPr>
        </p:nvSpPr>
        <p:spPr/>
        <p:txBody>
          <a:bodyPr rtlCol="0"/>
          <a:lstStyle/>
          <a:p>
            <a:pPr rtl="0"/>
            <a:fld id="{20420942-0C1D-C342-8146-AAA4F3CAD529}"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fr-FR" smtClean="0"/>
              <a:t>Modifiez le style du titre</a:t>
            </a:r>
            <a:endParaRPr lang="en-US" dirty="0"/>
          </a:p>
        </p:txBody>
      </p:sp>
      <p:sp>
        <p:nvSpPr>
          <p:cNvPr id="3" name="Content Placeholder 2"/>
          <p:cNvSpPr>
            <a:spLocks noGrp="1"/>
          </p:cNvSpPr>
          <p:nvPr>
            <p:ph idx="1"/>
          </p:nvPr>
        </p:nvSpPr>
        <p:spPr/>
        <p:txBody>
          <a:bodyPr rtlCol="0"/>
          <a:lstStyle/>
          <a:p>
            <a:pPr lvl="0" rtl="0"/>
            <a:r>
              <a:rPr lang="fr-FR" smtClean="0"/>
              <a:t>Modifier les styles du texte du masque</a:t>
            </a:r>
          </a:p>
          <a:p>
            <a:pPr lvl="1" rtl="0"/>
            <a:r>
              <a:rPr lang="fr-FR" smtClean="0"/>
              <a:t>Deuxième niveau</a:t>
            </a:r>
          </a:p>
          <a:p>
            <a:pPr lvl="2" rtl="0"/>
            <a:r>
              <a:rPr lang="fr-FR" smtClean="0"/>
              <a:t>Troisième niveau</a:t>
            </a:r>
          </a:p>
          <a:p>
            <a:pPr lvl="3" rtl="0"/>
            <a:r>
              <a:rPr lang="fr-FR" smtClean="0"/>
              <a:t>Quatrième niveau</a:t>
            </a:r>
          </a:p>
          <a:p>
            <a:pPr lvl="4" rtl="0"/>
            <a:r>
              <a:rPr lang="fr-FR" smtClean="0"/>
              <a:t>Cinquième niveau</a:t>
            </a:r>
            <a:endParaRPr lang="en-US" dirty="0"/>
          </a:p>
        </p:txBody>
      </p:sp>
      <p:sp>
        <p:nvSpPr>
          <p:cNvPr id="4" name="Date Placeholder 3"/>
          <p:cNvSpPr>
            <a:spLocks noGrp="1"/>
          </p:cNvSpPr>
          <p:nvPr>
            <p:ph type="dt" sz="half" idx="10"/>
          </p:nvPr>
        </p:nvSpPr>
        <p:spPr/>
        <p:txBody>
          <a:bodyPr rtlCol="0"/>
          <a:lstStyle/>
          <a:p>
            <a:pPr rtl="0"/>
            <a:r>
              <a:rPr lang="it-IT"/>
              <a:t>14/09/2017</a:t>
            </a:r>
          </a:p>
        </p:txBody>
      </p:sp>
      <p:sp>
        <p:nvSpPr>
          <p:cNvPr id="5" name="Footer Placeholder 4"/>
          <p:cNvSpPr>
            <a:spLocks noGrp="1"/>
          </p:cNvSpPr>
          <p:nvPr>
            <p:ph type="ftr" sz="quarter" idx="11"/>
          </p:nvPr>
        </p:nvSpPr>
        <p:spPr/>
        <p:txBody>
          <a:bodyPr rtlCol="0"/>
          <a:lstStyle/>
          <a:p>
            <a:pPr rtl="0"/>
            <a:endParaRPr lang="it-IT"/>
          </a:p>
        </p:txBody>
      </p:sp>
      <p:sp>
        <p:nvSpPr>
          <p:cNvPr id="6" name="Slide Number Placeholder 5"/>
          <p:cNvSpPr>
            <a:spLocks noGrp="1"/>
          </p:cNvSpPr>
          <p:nvPr>
            <p:ph type="sldNum" sz="quarter" idx="12"/>
          </p:nvPr>
        </p:nvSpPr>
        <p:spPr/>
        <p:txBody>
          <a:bodyPr rtlCol="0"/>
          <a:lstStyle/>
          <a:p>
            <a:pPr rtl="0"/>
            <a:fld id="{20420942-0C1D-C342-8146-AAA4F3CAD529}"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rtlCol="0" anchor="b"/>
          <a:lstStyle>
            <a:lvl1pPr>
              <a:defRPr sz="5100"/>
            </a:lvl1pPr>
          </a:lstStyle>
          <a:p>
            <a:pPr rtl="0"/>
            <a:r>
              <a:rPr lang="fr-FR" smtClean="0"/>
              <a:t>Modifiez le style du titre</a:t>
            </a:r>
            <a:endParaRPr lang="en-US" dirty="0"/>
          </a:p>
        </p:txBody>
      </p:sp>
      <p:sp>
        <p:nvSpPr>
          <p:cNvPr id="3" name="Text Placeholder 2"/>
          <p:cNvSpPr>
            <a:spLocks noGrp="1"/>
          </p:cNvSpPr>
          <p:nvPr>
            <p:ph type="body" idx="1"/>
          </p:nvPr>
        </p:nvSpPr>
        <p:spPr>
          <a:xfrm>
            <a:off x="530305" y="6731215"/>
            <a:ext cx="6703695" cy="2200274"/>
          </a:xfrm>
        </p:spPr>
        <p:txBody>
          <a:bodyPr rtlCol="0"/>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rtl="0"/>
            <a:r>
              <a:rPr lang="fr-FR" smtClean="0"/>
              <a:t>Modifier les styles du texte du masque</a:t>
            </a:r>
          </a:p>
        </p:txBody>
      </p:sp>
      <p:sp>
        <p:nvSpPr>
          <p:cNvPr id="4" name="Date Placeholder 3"/>
          <p:cNvSpPr>
            <a:spLocks noGrp="1"/>
          </p:cNvSpPr>
          <p:nvPr>
            <p:ph type="dt" sz="half" idx="10"/>
          </p:nvPr>
        </p:nvSpPr>
        <p:spPr/>
        <p:txBody>
          <a:bodyPr rtlCol="0"/>
          <a:lstStyle/>
          <a:p>
            <a:pPr rtl="0"/>
            <a:r>
              <a:rPr lang="it-IT"/>
              <a:t>14/09/2017</a:t>
            </a:r>
          </a:p>
        </p:txBody>
      </p:sp>
      <p:sp>
        <p:nvSpPr>
          <p:cNvPr id="5" name="Footer Placeholder 4"/>
          <p:cNvSpPr>
            <a:spLocks noGrp="1"/>
          </p:cNvSpPr>
          <p:nvPr>
            <p:ph type="ftr" sz="quarter" idx="11"/>
          </p:nvPr>
        </p:nvSpPr>
        <p:spPr/>
        <p:txBody>
          <a:bodyPr rtlCol="0"/>
          <a:lstStyle/>
          <a:p>
            <a:pPr rtl="0"/>
            <a:endParaRPr lang="it-IT"/>
          </a:p>
        </p:txBody>
      </p:sp>
      <p:sp>
        <p:nvSpPr>
          <p:cNvPr id="6" name="Slide Number Placeholder 5"/>
          <p:cNvSpPr>
            <a:spLocks noGrp="1"/>
          </p:cNvSpPr>
          <p:nvPr>
            <p:ph type="sldNum" sz="quarter" idx="12"/>
          </p:nvPr>
        </p:nvSpPr>
        <p:spPr/>
        <p:txBody>
          <a:bodyPr rtlCol="0"/>
          <a:lstStyle/>
          <a:p>
            <a:pPr rtl="0"/>
            <a:fld id="{20420942-0C1D-C342-8146-AAA4F3CAD529}"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fr-FR" smtClean="0"/>
              <a:t>Modifiez le style du titre</a:t>
            </a:r>
            <a:endParaRPr lang="en-US" dirty="0"/>
          </a:p>
        </p:txBody>
      </p:sp>
      <p:sp>
        <p:nvSpPr>
          <p:cNvPr id="3" name="Content Placeholder 2"/>
          <p:cNvSpPr>
            <a:spLocks noGrp="1"/>
          </p:cNvSpPr>
          <p:nvPr>
            <p:ph sz="half" idx="1"/>
          </p:nvPr>
        </p:nvSpPr>
        <p:spPr>
          <a:xfrm>
            <a:off x="534353" y="2677584"/>
            <a:ext cx="3303270" cy="6381962"/>
          </a:xfrm>
        </p:spPr>
        <p:txBody>
          <a:bodyPr rtlCol="0"/>
          <a:lstStyle/>
          <a:p>
            <a:pPr lvl="0" rtl="0"/>
            <a:r>
              <a:rPr lang="fr-FR" smtClean="0"/>
              <a:t>Modifier les styles du texte du masque</a:t>
            </a:r>
          </a:p>
          <a:p>
            <a:pPr lvl="1" rtl="0"/>
            <a:r>
              <a:rPr lang="fr-FR" smtClean="0"/>
              <a:t>Deuxième niveau</a:t>
            </a:r>
          </a:p>
          <a:p>
            <a:pPr lvl="2" rtl="0"/>
            <a:r>
              <a:rPr lang="fr-FR" smtClean="0"/>
              <a:t>Troisième niveau</a:t>
            </a:r>
          </a:p>
          <a:p>
            <a:pPr lvl="3" rtl="0"/>
            <a:r>
              <a:rPr lang="fr-FR" smtClean="0"/>
              <a:t>Quatrième niveau</a:t>
            </a:r>
          </a:p>
          <a:p>
            <a:pPr lvl="4" rtl="0"/>
            <a:r>
              <a:rPr lang="fr-FR" smtClean="0"/>
              <a:t>Cinquième niveau</a:t>
            </a:r>
            <a:endParaRPr lang="en-US" dirty="0"/>
          </a:p>
        </p:txBody>
      </p:sp>
      <p:sp>
        <p:nvSpPr>
          <p:cNvPr id="4" name="Content Placeholder 3"/>
          <p:cNvSpPr>
            <a:spLocks noGrp="1"/>
          </p:cNvSpPr>
          <p:nvPr>
            <p:ph sz="half" idx="2"/>
          </p:nvPr>
        </p:nvSpPr>
        <p:spPr>
          <a:xfrm>
            <a:off x="3934778" y="2677584"/>
            <a:ext cx="3303270" cy="6381962"/>
          </a:xfrm>
        </p:spPr>
        <p:txBody>
          <a:bodyPr rtlCol="0"/>
          <a:lstStyle/>
          <a:p>
            <a:pPr lvl="0" rtl="0"/>
            <a:r>
              <a:rPr lang="fr-FR" smtClean="0"/>
              <a:t>Modifier les styles du texte du masque</a:t>
            </a:r>
          </a:p>
          <a:p>
            <a:pPr lvl="1" rtl="0"/>
            <a:r>
              <a:rPr lang="fr-FR" smtClean="0"/>
              <a:t>Deuxième niveau</a:t>
            </a:r>
          </a:p>
          <a:p>
            <a:pPr lvl="2" rtl="0"/>
            <a:r>
              <a:rPr lang="fr-FR" smtClean="0"/>
              <a:t>Troisième niveau</a:t>
            </a:r>
          </a:p>
          <a:p>
            <a:pPr lvl="3" rtl="0"/>
            <a:r>
              <a:rPr lang="fr-FR" smtClean="0"/>
              <a:t>Quatrième niveau</a:t>
            </a:r>
          </a:p>
          <a:p>
            <a:pPr lvl="4" rtl="0"/>
            <a:r>
              <a:rPr lang="fr-FR" smtClean="0"/>
              <a:t>Cinquième niveau</a:t>
            </a:r>
            <a:endParaRPr lang="en-US" dirty="0"/>
          </a:p>
        </p:txBody>
      </p:sp>
      <p:sp>
        <p:nvSpPr>
          <p:cNvPr id="5" name="Date Placeholder 4"/>
          <p:cNvSpPr>
            <a:spLocks noGrp="1"/>
          </p:cNvSpPr>
          <p:nvPr>
            <p:ph type="dt" sz="half" idx="10"/>
          </p:nvPr>
        </p:nvSpPr>
        <p:spPr/>
        <p:txBody>
          <a:bodyPr rtlCol="0"/>
          <a:lstStyle/>
          <a:p>
            <a:pPr rtl="0"/>
            <a:r>
              <a:rPr lang="it-IT"/>
              <a:t>14/09/2017</a:t>
            </a:r>
          </a:p>
        </p:txBody>
      </p:sp>
      <p:sp>
        <p:nvSpPr>
          <p:cNvPr id="6" name="Footer Placeholder 5"/>
          <p:cNvSpPr>
            <a:spLocks noGrp="1"/>
          </p:cNvSpPr>
          <p:nvPr>
            <p:ph type="ftr" sz="quarter" idx="11"/>
          </p:nvPr>
        </p:nvSpPr>
        <p:spPr/>
        <p:txBody>
          <a:bodyPr rtlCol="0"/>
          <a:lstStyle/>
          <a:p>
            <a:pPr rtl="0"/>
            <a:endParaRPr lang="it-IT"/>
          </a:p>
        </p:txBody>
      </p:sp>
      <p:sp>
        <p:nvSpPr>
          <p:cNvPr id="7" name="Slide Number Placeholder 6"/>
          <p:cNvSpPr>
            <a:spLocks noGrp="1"/>
          </p:cNvSpPr>
          <p:nvPr>
            <p:ph type="sldNum" sz="quarter" idx="12"/>
          </p:nvPr>
        </p:nvSpPr>
        <p:spPr/>
        <p:txBody>
          <a:bodyPr rtlCol="0"/>
          <a:lstStyle/>
          <a:p>
            <a:pPr rtl="0"/>
            <a:fld id="{20420942-0C1D-C342-8146-AAA4F3CAD529}"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rtlCol="0"/>
          <a:lstStyle/>
          <a:p>
            <a:pPr rtl="0"/>
            <a:r>
              <a:rPr lang="fr-FR" smtClean="0"/>
              <a:t>Modifiez le style du titre</a:t>
            </a:r>
            <a:endParaRPr lang="en-US" dirty="0"/>
          </a:p>
        </p:txBody>
      </p:sp>
      <p:sp>
        <p:nvSpPr>
          <p:cNvPr id="3" name="Text Placeholder 2"/>
          <p:cNvSpPr>
            <a:spLocks noGrp="1"/>
          </p:cNvSpPr>
          <p:nvPr>
            <p:ph type="body" idx="1"/>
          </p:nvPr>
        </p:nvSpPr>
        <p:spPr>
          <a:xfrm>
            <a:off x="535366" y="2465706"/>
            <a:ext cx="3288089" cy="1208404"/>
          </a:xfrm>
        </p:spPr>
        <p:txBody>
          <a:bodyPr rtlCol="0"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rtl="0"/>
            <a:r>
              <a:rPr lang="fr-FR" smtClean="0"/>
              <a:t>Modifier les styles du texte du masque</a:t>
            </a:r>
          </a:p>
        </p:txBody>
      </p:sp>
      <p:sp>
        <p:nvSpPr>
          <p:cNvPr id="4" name="Content Placeholder 3"/>
          <p:cNvSpPr>
            <a:spLocks noGrp="1"/>
          </p:cNvSpPr>
          <p:nvPr>
            <p:ph sz="half" idx="2"/>
          </p:nvPr>
        </p:nvSpPr>
        <p:spPr>
          <a:xfrm>
            <a:off x="535366" y="3674110"/>
            <a:ext cx="3288089" cy="5404062"/>
          </a:xfrm>
        </p:spPr>
        <p:txBody>
          <a:bodyPr rtlCol="0"/>
          <a:lstStyle/>
          <a:p>
            <a:pPr lvl="0" rtl="0"/>
            <a:r>
              <a:rPr lang="fr-FR" smtClean="0"/>
              <a:t>Modifier les styles du texte du masque</a:t>
            </a:r>
          </a:p>
          <a:p>
            <a:pPr lvl="1" rtl="0"/>
            <a:r>
              <a:rPr lang="fr-FR" smtClean="0"/>
              <a:t>Deuxième niveau</a:t>
            </a:r>
          </a:p>
          <a:p>
            <a:pPr lvl="2" rtl="0"/>
            <a:r>
              <a:rPr lang="fr-FR" smtClean="0"/>
              <a:t>Troisième niveau</a:t>
            </a:r>
          </a:p>
          <a:p>
            <a:pPr lvl="3" rtl="0"/>
            <a:r>
              <a:rPr lang="fr-FR" smtClean="0"/>
              <a:t>Quatrième niveau</a:t>
            </a:r>
          </a:p>
          <a:p>
            <a:pPr lvl="4" rtl="0"/>
            <a:r>
              <a:rPr lang="fr-FR" smtClean="0"/>
              <a:t>Cinquième niveau</a:t>
            </a:r>
            <a:endParaRPr lang="en-US" dirty="0"/>
          </a:p>
        </p:txBody>
      </p:sp>
      <p:sp>
        <p:nvSpPr>
          <p:cNvPr id="5" name="Text Placeholder 4"/>
          <p:cNvSpPr>
            <a:spLocks noGrp="1"/>
          </p:cNvSpPr>
          <p:nvPr>
            <p:ph type="body" sz="quarter" idx="3"/>
          </p:nvPr>
        </p:nvSpPr>
        <p:spPr>
          <a:xfrm>
            <a:off x="3934778" y="2465706"/>
            <a:ext cx="3304282" cy="1208404"/>
          </a:xfrm>
        </p:spPr>
        <p:txBody>
          <a:bodyPr rtlCol="0"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rtl="0"/>
            <a:r>
              <a:rPr lang="fr-FR" smtClean="0"/>
              <a:t>Modifier les styles du texte du masque</a:t>
            </a:r>
          </a:p>
        </p:txBody>
      </p:sp>
      <p:sp>
        <p:nvSpPr>
          <p:cNvPr id="6" name="Content Placeholder 5"/>
          <p:cNvSpPr>
            <a:spLocks noGrp="1"/>
          </p:cNvSpPr>
          <p:nvPr>
            <p:ph sz="quarter" idx="4"/>
          </p:nvPr>
        </p:nvSpPr>
        <p:spPr>
          <a:xfrm>
            <a:off x="3934778" y="3674110"/>
            <a:ext cx="3304282" cy="5404062"/>
          </a:xfrm>
        </p:spPr>
        <p:txBody>
          <a:bodyPr rtlCol="0"/>
          <a:lstStyle/>
          <a:p>
            <a:pPr lvl="0" rtl="0"/>
            <a:r>
              <a:rPr lang="fr-FR" smtClean="0"/>
              <a:t>Modifier les styles du texte du masque</a:t>
            </a:r>
          </a:p>
          <a:p>
            <a:pPr lvl="1" rtl="0"/>
            <a:r>
              <a:rPr lang="fr-FR" smtClean="0"/>
              <a:t>Deuxième niveau</a:t>
            </a:r>
          </a:p>
          <a:p>
            <a:pPr lvl="2" rtl="0"/>
            <a:r>
              <a:rPr lang="fr-FR" smtClean="0"/>
              <a:t>Troisième niveau</a:t>
            </a:r>
          </a:p>
          <a:p>
            <a:pPr lvl="3" rtl="0"/>
            <a:r>
              <a:rPr lang="fr-FR" smtClean="0"/>
              <a:t>Quatrième niveau</a:t>
            </a:r>
          </a:p>
          <a:p>
            <a:pPr lvl="4" rtl="0"/>
            <a:r>
              <a:rPr lang="fr-FR" smtClean="0"/>
              <a:t>Cinquième niveau</a:t>
            </a:r>
            <a:endParaRPr lang="en-US" dirty="0"/>
          </a:p>
        </p:txBody>
      </p:sp>
      <p:sp>
        <p:nvSpPr>
          <p:cNvPr id="7" name="Date Placeholder 6"/>
          <p:cNvSpPr>
            <a:spLocks noGrp="1"/>
          </p:cNvSpPr>
          <p:nvPr>
            <p:ph type="dt" sz="half" idx="10"/>
          </p:nvPr>
        </p:nvSpPr>
        <p:spPr/>
        <p:txBody>
          <a:bodyPr rtlCol="0"/>
          <a:lstStyle/>
          <a:p>
            <a:pPr rtl="0"/>
            <a:r>
              <a:rPr lang="it-IT"/>
              <a:t>14/09/2017</a:t>
            </a:r>
          </a:p>
        </p:txBody>
      </p:sp>
      <p:sp>
        <p:nvSpPr>
          <p:cNvPr id="8" name="Footer Placeholder 7"/>
          <p:cNvSpPr>
            <a:spLocks noGrp="1"/>
          </p:cNvSpPr>
          <p:nvPr>
            <p:ph type="ftr" sz="quarter" idx="11"/>
          </p:nvPr>
        </p:nvSpPr>
        <p:spPr/>
        <p:txBody>
          <a:bodyPr rtlCol="0"/>
          <a:lstStyle/>
          <a:p>
            <a:pPr rtl="0"/>
            <a:endParaRPr lang="it-IT"/>
          </a:p>
        </p:txBody>
      </p:sp>
      <p:sp>
        <p:nvSpPr>
          <p:cNvPr id="9" name="Slide Number Placeholder 8"/>
          <p:cNvSpPr>
            <a:spLocks noGrp="1"/>
          </p:cNvSpPr>
          <p:nvPr>
            <p:ph type="sldNum" sz="quarter" idx="12"/>
          </p:nvPr>
        </p:nvSpPr>
        <p:spPr/>
        <p:txBody>
          <a:bodyPr rtlCol="0"/>
          <a:lstStyle/>
          <a:p>
            <a:pPr rtl="0"/>
            <a:fld id="{20420942-0C1D-C342-8146-AAA4F3CAD529}"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fr-FR" smtClean="0"/>
              <a:t>Modifiez le style du titre</a:t>
            </a:r>
            <a:endParaRPr lang="en-US" dirty="0"/>
          </a:p>
        </p:txBody>
      </p:sp>
      <p:sp>
        <p:nvSpPr>
          <p:cNvPr id="3" name="Date Placeholder 2"/>
          <p:cNvSpPr>
            <a:spLocks noGrp="1"/>
          </p:cNvSpPr>
          <p:nvPr>
            <p:ph type="dt" sz="half" idx="10"/>
          </p:nvPr>
        </p:nvSpPr>
        <p:spPr/>
        <p:txBody>
          <a:bodyPr rtlCol="0"/>
          <a:lstStyle/>
          <a:p>
            <a:pPr rtl="0"/>
            <a:r>
              <a:rPr lang="it-IT"/>
              <a:t>14/09/2017</a:t>
            </a:r>
          </a:p>
        </p:txBody>
      </p:sp>
      <p:sp>
        <p:nvSpPr>
          <p:cNvPr id="4" name="Footer Placeholder 3"/>
          <p:cNvSpPr>
            <a:spLocks noGrp="1"/>
          </p:cNvSpPr>
          <p:nvPr>
            <p:ph type="ftr" sz="quarter" idx="11"/>
          </p:nvPr>
        </p:nvSpPr>
        <p:spPr/>
        <p:txBody>
          <a:bodyPr rtlCol="0"/>
          <a:lstStyle/>
          <a:p>
            <a:pPr rtl="0"/>
            <a:endParaRPr lang="it-IT"/>
          </a:p>
        </p:txBody>
      </p:sp>
      <p:sp>
        <p:nvSpPr>
          <p:cNvPr id="5" name="Slide Number Placeholder 4"/>
          <p:cNvSpPr>
            <a:spLocks noGrp="1"/>
          </p:cNvSpPr>
          <p:nvPr>
            <p:ph type="sldNum" sz="quarter" idx="12"/>
          </p:nvPr>
        </p:nvSpPr>
        <p:spPr/>
        <p:txBody>
          <a:bodyPr rtlCol="0"/>
          <a:lstStyle/>
          <a:p>
            <a:pPr rtl="0"/>
            <a:fld id="{20420942-0C1D-C342-8146-AAA4F3CAD529}"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rtlCol="0"/>
          <a:lstStyle/>
          <a:p>
            <a:pPr rtl="0"/>
            <a:r>
              <a:rPr lang="it-IT"/>
              <a:t>14/09/2017</a:t>
            </a:r>
          </a:p>
        </p:txBody>
      </p:sp>
      <p:sp>
        <p:nvSpPr>
          <p:cNvPr id="3" name="Footer Placeholder 2"/>
          <p:cNvSpPr>
            <a:spLocks noGrp="1"/>
          </p:cNvSpPr>
          <p:nvPr>
            <p:ph type="ftr" sz="quarter" idx="11"/>
          </p:nvPr>
        </p:nvSpPr>
        <p:spPr/>
        <p:txBody>
          <a:bodyPr rtlCol="0"/>
          <a:lstStyle/>
          <a:p>
            <a:pPr rtl="0"/>
            <a:endParaRPr lang="it-IT"/>
          </a:p>
        </p:txBody>
      </p:sp>
      <p:sp>
        <p:nvSpPr>
          <p:cNvPr id="4" name="Slide Number Placeholder 3"/>
          <p:cNvSpPr>
            <a:spLocks noGrp="1"/>
          </p:cNvSpPr>
          <p:nvPr>
            <p:ph type="sldNum" sz="quarter" idx="12"/>
          </p:nvPr>
        </p:nvSpPr>
        <p:spPr/>
        <p:txBody>
          <a:bodyPr rtlCol="0"/>
          <a:lstStyle/>
          <a:p>
            <a:pPr rtl="0"/>
            <a:fld id="{20420942-0C1D-C342-8146-AAA4F3CAD529}"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rtlCol="0" anchor="b"/>
          <a:lstStyle>
            <a:lvl1pPr>
              <a:defRPr sz="2720"/>
            </a:lvl1pPr>
          </a:lstStyle>
          <a:p>
            <a:pPr rtl="0"/>
            <a:r>
              <a:rPr lang="fr-FR" smtClean="0"/>
              <a:t>Modifiez le style du titre</a:t>
            </a:r>
            <a:endParaRPr lang="en-US" dirty="0"/>
          </a:p>
        </p:txBody>
      </p:sp>
      <p:sp>
        <p:nvSpPr>
          <p:cNvPr id="3" name="Content Placeholder 2"/>
          <p:cNvSpPr>
            <a:spLocks noGrp="1"/>
          </p:cNvSpPr>
          <p:nvPr>
            <p:ph idx="1"/>
          </p:nvPr>
        </p:nvSpPr>
        <p:spPr>
          <a:xfrm>
            <a:off x="3304282" y="1448226"/>
            <a:ext cx="3934778" cy="7147983"/>
          </a:xfrm>
        </p:spPr>
        <p:txBody>
          <a:bodyPr rtlCol="0"/>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rtl="0"/>
            <a:r>
              <a:rPr lang="fr-FR" smtClean="0"/>
              <a:t>Modifier les styles du texte du masque</a:t>
            </a:r>
          </a:p>
          <a:p>
            <a:pPr lvl="1" rtl="0"/>
            <a:r>
              <a:rPr lang="fr-FR" smtClean="0"/>
              <a:t>Deuxième niveau</a:t>
            </a:r>
          </a:p>
          <a:p>
            <a:pPr lvl="2" rtl="0"/>
            <a:r>
              <a:rPr lang="fr-FR" smtClean="0"/>
              <a:t>Troisième niveau</a:t>
            </a:r>
          </a:p>
          <a:p>
            <a:pPr lvl="3" rtl="0"/>
            <a:r>
              <a:rPr lang="fr-FR" smtClean="0"/>
              <a:t>Quatrième niveau</a:t>
            </a:r>
          </a:p>
          <a:p>
            <a:pPr lvl="4" rtl="0"/>
            <a:r>
              <a:rPr lang="fr-FR" smtClean="0"/>
              <a:t>Cinquième niveau</a:t>
            </a:r>
            <a:endParaRPr lang="en-US" dirty="0"/>
          </a:p>
        </p:txBody>
      </p:sp>
      <p:sp>
        <p:nvSpPr>
          <p:cNvPr id="4" name="Text Placeholder 3"/>
          <p:cNvSpPr>
            <a:spLocks noGrp="1"/>
          </p:cNvSpPr>
          <p:nvPr>
            <p:ph type="body" sz="half" idx="2"/>
          </p:nvPr>
        </p:nvSpPr>
        <p:spPr>
          <a:xfrm>
            <a:off x="535365" y="3017520"/>
            <a:ext cx="2506801" cy="5590329"/>
          </a:xfrm>
        </p:spPr>
        <p:txBody>
          <a:bodyPr rtlCol="0"/>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rtl="0"/>
            <a:r>
              <a:rPr lang="fr-FR" smtClean="0"/>
              <a:t>Modifier les styles du texte du masque</a:t>
            </a:r>
          </a:p>
        </p:txBody>
      </p:sp>
      <p:sp>
        <p:nvSpPr>
          <p:cNvPr id="5" name="Date Placeholder 4"/>
          <p:cNvSpPr>
            <a:spLocks noGrp="1"/>
          </p:cNvSpPr>
          <p:nvPr>
            <p:ph type="dt" sz="half" idx="10"/>
          </p:nvPr>
        </p:nvSpPr>
        <p:spPr/>
        <p:txBody>
          <a:bodyPr rtlCol="0"/>
          <a:lstStyle/>
          <a:p>
            <a:pPr rtl="0"/>
            <a:r>
              <a:rPr lang="it-IT"/>
              <a:t>14/09/2017</a:t>
            </a:r>
          </a:p>
        </p:txBody>
      </p:sp>
      <p:sp>
        <p:nvSpPr>
          <p:cNvPr id="6" name="Footer Placeholder 5"/>
          <p:cNvSpPr>
            <a:spLocks noGrp="1"/>
          </p:cNvSpPr>
          <p:nvPr>
            <p:ph type="ftr" sz="quarter" idx="11"/>
          </p:nvPr>
        </p:nvSpPr>
        <p:spPr/>
        <p:txBody>
          <a:bodyPr rtlCol="0"/>
          <a:lstStyle/>
          <a:p>
            <a:pPr rtl="0"/>
            <a:endParaRPr lang="it-IT"/>
          </a:p>
        </p:txBody>
      </p:sp>
      <p:sp>
        <p:nvSpPr>
          <p:cNvPr id="7" name="Slide Number Placeholder 6"/>
          <p:cNvSpPr>
            <a:spLocks noGrp="1"/>
          </p:cNvSpPr>
          <p:nvPr>
            <p:ph type="sldNum" sz="quarter" idx="12"/>
          </p:nvPr>
        </p:nvSpPr>
        <p:spPr/>
        <p:txBody>
          <a:bodyPr rtlCol="0"/>
          <a:lstStyle/>
          <a:p>
            <a:pPr rtl="0"/>
            <a:fld id="{20420942-0C1D-C342-8146-AAA4F3CAD529}"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rtlCol="0" anchor="b"/>
          <a:lstStyle>
            <a:lvl1pPr>
              <a:defRPr sz="2720"/>
            </a:lvl1pPr>
          </a:lstStyle>
          <a:p>
            <a:pPr rtl="0"/>
            <a:r>
              <a:rPr lang="fr-FR" smtClean="0"/>
              <a:t>Modifiez le style du titre</a:t>
            </a:r>
            <a:endParaRPr lang="en-US" dirty="0"/>
          </a:p>
        </p:txBody>
      </p:sp>
      <p:sp>
        <p:nvSpPr>
          <p:cNvPr id="3" name="Picture Placeholder 2"/>
          <p:cNvSpPr>
            <a:spLocks noGrp="1" noChangeAspect="1"/>
          </p:cNvSpPr>
          <p:nvPr>
            <p:ph type="pic" idx="1"/>
          </p:nvPr>
        </p:nvSpPr>
        <p:spPr>
          <a:xfrm>
            <a:off x="3304282" y="1448226"/>
            <a:ext cx="3934778" cy="7147983"/>
          </a:xfrm>
        </p:spPr>
        <p:txBody>
          <a:bodyPr rtlCol="0"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pPr rtl="0"/>
            <a:r>
              <a:rPr lang="fr-FR" smtClean="0"/>
              <a:t>Cliquez sur l'icône pour ajouter une image</a:t>
            </a:r>
            <a:endParaRPr lang="en-US" dirty="0"/>
          </a:p>
        </p:txBody>
      </p:sp>
      <p:sp>
        <p:nvSpPr>
          <p:cNvPr id="4" name="Text Placeholder 3"/>
          <p:cNvSpPr>
            <a:spLocks noGrp="1"/>
          </p:cNvSpPr>
          <p:nvPr>
            <p:ph type="body" sz="half" idx="2"/>
          </p:nvPr>
        </p:nvSpPr>
        <p:spPr>
          <a:xfrm>
            <a:off x="535365" y="3017520"/>
            <a:ext cx="2506801" cy="5590329"/>
          </a:xfrm>
        </p:spPr>
        <p:txBody>
          <a:bodyPr rtlCol="0"/>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rtl="0"/>
            <a:r>
              <a:rPr lang="fr-FR" smtClean="0"/>
              <a:t>Modifier les styles du texte du masque</a:t>
            </a:r>
          </a:p>
        </p:txBody>
      </p:sp>
      <p:sp>
        <p:nvSpPr>
          <p:cNvPr id="5" name="Date Placeholder 4"/>
          <p:cNvSpPr>
            <a:spLocks noGrp="1"/>
          </p:cNvSpPr>
          <p:nvPr>
            <p:ph type="dt" sz="half" idx="10"/>
          </p:nvPr>
        </p:nvSpPr>
        <p:spPr/>
        <p:txBody>
          <a:bodyPr rtlCol="0"/>
          <a:lstStyle/>
          <a:p>
            <a:pPr rtl="0"/>
            <a:r>
              <a:rPr lang="it-IT"/>
              <a:t>14/09/2017</a:t>
            </a:r>
          </a:p>
        </p:txBody>
      </p:sp>
      <p:sp>
        <p:nvSpPr>
          <p:cNvPr id="6" name="Footer Placeholder 5"/>
          <p:cNvSpPr>
            <a:spLocks noGrp="1"/>
          </p:cNvSpPr>
          <p:nvPr>
            <p:ph type="ftr" sz="quarter" idx="11"/>
          </p:nvPr>
        </p:nvSpPr>
        <p:spPr/>
        <p:txBody>
          <a:bodyPr rtlCol="0"/>
          <a:lstStyle/>
          <a:p>
            <a:pPr rtl="0"/>
            <a:endParaRPr lang="it-IT"/>
          </a:p>
        </p:txBody>
      </p:sp>
      <p:sp>
        <p:nvSpPr>
          <p:cNvPr id="7" name="Slide Number Placeholder 6"/>
          <p:cNvSpPr>
            <a:spLocks noGrp="1"/>
          </p:cNvSpPr>
          <p:nvPr>
            <p:ph type="sldNum" sz="quarter" idx="12"/>
          </p:nvPr>
        </p:nvSpPr>
        <p:spPr/>
        <p:txBody>
          <a:bodyPr rtlCol="0"/>
          <a:lstStyle/>
          <a:p>
            <a:pPr rtl="0"/>
            <a:fld id="{20420942-0C1D-C342-8146-AAA4F3CAD529}"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pPr rtl="0"/>
            <a:r>
              <a:rPr lang="fr"/>
              <a:t>Fare clic per modificare stile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rtl="0"/>
            <a:r>
              <a:rPr lang="fr"/>
              <a:t>Fare clic per modificare gli stili del testo dello schema</a:t>
            </a:r>
          </a:p>
          <a:p>
            <a:pPr lvl="1" rtl="0"/>
            <a:r>
              <a:rPr lang="fr"/>
              <a:t>Secondo livello</a:t>
            </a:r>
          </a:p>
          <a:p>
            <a:pPr lvl="2" rtl="0"/>
            <a:r>
              <a:rPr lang="fr"/>
              <a:t>Terzo livello</a:t>
            </a:r>
          </a:p>
          <a:p>
            <a:pPr lvl="3" rtl="0"/>
            <a:r>
              <a:rPr lang="fr"/>
              <a:t>Quarto livello</a:t>
            </a:r>
          </a:p>
          <a:p>
            <a:pPr lvl="4" rtl="0"/>
            <a:r>
              <a:rPr lang="fr"/>
              <a:t>Quinto livello</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pPr rtl="0"/>
            <a:r>
              <a:rPr lang="it-IT"/>
              <a:t>14/09/2017</a:t>
            </a:r>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pPr rtl="0"/>
            <a:endParaRPr lang="it-IT"/>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pPr rtl="0"/>
            <a:fld id="{20420942-0C1D-C342-8146-AAA4F3CAD529}" type="slidenum">
              <a:rPr lang="it-IT" smtClean="0"/>
              <a:t>‹N°›</a:t>
            </a:fld>
            <a:endParaRPr lang="it-IT"/>
          </a:p>
        </p:txBody>
      </p:sp>
    </p:spTree>
    <p:extLst>
      <p:ext uri="{BB962C8B-B14F-4D97-AF65-F5344CB8AC3E}">
        <p14:creationId xmlns:p14="http://schemas.microsoft.com/office/powerpoint/2010/main" val="153764772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7" name="Rettangolo 6"/>
          <p:cNvSpPr/>
          <p:nvPr/>
        </p:nvSpPr>
        <p:spPr>
          <a:xfrm>
            <a:off x="477749" y="458927"/>
            <a:ext cx="6015519" cy="1200329"/>
          </a:xfrm>
          <a:prstGeom prst="rect">
            <a:avLst/>
          </a:prstGeom>
        </p:spPr>
        <p:txBody>
          <a:bodyPr wrap="square" rtlCol="0">
            <a:spAutoFit/>
          </a:bodyPr>
          <a:lstStyle/>
          <a:p>
            <a:pPr rtl="0"/>
            <a:r>
              <a:rPr lang="fr" sz="3600" dirty="0" smtClean="0">
                <a:solidFill>
                  <a:schemeClr val="bg1"/>
                </a:solidFill>
                <a:latin typeface="Segoe Pro Display Light" charset="0"/>
                <a:ea typeface="Segoe Pro Display Light" charset="0"/>
                <a:cs typeface="Segoe Pro Display Light" charset="0"/>
              </a:rPr>
              <a:t>Comment traiter une problématique</a:t>
            </a:r>
            <a:endParaRPr lang="fr" sz="3600" dirty="0">
              <a:solidFill>
                <a:schemeClr val="bg1"/>
              </a:solidFill>
              <a:latin typeface="Segoe Pro Display Light" charset="0"/>
              <a:ea typeface="Segoe Pro Display Light" charset="0"/>
              <a:cs typeface="Segoe Pro Display Light" charset="0"/>
            </a:endParaRPr>
          </a:p>
        </p:txBody>
      </p:sp>
      <p:sp>
        <p:nvSpPr>
          <p:cNvPr id="8" name="Rettangolo 7"/>
          <p:cNvSpPr/>
          <p:nvPr/>
        </p:nvSpPr>
        <p:spPr>
          <a:xfrm>
            <a:off x="477749" y="1623549"/>
            <a:ext cx="7024124" cy="1061829"/>
          </a:xfrm>
          <a:prstGeom prst="rect">
            <a:avLst/>
          </a:prstGeom>
        </p:spPr>
        <p:txBody>
          <a:bodyPr wrap="square" rtlCol="0">
            <a:spAutoFit/>
          </a:bodyPr>
          <a:lstStyle/>
          <a:p>
            <a:pPr rtl="0"/>
            <a:r>
              <a:rPr lang="fr" sz="6300" dirty="0" smtClean="0">
                <a:solidFill>
                  <a:schemeClr val="bg1"/>
                </a:solidFill>
                <a:latin typeface="Segoe Pro Display Light" charset="0"/>
                <a:ea typeface="Segoe Pro Display Light" charset="0"/>
                <a:cs typeface="Segoe Pro Display Light" charset="0"/>
              </a:rPr>
              <a:t>en économie droit</a:t>
            </a:r>
            <a:endParaRPr lang="fr" sz="6300" dirty="0">
              <a:solidFill>
                <a:schemeClr val="bg1"/>
              </a:solidFill>
              <a:latin typeface="Segoe Pro Display Light" charset="0"/>
              <a:ea typeface="Segoe Pro Display Light" charset="0"/>
              <a:cs typeface="Segoe Pro Display Light" charset="0"/>
            </a:endParaRPr>
          </a:p>
        </p:txBody>
      </p:sp>
      <p:sp>
        <p:nvSpPr>
          <p:cNvPr id="10" name="Rettangolo 9"/>
          <p:cNvSpPr/>
          <p:nvPr/>
        </p:nvSpPr>
        <p:spPr>
          <a:xfrm>
            <a:off x="0" y="5118862"/>
            <a:ext cx="7772400" cy="4939538"/>
          </a:xfrm>
          <a:prstGeom prst="rect">
            <a:avLst/>
          </a:prstGeom>
          <a:solidFill>
            <a:srgbClr val="E6E6E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1" name="Rettangolo 10"/>
          <p:cNvSpPr/>
          <p:nvPr/>
        </p:nvSpPr>
        <p:spPr>
          <a:xfrm>
            <a:off x="314797" y="5392189"/>
            <a:ext cx="6015519" cy="353943"/>
          </a:xfrm>
          <a:prstGeom prst="rect">
            <a:avLst/>
          </a:prstGeom>
          <a:solidFill>
            <a:srgbClr val="E6E6E6"/>
          </a:solidFill>
        </p:spPr>
        <p:txBody>
          <a:bodyPr wrap="square" rtlCol="0">
            <a:spAutoFit/>
          </a:bodyPr>
          <a:lstStyle/>
          <a:p>
            <a:r>
              <a:rPr lang="en-US" sz="1700" b="1" dirty="0" smtClean="0">
                <a:solidFill>
                  <a:srgbClr val="D24726"/>
                </a:solidFill>
                <a:latin typeface="Segoe Pro Display" charset="0"/>
                <a:ea typeface="Segoe Pro Display" charset="0"/>
                <a:cs typeface="Segoe Pro Display" charset="0"/>
              </a:rPr>
              <a:t>Proposition de </a:t>
            </a:r>
            <a:r>
              <a:rPr lang="en-US" sz="1700" b="1" dirty="0" err="1" smtClean="0">
                <a:solidFill>
                  <a:srgbClr val="D24726"/>
                </a:solidFill>
                <a:latin typeface="Segoe Pro Display" charset="0"/>
                <a:ea typeface="Segoe Pro Display" charset="0"/>
                <a:cs typeface="Segoe Pro Display" charset="0"/>
              </a:rPr>
              <a:t>stratégie</a:t>
            </a:r>
            <a:r>
              <a:rPr lang="en-US" sz="1700" b="1" dirty="0" smtClean="0">
                <a:solidFill>
                  <a:srgbClr val="D24726"/>
                </a:solidFill>
                <a:latin typeface="Segoe Pro Display" charset="0"/>
                <a:ea typeface="Segoe Pro Display" charset="0"/>
                <a:cs typeface="Segoe Pro Display" charset="0"/>
              </a:rPr>
              <a:t> </a:t>
            </a:r>
            <a:r>
              <a:rPr lang="en-US" sz="1700" b="1" dirty="0" err="1" smtClean="0">
                <a:solidFill>
                  <a:srgbClr val="D24726"/>
                </a:solidFill>
                <a:latin typeface="Segoe Pro Display" charset="0"/>
                <a:ea typeface="Segoe Pro Display" charset="0"/>
                <a:cs typeface="Segoe Pro Display" charset="0"/>
              </a:rPr>
              <a:t>pédagogique</a:t>
            </a:r>
            <a:endParaRPr lang="fr" sz="1700" b="1" dirty="0">
              <a:solidFill>
                <a:srgbClr val="D24726"/>
              </a:solidFill>
              <a:latin typeface="Segoe Pro Display" charset="0"/>
              <a:ea typeface="Segoe Pro Display" charset="0"/>
              <a:cs typeface="Segoe Pro Display" charset="0"/>
            </a:endParaRPr>
          </a:p>
        </p:txBody>
      </p:sp>
      <p:sp>
        <p:nvSpPr>
          <p:cNvPr id="12" name="Rettangolo 11"/>
          <p:cNvSpPr/>
          <p:nvPr/>
        </p:nvSpPr>
        <p:spPr>
          <a:xfrm>
            <a:off x="314797" y="5752472"/>
            <a:ext cx="5361760" cy="1015663"/>
          </a:xfrm>
          <a:prstGeom prst="rect">
            <a:avLst/>
          </a:prstGeom>
          <a:solidFill>
            <a:srgbClr val="E6E6E6"/>
          </a:solidFill>
        </p:spPr>
        <p:txBody>
          <a:bodyPr wrap="square" rtlCol="0">
            <a:spAutoFit/>
          </a:bodyPr>
          <a:lstStyle/>
          <a:p>
            <a:r>
              <a:rPr lang="fr-FR" sz="1500" dirty="0" smtClean="0">
                <a:latin typeface="Segoe Pro Display" charset="0"/>
                <a:ea typeface="Segoe Pro Display" charset="0"/>
                <a:cs typeface="Segoe Pro Display" charset="0"/>
              </a:rPr>
              <a:t>Nous vous proposons une démarche qui guide l’enseignant et l’apprenant dans le traitement d’une </a:t>
            </a:r>
            <a:r>
              <a:rPr lang="fr-FR" sz="1500" dirty="0">
                <a:latin typeface="Segoe Pro Display" charset="0"/>
                <a:ea typeface="Segoe Pro Display" charset="0"/>
                <a:cs typeface="Segoe Pro Display" charset="0"/>
              </a:rPr>
              <a:t>problématique et qui s’appuie sur la démarche scientifique de gestion. </a:t>
            </a:r>
            <a:endParaRPr lang="fr" sz="1500" dirty="0">
              <a:latin typeface="Segoe Pro Display" charset="0"/>
              <a:ea typeface="Segoe Pro Display" charset="0"/>
              <a:cs typeface="Segoe Pro Display" charset="0"/>
            </a:endParaRPr>
          </a:p>
          <a:p>
            <a:endParaRPr lang="fr" sz="1500" dirty="0">
              <a:latin typeface="Segoe Pro Display" charset="0"/>
              <a:ea typeface="Segoe Pro Display" charset="0"/>
              <a:cs typeface="Segoe Pro Display" charset="0"/>
            </a:endParaRPr>
          </a:p>
        </p:txBody>
      </p:sp>
      <p:sp>
        <p:nvSpPr>
          <p:cNvPr id="18" name="Rettangolo 17"/>
          <p:cNvSpPr/>
          <p:nvPr/>
        </p:nvSpPr>
        <p:spPr>
          <a:xfrm>
            <a:off x="314797" y="7729868"/>
            <a:ext cx="6015519" cy="353943"/>
          </a:xfrm>
          <a:prstGeom prst="rect">
            <a:avLst/>
          </a:prstGeom>
          <a:solidFill>
            <a:srgbClr val="E6E6E6"/>
          </a:solidFill>
        </p:spPr>
        <p:txBody>
          <a:bodyPr wrap="square" rtlCol="0">
            <a:spAutoFit/>
          </a:bodyPr>
          <a:lstStyle/>
          <a:p>
            <a:pPr rtl="0"/>
            <a:r>
              <a:rPr lang="fr" sz="1700" b="1" dirty="0" smtClean="0">
                <a:solidFill>
                  <a:srgbClr val="D24726"/>
                </a:solidFill>
                <a:latin typeface="Segoe Pro Display" charset="0"/>
                <a:ea typeface="Segoe Pro Display" charset="0"/>
                <a:cs typeface="Segoe Pro Display" charset="0"/>
              </a:rPr>
              <a:t>Exemple pédagogique</a:t>
            </a:r>
            <a:endParaRPr lang="fr" sz="1700" b="1" dirty="0">
              <a:solidFill>
                <a:srgbClr val="D24726"/>
              </a:solidFill>
              <a:latin typeface="Segoe Pro Display" charset="0"/>
              <a:ea typeface="Segoe Pro Display" charset="0"/>
              <a:cs typeface="Segoe Pro Display" charset="0"/>
            </a:endParaRPr>
          </a:p>
        </p:txBody>
      </p:sp>
      <p:sp>
        <p:nvSpPr>
          <p:cNvPr id="19" name="Rettangolo 18"/>
          <p:cNvSpPr/>
          <p:nvPr/>
        </p:nvSpPr>
        <p:spPr>
          <a:xfrm>
            <a:off x="358620" y="8161090"/>
            <a:ext cx="3539010" cy="784830"/>
          </a:xfrm>
          <a:prstGeom prst="rect">
            <a:avLst/>
          </a:prstGeom>
          <a:solidFill>
            <a:srgbClr val="E6E6E6"/>
          </a:solidFill>
        </p:spPr>
        <p:txBody>
          <a:bodyPr wrap="square" rtlCol="0">
            <a:spAutoFit/>
          </a:bodyPr>
          <a:lstStyle/>
          <a:p>
            <a:pPr rtl="0"/>
            <a:r>
              <a:rPr lang="fr" sz="1500" dirty="0" smtClean="0">
                <a:latin typeface="Segoe Pro Display" charset="0"/>
                <a:ea typeface="Segoe Pro Display" charset="0"/>
                <a:cs typeface="Segoe Pro Display" charset="0"/>
              </a:rPr>
              <a:t>Vous pourrez découvrir des illustrations de cette démache pédagogique autour d’une problématique</a:t>
            </a:r>
            <a:endParaRPr lang="fr" sz="1500" dirty="0">
              <a:latin typeface="Segoe Pro Display" charset="0"/>
              <a:ea typeface="Segoe Pro Display" charset="0"/>
              <a:cs typeface="Segoe Pro Display" charset="0"/>
            </a:endParaRPr>
          </a:p>
        </p:txBody>
      </p:sp>
      <p:cxnSp>
        <p:nvCxnSpPr>
          <p:cNvPr id="24" name="Connettore 1 23"/>
          <p:cNvCxnSpPr/>
          <p:nvPr/>
        </p:nvCxnSpPr>
        <p:spPr>
          <a:xfrm>
            <a:off x="0" y="7613151"/>
            <a:ext cx="7772400" cy="0"/>
          </a:xfrm>
          <a:prstGeom prst="line">
            <a:avLst/>
          </a:prstGeom>
          <a:ln>
            <a:solidFill>
              <a:srgbClr val="D24726"/>
            </a:solidFill>
          </a:ln>
        </p:spPr>
        <p:style>
          <a:lnRef idx="1">
            <a:schemeClr val="accent1"/>
          </a:lnRef>
          <a:fillRef idx="0">
            <a:schemeClr val="accent1"/>
          </a:fillRef>
          <a:effectRef idx="0">
            <a:schemeClr val="accent1"/>
          </a:effectRef>
          <a:fontRef idx="minor">
            <a:schemeClr val="tx1"/>
          </a:fontRef>
        </p:style>
      </p:cxnSp>
      <p:cxnSp>
        <p:nvCxnSpPr>
          <p:cNvPr id="69" name="Connettore 1 68"/>
          <p:cNvCxnSpPr/>
          <p:nvPr/>
        </p:nvCxnSpPr>
        <p:spPr>
          <a:xfrm>
            <a:off x="0" y="10058400"/>
            <a:ext cx="7772400" cy="0"/>
          </a:xfrm>
          <a:prstGeom prst="line">
            <a:avLst/>
          </a:prstGeom>
          <a:ln>
            <a:solidFill>
              <a:srgbClr val="D24726"/>
            </a:solidFill>
          </a:ln>
        </p:spPr>
        <p:style>
          <a:lnRef idx="1">
            <a:schemeClr val="accent1"/>
          </a:lnRef>
          <a:fillRef idx="0">
            <a:schemeClr val="accent1"/>
          </a:fillRef>
          <a:effectRef idx="0">
            <a:schemeClr val="accent1"/>
          </a:effectRef>
          <a:fontRef idx="minor">
            <a:schemeClr val="tx1"/>
          </a:fontRef>
        </p:style>
      </p:cxnSp>
      <p:grpSp>
        <p:nvGrpSpPr>
          <p:cNvPr id="5" name="Group 4"/>
          <p:cNvGrpSpPr>
            <a:grpSpLocks noChangeAspect="1"/>
          </p:cNvGrpSpPr>
          <p:nvPr/>
        </p:nvGrpSpPr>
        <p:grpSpPr bwMode="auto">
          <a:xfrm>
            <a:off x="5536857" y="4530929"/>
            <a:ext cx="1149350" cy="1158875"/>
            <a:chOff x="1957" y="5251"/>
            <a:chExt cx="724" cy="730"/>
          </a:xfrm>
        </p:grpSpPr>
        <p:sp>
          <p:nvSpPr>
            <p:cNvPr id="21" name="Freeform 8"/>
            <p:cNvSpPr>
              <a:spLocks/>
            </p:cNvSpPr>
            <p:nvPr/>
          </p:nvSpPr>
          <p:spPr bwMode="auto">
            <a:xfrm>
              <a:off x="2436" y="5737"/>
              <a:ext cx="245" cy="244"/>
            </a:xfrm>
            <a:custGeom>
              <a:avLst/>
              <a:gdLst>
                <a:gd name="T0" fmla="*/ 528 w 581"/>
                <a:gd name="T1" fmla="*/ 345 h 581"/>
                <a:gd name="T2" fmla="*/ 528 w 581"/>
                <a:gd name="T3" fmla="*/ 345 h 581"/>
                <a:gd name="T4" fmla="*/ 131 w 581"/>
                <a:gd name="T5" fmla="*/ 0 h 581"/>
                <a:gd name="T6" fmla="*/ 0 w 581"/>
                <a:gd name="T7" fmla="*/ 131 h 581"/>
                <a:gd name="T8" fmla="*/ 345 w 581"/>
                <a:gd name="T9" fmla="*/ 528 h 581"/>
                <a:gd name="T10" fmla="*/ 508 w 581"/>
                <a:gd name="T11" fmla="*/ 534 h 581"/>
                <a:gd name="T12" fmla="*/ 534 w 581"/>
                <a:gd name="T13" fmla="*/ 508 h 581"/>
                <a:gd name="T14" fmla="*/ 528 w 581"/>
                <a:gd name="T15" fmla="*/ 345 h 58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1" h="581">
                  <a:moveTo>
                    <a:pt x="528" y="345"/>
                  </a:moveTo>
                  <a:lnTo>
                    <a:pt x="528" y="345"/>
                  </a:lnTo>
                  <a:lnTo>
                    <a:pt x="131" y="0"/>
                  </a:lnTo>
                  <a:lnTo>
                    <a:pt x="0" y="131"/>
                  </a:lnTo>
                  <a:lnTo>
                    <a:pt x="345" y="528"/>
                  </a:lnTo>
                  <a:cubicBezTo>
                    <a:pt x="388" y="578"/>
                    <a:pt x="461" y="581"/>
                    <a:pt x="508" y="534"/>
                  </a:cubicBezTo>
                  <a:lnTo>
                    <a:pt x="534" y="508"/>
                  </a:lnTo>
                  <a:cubicBezTo>
                    <a:pt x="581" y="461"/>
                    <a:pt x="578" y="388"/>
                    <a:pt x="528" y="345"/>
                  </a:cubicBezTo>
                  <a:close/>
                </a:path>
              </a:pathLst>
            </a:custGeom>
            <a:solidFill>
              <a:srgbClr val="D2D2D2"/>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2" name="Freeform 9"/>
            <p:cNvSpPr>
              <a:spLocks noEditPoints="1"/>
            </p:cNvSpPr>
            <p:nvPr/>
          </p:nvSpPr>
          <p:spPr bwMode="auto">
            <a:xfrm>
              <a:off x="1957" y="5251"/>
              <a:ext cx="544" cy="542"/>
            </a:xfrm>
            <a:custGeom>
              <a:avLst/>
              <a:gdLst>
                <a:gd name="T0" fmla="*/ 309 w 1294"/>
                <a:gd name="T1" fmla="*/ 985 h 1293"/>
                <a:gd name="T2" fmla="*/ 309 w 1294"/>
                <a:gd name="T3" fmla="*/ 985 h 1293"/>
                <a:gd name="T4" fmla="*/ 309 w 1294"/>
                <a:gd name="T5" fmla="*/ 309 h 1293"/>
                <a:gd name="T6" fmla="*/ 985 w 1294"/>
                <a:gd name="T7" fmla="*/ 309 h 1293"/>
                <a:gd name="T8" fmla="*/ 985 w 1294"/>
                <a:gd name="T9" fmla="*/ 985 h 1293"/>
                <a:gd name="T10" fmla="*/ 309 w 1294"/>
                <a:gd name="T11" fmla="*/ 985 h 1293"/>
                <a:gd name="T12" fmla="*/ 1125 w 1294"/>
                <a:gd name="T13" fmla="*/ 1034 h 1293"/>
                <a:gd name="T14" fmla="*/ 1125 w 1294"/>
                <a:gd name="T15" fmla="*/ 1034 h 1293"/>
                <a:gd name="T16" fmla="*/ 1106 w 1294"/>
                <a:gd name="T17" fmla="*/ 1019 h 1293"/>
                <a:gd name="T18" fmla="*/ 1064 w 1294"/>
                <a:gd name="T19" fmla="*/ 229 h 1293"/>
                <a:gd name="T20" fmla="*/ 229 w 1294"/>
                <a:gd name="T21" fmla="*/ 229 h 1293"/>
                <a:gd name="T22" fmla="*/ 229 w 1294"/>
                <a:gd name="T23" fmla="*/ 1065 h 1293"/>
                <a:gd name="T24" fmla="*/ 997 w 1294"/>
                <a:gd name="T25" fmla="*/ 1123 h 1293"/>
                <a:gd name="T26" fmla="*/ 1013 w 1294"/>
                <a:gd name="T27" fmla="*/ 1145 h 1293"/>
                <a:gd name="T28" fmla="*/ 1021 w 1294"/>
                <a:gd name="T29" fmla="*/ 1153 h 1293"/>
                <a:gd name="T30" fmla="*/ 1133 w 1294"/>
                <a:gd name="T31" fmla="*/ 1041 h 1293"/>
                <a:gd name="T32" fmla="*/ 1125 w 1294"/>
                <a:gd name="T33" fmla="*/ 1034 h 1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94" h="1293">
                  <a:moveTo>
                    <a:pt x="309" y="985"/>
                  </a:moveTo>
                  <a:lnTo>
                    <a:pt x="309" y="985"/>
                  </a:lnTo>
                  <a:cubicBezTo>
                    <a:pt x="122" y="799"/>
                    <a:pt x="122" y="495"/>
                    <a:pt x="309" y="309"/>
                  </a:cubicBezTo>
                  <a:cubicBezTo>
                    <a:pt x="495" y="123"/>
                    <a:pt x="798" y="123"/>
                    <a:pt x="985" y="309"/>
                  </a:cubicBezTo>
                  <a:cubicBezTo>
                    <a:pt x="1171" y="495"/>
                    <a:pt x="1171" y="799"/>
                    <a:pt x="985" y="985"/>
                  </a:cubicBezTo>
                  <a:cubicBezTo>
                    <a:pt x="798" y="1171"/>
                    <a:pt x="495" y="1171"/>
                    <a:pt x="309" y="985"/>
                  </a:cubicBezTo>
                  <a:close/>
                  <a:moveTo>
                    <a:pt x="1125" y="1034"/>
                  </a:moveTo>
                  <a:lnTo>
                    <a:pt x="1125" y="1034"/>
                  </a:lnTo>
                  <a:cubicBezTo>
                    <a:pt x="1119" y="1028"/>
                    <a:pt x="1112" y="1023"/>
                    <a:pt x="1106" y="1019"/>
                  </a:cubicBezTo>
                  <a:cubicBezTo>
                    <a:pt x="1294" y="787"/>
                    <a:pt x="1280" y="445"/>
                    <a:pt x="1064" y="229"/>
                  </a:cubicBezTo>
                  <a:cubicBezTo>
                    <a:pt x="834" y="0"/>
                    <a:pt x="459" y="0"/>
                    <a:pt x="229" y="229"/>
                  </a:cubicBezTo>
                  <a:cubicBezTo>
                    <a:pt x="0" y="460"/>
                    <a:pt x="0" y="834"/>
                    <a:pt x="229" y="1065"/>
                  </a:cubicBezTo>
                  <a:cubicBezTo>
                    <a:pt x="438" y="1273"/>
                    <a:pt x="766" y="1293"/>
                    <a:pt x="997" y="1123"/>
                  </a:cubicBezTo>
                  <a:cubicBezTo>
                    <a:pt x="1002" y="1130"/>
                    <a:pt x="1007" y="1138"/>
                    <a:pt x="1013" y="1145"/>
                  </a:cubicBezTo>
                  <a:lnTo>
                    <a:pt x="1021" y="1153"/>
                  </a:lnTo>
                  <a:lnTo>
                    <a:pt x="1133" y="1041"/>
                  </a:lnTo>
                  <a:lnTo>
                    <a:pt x="1125" y="1034"/>
                  </a:lnTo>
                  <a:close/>
                </a:path>
              </a:pathLst>
            </a:custGeom>
            <a:solidFill>
              <a:srgbClr val="D2D2D2"/>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3" name="Freeform 10"/>
            <p:cNvSpPr>
              <a:spLocks/>
            </p:cNvSpPr>
            <p:nvPr/>
          </p:nvSpPr>
          <p:spPr bwMode="auto">
            <a:xfrm>
              <a:off x="2402" y="5702"/>
              <a:ext cx="72" cy="72"/>
            </a:xfrm>
            <a:custGeom>
              <a:avLst/>
              <a:gdLst>
                <a:gd name="T0" fmla="*/ 118 w 172"/>
                <a:gd name="T1" fmla="*/ 0 h 172"/>
                <a:gd name="T2" fmla="*/ 118 w 172"/>
                <a:gd name="T3" fmla="*/ 0 h 172"/>
                <a:gd name="T4" fmla="*/ 0 w 172"/>
                <a:gd name="T5" fmla="*/ 119 h 172"/>
                <a:gd name="T6" fmla="*/ 47 w 172"/>
                <a:gd name="T7" fmla="*/ 172 h 172"/>
                <a:gd name="T8" fmla="*/ 172 w 172"/>
                <a:gd name="T9" fmla="*/ 47 h 172"/>
                <a:gd name="T10" fmla="*/ 118 w 172"/>
                <a:gd name="T11" fmla="*/ 0 h 172"/>
              </a:gdLst>
              <a:ahLst/>
              <a:cxnLst>
                <a:cxn ang="0">
                  <a:pos x="T0" y="T1"/>
                </a:cxn>
                <a:cxn ang="0">
                  <a:pos x="T2" y="T3"/>
                </a:cxn>
                <a:cxn ang="0">
                  <a:pos x="T4" y="T5"/>
                </a:cxn>
                <a:cxn ang="0">
                  <a:pos x="T6" y="T7"/>
                </a:cxn>
                <a:cxn ang="0">
                  <a:pos x="T8" y="T9"/>
                </a:cxn>
                <a:cxn ang="0">
                  <a:pos x="T10" y="T11"/>
                </a:cxn>
              </a:cxnLst>
              <a:rect l="0" t="0" r="r" b="b"/>
              <a:pathLst>
                <a:path w="172" h="172">
                  <a:moveTo>
                    <a:pt x="118" y="0"/>
                  </a:moveTo>
                  <a:lnTo>
                    <a:pt x="118" y="0"/>
                  </a:lnTo>
                  <a:lnTo>
                    <a:pt x="0" y="119"/>
                  </a:lnTo>
                  <a:lnTo>
                    <a:pt x="47" y="172"/>
                  </a:lnTo>
                  <a:lnTo>
                    <a:pt x="172" y="47"/>
                  </a:lnTo>
                  <a:lnTo>
                    <a:pt x="118" y="0"/>
                  </a:lnTo>
                  <a:close/>
                </a:path>
              </a:pathLst>
            </a:custGeom>
            <a:solidFill>
              <a:srgbClr val="D2D2D2"/>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5" name="Freeform 11"/>
            <p:cNvSpPr>
              <a:spLocks/>
            </p:cNvSpPr>
            <p:nvPr/>
          </p:nvSpPr>
          <p:spPr bwMode="auto">
            <a:xfrm>
              <a:off x="2270" y="5563"/>
              <a:ext cx="136" cy="135"/>
            </a:xfrm>
            <a:custGeom>
              <a:avLst/>
              <a:gdLst>
                <a:gd name="T0" fmla="*/ 305 w 325"/>
                <a:gd name="T1" fmla="*/ 4 h 321"/>
                <a:gd name="T2" fmla="*/ 305 w 325"/>
                <a:gd name="T3" fmla="*/ 4 h 321"/>
                <a:gd name="T4" fmla="*/ 275 w 325"/>
                <a:gd name="T5" fmla="*/ 20 h 321"/>
                <a:gd name="T6" fmla="*/ 20 w 325"/>
                <a:gd name="T7" fmla="*/ 273 h 321"/>
                <a:gd name="T8" fmla="*/ 4 w 325"/>
                <a:gd name="T9" fmla="*/ 304 h 321"/>
                <a:gd name="T10" fmla="*/ 28 w 325"/>
                <a:gd name="T11" fmla="*/ 321 h 321"/>
                <a:gd name="T12" fmla="*/ 35 w 325"/>
                <a:gd name="T13" fmla="*/ 320 h 321"/>
                <a:gd name="T14" fmla="*/ 321 w 325"/>
                <a:gd name="T15" fmla="*/ 35 h 321"/>
                <a:gd name="T16" fmla="*/ 305 w 325"/>
                <a:gd name="T17" fmla="*/ 4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5" h="321">
                  <a:moveTo>
                    <a:pt x="305" y="4"/>
                  </a:moveTo>
                  <a:lnTo>
                    <a:pt x="305" y="4"/>
                  </a:lnTo>
                  <a:cubicBezTo>
                    <a:pt x="292" y="0"/>
                    <a:pt x="279" y="7"/>
                    <a:pt x="275" y="20"/>
                  </a:cubicBezTo>
                  <a:cubicBezTo>
                    <a:pt x="236" y="140"/>
                    <a:pt x="141" y="235"/>
                    <a:pt x="20" y="273"/>
                  </a:cubicBezTo>
                  <a:cubicBezTo>
                    <a:pt x="8" y="277"/>
                    <a:pt x="0" y="291"/>
                    <a:pt x="4" y="304"/>
                  </a:cubicBezTo>
                  <a:cubicBezTo>
                    <a:pt x="8" y="314"/>
                    <a:pt x="17" y="321"/>
                    <a:pt x="28" y="321"/>
                  </a:cubicBezTo>
                  <a:cubicBezTo>
                    <a:pt x="30" y="321"/>
                    <a:pt x="33" y="321"/>
                    <a:pt x="35" y="320"/>
                  </a:cubicBezTo>
                  <a:cubicBezTo>
                    <a:pt x="171" y="277"/>
                    <a:pt x="278" y="171"/>
                    <a:pt x="321" y="35"/>
                  </a:cubicBezTo>
                  <a:cubicBezTo>
                    <a:pt x="325" y="22"/>
                    <a:pt x="318" y="8"/>
                    <a:pt x="305" y="4"/>
                  </a:cubicBezTo>
                  <a:close/>
                </a:path>
              </a:pathLst>
            </a:custGeom>
            <a:solidFill>
              <a:srgbClr val="D2D2D2"/>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6" name="Freeform 12"/>
            <p:cNvSpPr>
              <a:spLocks/>
            </p:cNvSpPr>
            <p:nvPr/>
          </p:nvSpPr>
          <p:spPr bwMode="auto">
            <a:xfrm>
              <a:off x="2045" y="5338"/>
              <a:ext cx="194" cy="194"/>
            </a:xfrm>
            <a:custGeom>
              <a:avLst/>
              <a:gdLst>
                <a:gd name="T0" fmla="*/ 438 w 462"/>
                <a:gd name="T1" fmla="*/ 0 h 463"/>
                <a:gd name="T2" fmla="*/ 438 w 462"/>
                <a:gd name="T3" fmla="*/ 0 h 463"/>
                <a:gd name="T4" fmla="*/ 0 w 462"/>
                <a:gd name="T5" fmla="*/ 438 h 463"/>
                <a:gd name="T6" fmla="*/ 24 w 462"/>
                <a:gd name="T7" fmla="*/ 463 h 463"/>
                <a:gd name="T8" fmla="*/ 49 w 462"/>
                <a:gd name="T9" fmla="*/ 438 h 463"/>
                <a:gd name="T10" fmla="*/ 438 w 462"/>
                <a:gd name="T11" fmla="*/ 49 h 463"/>
                <a:gd name="T12" fmla="*/ 462 w 462"/>
                <a:gd name="T13" fmla="*/ 25 h 463"/>
                <a:gd name="T14" fmla="*/ 438 w 462"/>
                <a:gd name="T15" fmla="*/ 0 h 4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62" h="463">
                  <a:moveTo>
                    <a:pt x="438" y="0"/>
                  </a:moveTo>
                  <a:lnTo>
                    <a:pt x="438" y="0"/>
                  </a:lnTo>
                  <a:cubicBezTo>
                    <a:pt x="196" y="0"/>
                    <a:pt x="0" y="197"/>
                    <a:pt x="0" y="438"/>
                  </a:cubicBezTo>
                  <a:cubicBezTo>
                    <a:pt x="0" y="452"/>
                    <a:pt x="11" y="463"/>
                    <a:pt x="24" y="463"/>
                  </a:cubicBezTo>
                  <a:cubicBezTo>
                    <a:pt x="38" y="463"/>
                    <a:pt x="49" y="452"/>
                    <a:pt x="49" y="438"/>
                  </a:cubicBezTo>
                  <a:cubicBezTo>
                    <a:pt x="49" y="224"/>
                    <a:pt x="223" y="49"/>
                    <a:pt x="438" y="49"/>
                  </a:cubicBezTo>
                  <a:cubicBezTo>
                    <a:pt x="451" y="49"/>
                    <a:pt x="462" y="38"/>
                    <a:pt x="462" y="25"/>
                  </a:cubicBezTo>
                  <a:cubicBezTo>
                    <a:pt x="462" y="11"/>
                    <a:pt x="451" y="0"/>
                    <a:pt x="438" y="0"/>
                  </a:cubicBezTo>
                  <a:close/>
                </a:path>
              </a:pathLst>
            </a:custGeom>
            <a:solidFill>
              <a:srgbClr val="D2D2D2"/>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grpSp>
      <p:pic>
        <p:nvPicPr>
          <p:cNvPr id="20" name="Picture 75">
            <a:extLst>
              <a:ext uri="{FF2B5EF4-FFF2-40B4-BE49-F238E27FC236}">
                <a16:creationId xmlns:a16="http://schemas.microsoft.com/office/drawing/2014/main" id="{9A91DE92-AEE5-46D3-B638-4AF1ECB6D7DF}"/>
              </a:ext>
            </a:extLst>
          </p:cNvPr>
          <p:cNvPicPr>
            <a:picLocks noChangeAspect="1"/>
          </p:cNvPicPr>
          <p:nvPr/>
        </p:nvPicPr>
        <p:blipFill>
          <a:blip r:embed="rId3"/>
          <a:stretch>
            <a:fillRect/>
          </a:stretch>
        </p:blipFill>
        <p:spPr>
          <a:xfrm>
            <a:off x="6984101" y="9327426"/>
            <a:ext cx="672709" cy="730974"/>
          </a:xfrm>
          <a:prstGeom prst="rect">
            <a:avLst/>
          </a:prstGeom>
        </p:spPr>
      </p:pic>
    </p:spTree>
    <p:extLst>
      <p:ext uri="{BB962C8B-B14F-4D97-AF65-F5344CB8AC3E}">
        <p14:creationId xmlns:p14="http://schemas.microsoft.com/office/powerpoint/2010/main" val="10084218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2" name="Rectangle 1"/>
          <p:cNvSpPr/>
          <p:nvPr/>
        </p:nvSpPr>
        <p:spPr>
          <a:xfrm>
            <a:off x="-142240" y="8264582"/>
            <a:ext cx="8229600" cy="1793817"/>
          </a:xfrm>
          <a:prstGeom prst="rect">
            <a:avLst/>
          </a:prstGeom>
          <a:solidFill>
            <a:srgbClr val="E68A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sp>
        <p:nvSpPr>
          <p:cNvPr id="16" name="Rectangle 15"/>
          <p:cNvSpPr/>
          <p:nvPr/>
        </p:nvSpPr>
        <p:spPr>
          <a:xfrm>
            <a:off x="1334741" y="2514831"/>
            <a:ext cx="4997221" cy="507831"/>
          </a:xfrm>
          <a:prstGeom prst="rect">
            <a:avLst/>
          </a:prstGeom>
        </p:spPr>
        <p:txBody>
          <a:bodyPr wrap="square">
            <a:spAutoFit/>
          </a:bodyPr>
          <a:lstStyle/>
          <a:p>
            <a:pPr algn="ctr">
              <a:lnSpc>
                <a:spcPct val="150000"/>
              </a:lnSpc>
            </a:pPr>
            <a:r>
              <a:rPr lang="fr-FR" dirty="0" smtClean="0">
                <a:solidFill>
                  <a:schemeClr val="tx1">
                    <a:lumMod val="95000"/>
                    <a:lumOff val="5000"/>
                  </a:schemeClr>
                </a:solidFill>
                <a:latin typeface="FiraSans Regular"/>
              </a:rPr>
              <a:t>Cette phase conduit l’apprenant à :</a:t>
            </a:r>
            <a:endParaRPr lang="fr-FR" dirty="0">
              <a:solidFill>
                <a:schemeClr val="tx1">
                  <a:lumMod val="95000"/>
                  <a:lumOff val="5000"/>
                </a:schemeClr>
              </a:solidFill>
              <a:latin typeface="FiraSans Regular"/>
            </a:endParaRPr>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sp>
        <p:nvSpPr>
          <p:cNvPr id="22" name="Rectangle 21"/>
          <p:cNvSpPr/>
          <p:nvPr/>
        </p:nvSpPr>
        <p:spPr>
          <a:xfrm>
            <a:off x="219417" y="5188648"/>
            <a:ext cx="1961857" cy="923330"/>
          </a:xfrm>
          <a:prstGeom prst="rect">
            <a:avLst/>
          </a:prstGeom>
        </p:spPr>
        <p:txBody>
          <a:bodyPr wrap="square">
            <a:spAutoFit/>
          </a:bodyPr>
          <a:lstStyle/>
          <a:p>
            <a:pPr algn="ctr">
              <a:lnSpc>
                <a:spcPct val="150000"/>
              </a:lnSpc>
            </a:pPr>
            <a:r>
              <a:rPr lang="fr-FR" dirty="0">
                <a:solidFill>
                  <a:schemeClr val="tx1">
                    <a:lumMod val="95000"/>
                    <a:lumOff val="5000"/>
                  </a:schemeClr>
                </a:solidFill>
                <a:latin typeface="FiraSans Regular"/>
              </a:rPr>
              <a:t>C</a:t>
            </a:r>
            <a:r>
              <a:rPr lang="fr-FR" dirty="0" smtClean="0">
                <a:solidFill>
                  <a:schemeClr val="tx1">
                    <a:lumMod val="95000"/>
                    <a:lumOff val="5000"/>
                  </a:schemeClr>
                </a:solidFill>
                <a:latin typeface="FiraSans Regular"/>
              </a:rPr>
              <a:t>omprendre </a:t>
            </a:r>
          </a:p>
          <a:p>
            <a:pPr algn="ctr">
              <a:lnSpc>
                <a:spcPct val="150000"/>
              </a:lnSpc>
            </a:pPr>
            <a:r>
              <a:rPr lang="fr-FR" dirty="0" smtClean="0">
                <a:solidFill>
                  <a:schemeClr val="tx1">
                    <a:lumMod val="95000"/>
                    <a:lumOff val="5000"/>
                  </a:schemeClr>
                </a:solidFill>
                <a:latin typeface="FiraSans Regular"/>
              </a:rPr>
              <a:t>la problématique</a:t>
            </a:r>
            <a:endParaRPr lang="fr-FR" dirty="0">
              <a:solidFill>
                <a:schemeClr val="tx1">
                  <a:lumMod val="95000"/>
                  <a:lumOff val="5000"/>
                </a:schemeClr>
              </a:solidFill>
              <a:latin typeface="FiraSans Regular"/>
            </a:endParaRPr>
          </a:p>
        </p:txBody>
      </p:sp>
      <p:sp>
        <p:nvSpPr>
          <p:cNvPr id="23" name="Rectangle 22"/>
          <p:cNvSpPr/>
          <p:nvPr/>
        </p:nvSpPr>
        <p:spPr>
          <a:xfrm>
            <a:off x="2697203" y="5768101"/>
            <a:ext cx="2311859" cy="1338828"/>
          </a:xfrm>
          <a:prstGeom prst="rect">
            <a:avLst/>
          </a:prstGeom>
        </p:spPr>
        <p:txBody>
          <a:bodyPr wrap="square">
            <a:spAutoFit/>
          </a:bodyPr>
          <a:lstStyle/>
          <a:p>
            <a:pPr algn="ctr">
              <a:lnSpc>
                <a:spcPct val="150000"/>
              </a:lnSpc>
            </a:pPr>
            <a:r>
              <a:rPr lang="fr-FR" dirty="0" smtClean="0">
                <a:solidFill>
                  <a:schemeClr val="tx1">
                    <a:lumMod val="95000"/>
                    <a:lumOff val="5000"/>
                  </a:schemeClr>
                </a:solidFill>
                <a:latin typeface="FiraSans Regular"/>
              </a:rPr>
              <a:t>Déterminer</a:t>
            </a:r>
          </a:p>
          <a:p>
            <a:pPr algn="ctr">
              <a:lnSpc>
                <a:spcPct val="150000"/>
              </a:lnSpc>
            </a:pPr>
            <a:r>
              <a:rPr lang="fr-FR" dirty="0" smtClean="0">
                <a:solidFill>
                  <a:schemeClr val="tx1">
                    <a:lumMod val="95000"/>
                    <a:lumOff val="5000"/>
                  </a:schemeClr>
                </a:solidFill>
                <a:latin typeface="FiraSans Regular"/>
              </a:rPr>
              <a:t>les enjeux</a:t>
            </a:r>
            <a:br>
              <a:rPr lang="fr-FR" dirty="0" smtClean="0">
                <a:solidFill>
                  <a:schemeClr val="tx1">
                    <a:lumMod val="95000"/>
                    <a:lumOff val="5000"/>
                  </a:schemeClr>
                </a:solidFill>
                <a:latin typeface="FiraSans Regular"/>
              </a:rPr>
            </a:br>
            <a:r>
              <a:rPr lang="fr-FR" dirty="0" smtClean="0">
                <a:solidFill>
                  <a:schemeClr val="tx1">
                    <a:lumMod val="95000"/>
                    <a:lumOff val="5000"/>
                  </a:schemeClr>
                </a:solidFill>
                <a:latin typeface="FiraSans Regular"/>
              </a:rPr>
              <a:t>de la problématique</a:t>
            </a:r>
            <a:endParaRPr lang="fr-FR" dirty="0">
              <a:solidFill>
                <a:schemeClr val="tx1">
                  <a:lumMod val="95000"/>
                  <a:lumOff val="5000"/>
                </a:schemeClr>
              </a:solidFill>
              <a:latin typeface="FiraSans Regular"/>
            </a:endParaRPr>
          </a:p>
        </p:txBody>
      </p:sp>
      <p:sp>
        <p:nvSpPr>
          <p:cNvPr id="24" name="Rectangle 23"/>
          <p:cNvSpPr/>
          <p:nvPr/>
        </p:nvSpPr>
        <p:spPr>
          <a:xfrm>
            <a:off x="5744396" y="5171759"/>
            <a:ext cx="1613309" cy="1338828"/>
          </a:xfrm>
          <a:prstGeom prst="rect">
            <a:avLst/>
          </a:prstGeom>
        </p:spPr>
        <p:txBody>
          <a:bodyPr wrap="square">
            <a:spAutoFit/>
          </a:bodyPr>
          <a:lstStyle/>
          <a:p>
            <a:pPr algn="ctr">
              <a:lnSpc>
                <a:spcPct val="150000"/>
              </a:lnSpc>
            </a:pPr>
            <a:r>
              <a:rPr lang="fr-FR" dirty="0" smtClean="0">
                <a:solidFill>
                  <a:schemeClr val="tx1">
                    <a:lumMod val="95000"/>
                    <a:lumOff val="5000"/>
                  </a:schemeClr>
                </a:solidFill>
                <a:latin typeface="FiraSans Regular"/>
              </a:rPr>
              <a:t>Identifier</a:t>
            </a:r>
            <a:br>
              <a:rPr lang="fr-FR" dirty="0" smtClean="0">
                <a:solidFill>
                  <a:schemeClr val="tx1">
                    <a:lumMod val="95000"/>
                    <a:lumOff val="5000"/>
                  </a:schemeClr>
                </a:solidFill>
                <a:latin typeface="FiraSans Regular"/>
              </a:rPr>
            </a:br>
            <a:r>
              <a:rPr lang="fr-FR" dirty="0" smtClean="0">
                <a:solidFill>
                  <a:schemeClr val="tx1">
                    <a:lumMod val="95000"/>
                    <a:lumOff val="5000"/>
                  </a:schemeClr>
                </a:solidFill>
                <a:latin typeface="FiraSans Regular"/>
              </a:rPr>
              <a:t>les axes </a:t>
            </a:r>
            <a:br>
              <a:rPr lang="fr-FR" dirty="0" smtClean="0">
                <a:solidFill>
                  <a:schemeClr val="tx1">
                    <a:lumMod val="95000"/>
                    <a:lumOff val="5000"/>
                  </a:schemeClr>
                </a:solidFill>
                <a:latin typeface="FiraSans Regular"/>
              </a:rPr>
            </a:br>
            <a:r>
              <a:rPr lang="fr-FR" dirty="0" smtClean="0">
                <a:solidFill>
                  <a:schemeClr val="tx1">
                    <a:lumMod val="95000"/>
                    <a:lumOff val="5000"/>
                  </a:schemeClr>
                </a:solidFill>
                <a:latin typeface="FiraSans Regular"/>
              </a:rPr>
              <a:t>de réflexion</a:t>
            </a:r>
            <a:endParaRPr lang="fr-FR" dirty="0">
              <a:solidFill>
                <a:schemeClr val="tx1">
                  <a:lumMod val="95000"/>
                  <a:lumOff val="5000"/>
                </a:schemeClr>
              </a:solidFill>
              <a:latin typeface="FiraSans Regular"/>
            </a:endParaRPr>
          </a:p>
        </p:txBody>
      </p:sp>
      <p:sp>
        <p:nvSpPr>
          <p:cNvPr id="35" name="Secteurs 34"/>
          <p:cNvSpPr/>
          <p:nvPr/>
        </p:nvSpPr>
        <p:spPr>
          <a:xfrm>
            <a:off x="2298076" y="2768005"/>
            <a:ext cx="3144352" cy="1727712"/>
          </a:xfrm>
          <a:prstGeom prst="pie">
            <a:avLst>
              <a:gd name="adj1" fmla="val 21598869"/>
              <a:gd name="adj2" fmla="val 1081848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latin typeface="FiraSans Regular"/>
            </a:endParaRPr>
          </a:p>
        </p:txBody>
      </p:sp>
      <p:sp>
        <p:nvSpPr>
          <p:cNvPr id="36" name="Ellipse 35"/>
          <p:cNvSpPr/>
          <p:nvPr/>
        </p:nvSpPr>
        <p:spPr>
          <a:xfrm>
            <a:off x="2529558" y="4046699"/>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latin typeface="FiraSans Regular"/>
            </a:endParaRPr>
          </a:p>
        </p:txBody>
      </p:sp>
      <p:cxnSp>
        <p:nvCxnSpPr>
          <p:cNvPr id="37" name="Connecteur droit 36"/>
          <p:cNvCxnSpPr/>
          <p:nvPr/>
        </p:nvCxnSpPr>
        <p:spPr>
          <a:xfrm flipH="1">
            <a:off x="1546815" y="4360530"/>
            <a:ext cx="899303" cy="811229"/>
          </a:xfrm>
          <a:prstGeom prst="line">
            <a:avLst/>
          </a:prstGeom>
          <a:ln w="57150">
            <a:solidFill>
              <a:schemeClr val="accent4"/>
            </a:solidFill>
            <a:prstDash val="sysDot"/>
          </a:ln>
        </p:spPr>
        <p:style>
          <a:lnRef idx="1">
            <a:schemeClr val="accent1"/>
          </a:lnRef>
          <a:fillRef idx="0">
            <a:schemeClr val="accent1"/>
          </a:fillRef>
          <a:effectRef idx="0">
            <a:schemeClr val="accent1"/>
          </a:effectRef>
          <a:fontRef idx="minor">
            <a:schemeClr val="tx1"/>
          </a:fontRef>
        </p:style>
      </p:cxnSp>
      <p:sp>
        <p:nvSpPr>
          <p:cNvPr id="38" name="Ellipse 37"/>
          <p:cNvSpPr/>
          <p:nvPr/>
        </p:nvSpPr>
        <p:spPr>
          <a:xfrm>
            <a:off x="4955518" y="4046699"/>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latin typeface="FiraSans Regular"/>
            </a:endParaRPr>
          </a:p>
        </p:txBody>
      </p:sp>
      <p:sp>
        <p:nvSpPr>
          <p:cNvPr id="39" name="Ellipse 38"/>
          <p:cNvSpPr/>
          <p:nvPr/>
        </p:nvSpPr>
        <p:spPr>
          <a:xfrm>
            <a:off x="3746454" y="4360530"/>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latin typeface="FiraSans Regular"/>
            </a:endParaRPr>
          </a:p>
        </p:txBody>
      </p:sp>
      <p:cxnSp>
        <p:nvCxnSpPr>
          <p:cNvPr id="40" name="Connecteur droit 39"/>
          <p:cNvCxnSpPr/>
          <p:nvPr/>
        </p:nvCxnSpPr>
        <p:spPr>
          <a:xfrm flipH="1" flipV="1">
            <a:off x="5207892" y="4286729"/>
            <a:ext cx="964522" cy="901919"/>
          </a:xfrm>
          <a:prstGeom prst="line">
            <a:avLst/>
          </a:prstGeom>
          <a:ln w="57150">
            <a:solidFill>
              <a:schemeClr val="accent4"/>
            </a:solidFill>
            <a:prstDash val="sysDot"/>
          </a:ln>
        </p:spPr>
        <p:style>
          <a:lnRef idx="1">
            <a:schemeClr val="accent1"/>
          </a:lnRef>
          <a:fillRef idx="0">
            <a:schemeClr val="accent1"/>
          </a:fillRef>
          <a:effectRef idx="0">
            <a:schemeClr val="accent1"/>
          </a:effectRef>
          <a:fontRef idx="minor">
            <a:schemeClr val="tx1"/>
          </a:fontRef>
        </p:style>
      </p:cxnSp>
      <p:cxnSp>
        <p:nvCxnSpPr>
          <p:cNvPr id="41" name="Connecteur droit 40"/>
          <p:cNvCxnSpPr/>
          <p:nvPr/>
        </p:nvCxnSpPr>
        <p:spPr>
          <a:xfrm flipV="1">
            <a:off x="3853133" y="4697745"/>
            <a:ext cx="0" cy="1070356"/>
          </a:xfrm>
          <a:prstGeom prst="line">
            <a:avLst/>
          </a:prstGeom>
          <a:ln w="57150">
            <a:solidFill>
              <a:schemeClr val="accent4"/>
            </a:solidFill>
            <a:prstDash val="sysDot"/>
          </a:ln>
        </p:spPr>
        <p:style>
          <a:lnRef idx="1">
            <a:schemeClr val="accent1"/>
          </a:lnRef>
          <a:fillRef idx="0">
            <a:schemeClr val="accent1"/>
          </a:fillRef>
          <a:effectRef idx="0">
            <a:schemeClr val="accent1"/>
          </a:effectRef>
          <a:fontRef idx="minor">
            <a:schemeClr val="tx1"/>
          </a:fontRef>
        </p:style>
      </p:cxnSp>
      <p:sp>
        <p:nvSpPr>
          <p:cNvPr id="42" name="Rectangle à coins arrondis 41"/>
          <p:cNvSpPr/>
          <p:nvPr/>
        </p:nvSpPr>
        <p:spPr>
          <a:xfrm>
            <a:off x="2786873" y="3739554"/>
            <a:ext cx="2134862" cy="490776"/>
          </a:xfrm>
          <a:prstGeom prst="roundRect">
            <a:avLst>
              <a:gd name="adj" fmla="val 43307"/>
            </a:avLst>
          </a:prstGeom>
          <a:noFill/>
          <a:ln>
            <a:noFill/>
          </a:ln>
        </p:spPr>
        <p:txBody>
          <a:bodyPr wrap="square">
            <a:spAutoFit/>
          </a:bodyPr>
          <a:lstStyle/>
          <a:p>
            <a:pPr algn="ctr"/>
            <a:r>
              <a:rPr lang="fr-FR" b="1" dirty="0" smtClean="0">
                <a:latin typeface="FiraSans Regular"/>
              </a:rPr>
              <a:t>Objectifs</a:t>
            </a:r>
            <a:endParaRPr lang="fr-FR" b="1" spc="70" dirty="0">
              <a:latin typeface="FiraSans Regular"/>
            </a:endParaRPr>
          </a:p>
        </p:txBody>
      </p:sp>
      <p:sp>
        <p:nvSpPr>
          <p:cNvPr id="44" name="Rectangle 43"/>
          <p:cNvSpPr/>
          <p:nvPr/>
        </p:nvSpPr>
        <p:spPr>
          <a:xfrm>
            <a:off x="777611" y="8445217"/>
            <a:ext cx="6927778" cy="1338828"/>
          </a:xfrm>
          <a:prstGeom prst="rect">
            <a:avLst/>
          </a:prstGeom>
        </p:spPr>
        <p:txBody>
          <a:bodyPr wrap="square">
            <a:spAutoFit/>
          </a:bodyPr>
          <a:lstStyle/>
          <a:p>
            <a:pPr algn="ctr">
              <a:lnSpc>
                <a:spcPct val="150000"/>
              </a:lnSpc>
            </a:pPr>
            <a:r>
              <a:rPr lang="fr-FR" dirty="0" smtClean="0">
                <a:solidFill>
                  <a:schemeClr val="tx1">
                    <a:lumMod val="95000"/>
                    <a:lumOff val="5000"/>
                  </a:schemeClr>
                </a:solidFill>
                <a:latin typeface="FiraSans Regular"/>
              </a:rPr>
              <a:t>L’enseignant s’assure que </a:t>
            </a:r>
          </a:p>
          <a:p>
            <a:pPr algn="ctr">
              <a:lnSpc>
                <a:spcPct val="150000"/>
              </a:lnSpc>
            </a:pPr>
            <a:r>
              <a:rPr lang="fr-FR" dirty="0" smtClean="0">
                <a:solidFill>
                  <a:schemeClr val="tx1">
                    <a:lumMod val="95000"/>
                    <a:lumOff val="5000"/>
                  </a:schemeClr>
                </a:solidFill>
                <a:latin typeface="FiraSans Regular"/>
              </a:rPr>
              <a:t>l’apprenant s’approprie la problématique </a:t>
            </a:r>
          </a:p>
          <a:p>
            <a:pPr algn="ctr">
              <a:lnSpc>
                <a:spcPct val="150000"/>
              </a:lnSpc>
            </a:pPr>
            <a:r>
              <a:rPr lang="fr-FR" dirty="0" smtClean="0">
                <a:solidFill>
                  <a:schemeClr val="tx1">
                    <a:lumMod val="95000"/>
                    <a:lumOff val="5000"/>
                  </a:schemeClr>
                </a:solidFill>
                <a:latin typeface="FiraSans Regular"/>
              </a:rPr>
              <a:t>lorsqu’il la reformule à la fin de cette phase</a:t>
            </a:r>
            <a:endParaRPr lang="fr-FR" dirty="0">
              <a:solidFill>
                <a:schemeClr val="tx1">
                  <a:lumMod val="95000"/>
                  <a:lumOff val="5000"/>
                </a:schemeClr>
              </a:solidFill>
              <a:latin typeface="FiraSans Regular"/>
            </a:endParaRPr>
          </a:p>
        </p:txBody>
      </p:sp>
      <p:grpSp>
        <p:nvGrpSpPr>
          <p:cNvPr id="49" name="Groupe 48"/>
          <p:cNvGrpSpPr/>
          <p:nvPr/>
        </p:nvGrpSpPr>
        <p:grpSpPr>
          <a:xfrm>
            <a:off x="180568" y="1289841"/>
            <a:ext cx="571500" cy="646331"/>
            <a:chOff x="274274" y="1300753"/>
            <a:chExt cx="571500" cy="646331"/>
          </a:xfrm>
        </p:grpSpPr>
        <p:sp>
          <p:nvSpPr>
            <p:cNvPr id="50" name="Rectangle 49"/>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 name="ZoneTexte 50"/>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grpSp>
        <p:nvGrpSpPr>
          <p:cNvPr id="26" name="Groupe 25"/>
          <p:cNvGrpSpPr/>
          <p:nvPr/>
        </p:nvGrpSpPr>
        <p:grpSpPr>
          <a:xfrm>
            <a:off x="1065223" y="8854833"/>
            <a:ext cx="539036" cy="472852"/>
            <a:chOff x="817021" y="5640391"/>
            <a:chExt cx="609600" cy="609600"/>
          </a:xfrm>
        </p:grpSpPr>
        <p:sp>
          <p:nvSpPr>
            <p:cNvPr id="27" name="Rectangle à coins arrondis 26"/>
            <p:cNvSpPr/>
            <p:nvPr/>
          </p:nvSpPr>
          <p:spPr>
            <a:xfrm>
              <a:off x="1062989" y="5689594"/>
              <a:ext cx="289709" cy="324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pic>
          <p:nvPicPr>
            <p:cNvPr id="28" name="Image 2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7021" y="5640391"/>
              <a:ext cx="609600" cy="609600"/>
            </a:xfrm>
            <a:prstGeom prst="rect">
              <a:avLst/>
            </a:prstGeom>
          </p:spPr>
        </p:pic>
      </p:grpSp>
      <p:pic>
        <p:nvPicPr>
          <p:cNvPr id="29" name="Image 28"/>
          <p:cNvPicPr>
            <a:picLocks noChangeAspect="1"/>
          </p:cNvPicPr>
          <p:nvPr/>
        </p:nvPicPr>
        <p:blipFill>
          <a:blip r:embed="rId3">
            <a:biLevel thresh="75000"/>
            <a:extLst>
              <a:ext uri="{28A0092B-C50C-407E-A947-70E740481C1C}">
                <a14:useLocalDpi xmlns:a14="http://schemas.microsoft.com/office/drawing/2010/main" val="0"/>
              </a:ext>
            </a:extLst>
          </a:blip>
          <a:stretch>
            <a:fillRect/>
          </a:stretch>
        </p:blipFill>
        <p:spPr>
          <a:xfrm>
            <a:off x="713219" y="2519319"/>
            <a:ext cx="505224" cy="505224"/>
          </a:xfrm>
          <a:prstGeom prst="rect">
            <a:avLst/>
          </a:prstGeom>
        </p:spPr>
      </p:pic>
      <p:sp>
        <p:nvSpPr>
          <p:cNvPr id="30"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31"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32"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33"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34"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43"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54"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55" name="Parenthèse fermante 54"/>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1761541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up)">
                                      <p:cBhvr>
                                        <p:cTn id="7" dur="500"/>
                                        <p:tgtEl>
                                          <p:spTgt spid="1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9"/>
                                        </p:tgtEl>
                                        <p:attrNameLst>
                                          <p:attrName>style.visibility</p:attrName>
                                        </p:attrNameLst>
                                      </p:cBhvr>
                                      <p:to>
                                        <p:strVal val="visible"/>
                                      </p:to>
                                    </p:set>
                                    <p:animEffect transition="in" filter="fade">
                                      <p:cBhvr>
                                        <p:cTn id="11" dur="500"/>
                                        <p:tgtEl>
                                          <p:spTgt spid="29"/>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wipe(left)">
                                      <p:cBhvr>
                                        <p:cTn id="15" dur="500"/>
                                        <p:tgtEl>
                                          <p:spTgt spid="16"/>
                                        </p:tgtEl>
                                      </p:cBhvr>
                                    </p:animEffect>
                                  </p:childTnLst>
                                </p:cTn>
                              </p:par>
                            </p:childTnLst>
                          </p:cTn>
                        </p:par>
                        <p:par>
                          <p:cTn id="16" fill="hold">
                            <p:stCondLst>
                              <p:cond delay="1500"/>
                            </p:stCondLst>
                            <p:childTnLst>
                              <p:par>
                                <p:cTn id="17" presetID="6" presetClass="entr" presetSubtype="32" fill="hold" grpId="0" nodeType="afterEffect">
                                  <p:stCondLst>
                                    <p:cond delay="0"/>
                                  </p:stCondLst>
                                  <p:childTnLst>
                                    <p:set>
                                      <p:cBhvr>
                                        <p:cTn id="18" dur="1" fill="hold">
                                          <p:stCondLst>
                                            <p:cond delay="0"/>
                                          </p:stCondLst>
                                        </p:cTn>
                                        <p:tgtEl>
                                          <p:spTgt spid="35"/>
                                        </p:tgtEl>
                                        <p:attrNameLst>
                                          <p:attrName>style.visibility</p:attrName>
                                        </p:attrNameLst>
                                      </p:cBhvr>
                                      <p:to>
                                        <p:strVal val="visible"/>
                                      </p:to>
                                    </p:set>
                                    <p:animEffect transition="in" filter="circle(out)">
                                      <p:cBhvr>
                                        <p:cTn id="19" dur="2000"/>
                                        <p:tgtEl>
                                          <p:spTgt spid="35"/>
                                        </p:tgtEl>
                                      </p:cBhvr>
                                    </p:animEffect>
                                  </p:childTnLst>
                                </p:cTn>
                              </p:par>
                              <p:par>
                                <p:cTn id="20" presetID="10" presetClass="entr" presetSubtype="0" fill="hold" grpId="0" nodeType="withEffect">
                                  <p:stCondLst>
                                    <p:cond delay="900"/>
                                  </p:stCondLst>
                                  <p:childTnLst>
                                    <p:set>
                                      <p:cBhvr>
                                        <p:cTn id="21" dur="1" fill="hold">
                                          <p:stCondLst>
                                            <p:cond delay="0"/>
                                          </p:stCondLst>
                                        </p:cTn>
                                        <p:tgtEl>
                                          <p:spTgt spid="42"/>
                                        </p:tgtEl>
                                        <p:attrNameLst>
                                          <p:attrName>style.visibility</p:attrName>
                                        </p:attrNameLst>
                                      </p:cBhvr>
                                      <p:to>
                                        <p:strVal val="visible"/>
                                      </p:to>
                                    </p:set>
                                    <p:animEffect transition="in" filter="fade">
                                      <p:cBhvr>
                                        <p:cTn id="22" dur="800"/>
                                        <p:tgtEl>
                                          <p:spTgt spid="42"/>
                                        </p:tgtEl>
                                      </p:cBhvr>
                                    </p:animEffect>
                                  </p:childTnLst>
                                </p:cTn>
                              </p:par>
                            </p:childTnLst>
                          </p:cTn>
                        </p:par>
                        <p:par>
                          <p:cTn id="23" fill="hold">
                            <p:stCondLst>
                              <p:cond delay="3500"/>
                            </p:stCondLst>
                            <p:childTnLst>
                              <p:par>
                                <p:cTn id="24" presetID="6" presetClass="entr" presetSubtype="32" fill="hold" grpId="0" nodeType="afterEffect">
                                  <p:stCondLst>
                                    <p:cond delay="0"/>
                                  </p:stCondLst>
                                  <p:childTnLst>
                                    <p:set>
                                      <p:cBhvr>
                                        <p:cTn id="25" dur="1" fill="hold">
                                          <p:stCondLst>
                                            <p:cond delay="0"/>
                                          </p:stCondLst>
                                        </p:cTn>
                                        <p:tgtEl>
                                          <p:spTgt spid="36"/>
                                        </p:tgtEl>
                                        <p:attrNameLst>
                                          <p:attrName>style.visibility</p:attrName>
                                        </p:attrNameLst>
                                      </p:cBhvr>
                                      <p:to>
                                        <p:strVal val="visible"/>
                                      </p:to>
                                    </p:set>
                                    <p:animEffect transition="in" filter="circle(out)">
                                      <p:cBhvr>
                                        <p:cTn id="26" dur="2000"/>
                                        <p:tgtEl>
                                          <p:spTgt spid="36"/>
                                        </p:tgtEl>
                                      </p:cBhvr>
                                    </p:animEffect>
                                  </p:childTnLst>
                                </p:cTn>
                              </p:par>
                            </p:childTnLst>
                          </p:cTn>
                        </p:par>
                        <p:par>
                          <p:cTn id="27" fill="hold">
                            <p:stCondLst>
                              <p:cond delay="5500"/>
                            </p:stCondLst>
                            <p:childTnLst>
                              <p:par>
                                <p:cTn id="28" presetID="22" presetClass="entr" presetSubtype="1" fill="hold" nodeType="afterEffect">
                                  <p:stCondLst>
                                    <p:cond delay="0"/>
                                  </p:stCondLst>
                                  <p:childTnLst>
                                    <p:set>
                                      <p:cBhvr>
                                        <p:cTn id="29" dur="1" fill="hold">
                                          <p:stCondLst>
                                            <p:cond delay="0"/>
                                          </p:stCondLst>
                                        </p:cTn>
                                        <p:tgtEl>
                                          <p:spTgt spid="37"/>
                                        </p:tgtEl>
                                        <p:attrNameLst>
                                          <p:attrName>style.visibility</p:attrName>
                                        </p:attrNameLst>
                                      </p:cBhvr>
                                      <p:to>
                                        <p:strVal val="visible"/>
                                      </p:to>
                                    </p:set>
                                    <p:animEffect transition="in" filter="wipe(up)">
                                      <p:cBhvr>
                                        <p:cTn id="30" dur="500"/>
                                        <p:tgtEl>
                                          <p:spTgt spid="37"/>
                                        </p:tgtEl>
                                      </p:cBhvr>
                                    </p:animEffect>
                                  </p:childTnLst>
                                </p:cTn>
                              </p:par>
                            </p:childTnLst>
                          </p:cTn>
                        </p:par>
                        <p:par>
                          <p:cTn id="31" fill="hold">
                            <p:stCondLst>
                              <p:cond delay="6000"/>
                            </p:stCondLst>
                            <p:childTnLst>
                              <p:par>
                                <p:cTn id="32" presetID="22" presetClass="entr" presetSubtype="8" fill="hold" grpId="0" nodeType="after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wipe(left)">
                                      <p:cBhvr>
                                        <p:cTn id="34" dur="500"/>
                                        <p:tgtEl>
                                          <p:spTgt spid="22"/>
                                        </p:tgtEl>
                                      </p:cBhvr>
                                    </p:animEffect>
                                  </p:childTnLst>
                                </p:cTn>
                              </p:par>
                            </p:childTnLst>
                          </p:cTn>
                        </p:par>
                        <p:par>
                          <p:cTn id="35" fill="hold">
                            <p:stCondLst>
                              <p:cond delay="6500"/>
                            </p:stCondLst>
                            <p:childTnLst>
                              <p:par>
                                <p:cTn id="36" presetID="6" presetClass="entr" presetSubtype="32" fill="hold" grpId="0" nodeType="afterEffect">
                                  <p:stCondLst>
                                    <p:cond delay="0"/>
                                  </p:stCondLst>
                                  <p:childTnLst>
                                    <p:set>
                                      <p:cBhvr>
                                        <p:cTn id="37" dur="1" fill="hold">
                                          <p:stCondLst>
                                            <p:cond delay="0"/>
                                          </p:stCondLst>
                                        </p:cTn>
                                        <p:tgtEl>
                                          <p:spTgt spid="39"/>
                                        </p:tgtEl>
                                        <p:attrNameLst>
                                          <p:attrName>style.visibility</p:attrName>
                                        </p:attrNameLst>
                                      </p:cBhvr>
                                      <p:to>
                                        <p:strVal val="visible"/>
                                      </p:to>
                                    </p:set>
                                    <p:animEffect transition="in" filter="circle(out)">
                                      <p:cBhvr>
                                        <p:cTn id="38" dur="2000"/>
                                        <p:tgtEl>
                                          <p:spTgt spid="39"/>
                                        </p:tgtEl>
                                      </p:cBhvr>
                                    </p:animEffect>
                                  </p:childTnLst>
                                </p:cTn>
                              </p:par>
                            </p:childTnLst>
                          </p:cTn>
                        </p:par>
                        <p:par>
                          <p:cTn id="39" fill="hold">
                            <p:stCondLst>
                              <p:cond delay="8500"/>
                            </p:stCondLst>
                            <p:childTnLst>
                              <p:par>
                                <p:cTn id="40" presetID="22" presetClass="entr" presetSubtype="1" fill="hold" nodeType="afterEffect">
                                  <p:stCondLst>
                                    <p:cond delay="0"/>
                                  </p:stCondLst>
                                  <p:childTnLst>
                                    <p:set>
                                      <p:cBhvr>
                                        <p:cTn id="41" dur="1" fill="hold">
                                          <p:stCondLst>
                                            <p:cond delay="0"/>
                                          </p:stCondLst>
                                        </p:cTn>
                                        <p:tgtEl>
                                          <p:spTgt spid="41"/>
                                        </p:tgtEl>
                                        <p:attrNameLst>
                                          <p:attrName>style.visibility</p:attrName>
                                        </p:attrNameLst>
                                      </p:cBhvr>
                                      <p:to>
                                        <p:strVal val="visible"/>
                                      </p:to>
                                    </p:set>
                                    <p:animEffect transition="in" filter="wipe(up)">
                                      <p:cBhvr>
                                        <p:cTn id="42" dur="500"/>
                                        <p:tgtEl>
                                          <p:spTgt spid="41"/>
                                        </p:tgtEl>
                                      </p:cBhvr>
                                    </p:animEffect>
                                  </p:childTnLst>
                                </p:cTn>
                              </p:par>
                            </p:childTnLst>
                          </p:cTn>
                        </p:par>
                        <p:par>
                          <p:cTn id="43" fill="hold">
                            <p:stCondLst>
                              <p:cond delay="9000"/>
                            </p:stCondLst>
                            <p:childTnLst>
                              <p:par>
                                <p:cTn id="44" presetID="22" presetClass="entr" presetSubtype="8" fill="hold" grpId="0" nodeType="afterEffect">
                                  <p:stCondLst>
                                    <p:cond delay="0"/>
                                  </p:stCondLst>
                                  <p:childTnLst>
                                    <p:set>
                                      <p:cBhvr>
                                        <p:cTn id="45" dur="1" fill="hold">
                                          <p:stCondLst>
                                            <p:cond delay="0"/>
                                          </p:stCondLst>
                                        </p:cTn>
                                        <p:tgtEl>
                                          <p:spTgt spid="23"/>
                                        </p:tgtEl>
                                        <p:attrNameLst>
                                          <p:attrName>style.visibility</p:attrName>
                                        </p:attrNameLst>
                                      </p:cBhvr>
                                      <p:to>
                                        <p:strVal val="visible"/>
                                      </p:to>
                                    </p:set>
                                    <p:animEffect transition="in" filter="wipe(left)">
                                      <p:cBhvr>
                                        <p:cTn id="46" dur="500"/>
                                        <p:tgtEl>
                                          <p:spTgt spid="23"/>
                                        </p:tgtEl>
                                      </p:cBhvr>
                                    </p:animEffect>
                                  </p:childTnLst>
                                </p:cTn>
                              </p:par>
                            </p:childTnLst>
                          </p:cTn>
                        </p:par>
                        <p:par>
                          <p:cTn id="47" fill="hold">
                            <p:stCondLst>
                              <p:cond delay="9500"/>
                            </p:stCondLst>
                            <p:childTnLst>
                              <p:par>
                                <p:cTn id="48" presetID="6" presetClass="entr" presetSubtype="32" fill="hold" grpId="0" nodeType="afterEffect">
                                  <p:stCondLst>
                                    <p:cond delay="0"/>
                                  </p:stCondLst>
                                  <p:childTnLst>
                                    <p:set>
                                      <p:cBhvr>
                                        <p:cTn id="49" dur="1" fill="hold">
                                          <p:stCondLst>
                                            <p:cond delay="0"/>
                                          </p:stCondLst>
                                        </p:cTn>
                                        <p:tgtEl>
                                          <p:spTgt spid="38"/>
                                        </p:tgtEl>
                                        <p:attrNameLst>
                                          <p:attrName>style.visibility</p:attrName>
                                        </p:attrNameLst>
                                      </p:cBhvr>
                                      <p:to>
                                        <p:strVal val="visible"/>
                                      </p:to>
                                    </p:set>
                                    <p:animEffect transition="in" filter="circle(out)">
                                      <p:cBhvr>
                                        <p:cTn id="50" dur="2000"/>
                                        <p:tgtEl>
                                          <p:spTgt spid="38"/>
                                        </p:tgtEl>
                                      </p:cBhvr>
                                    </p:animEffect>
                                  </p:childTnLst>
                                </p:cTn>
                              </p:par>
                            </p:childTnLst>
                          </p:cTn>
                        </p:par>
                        <p:par>
                          <p:cTn id="51" fill="hold">
                            <p:stCondLst>
                              <p:cond delay="11500"/>
                            </p:stCondLst>
                            <p:childTnLst>
                              <p:par>
                                <p:cTn id="52" presetID="22" presetClass="entr" presetSubtype="1" fill="hold" nodeType="afterEffect">
                                  <p:stCondLst>
                                    <p:cond delay="0"/>
                                  </p:stCondLst>
                                  <p:childTnLst>
                                    <p:set>
                                      <p:cBhvr>
                                        <p:cTn id="53" dur="1" fill="hold">
                                          <p:stCondLst>
                                            <p:cond delay="0"/>
                                          </p:stCondLst>
                                        </p:cTn>
                                        <p:tgtEl>
                                          <p:spTgt spid="40"/>
                                        </p:tgtEl>
                                        <p:attrNameLst>
                                          <p:attrName>style.visibility</p:attrName>
                                        </p:attrNameLst>
                                      </p:cBhvr>
                                      <p:to>
                                        <p:strVal val="visible"/>
                                      </p:to>
                                    </p:set>
                                    <p:animEffect transition="in" filter="wipe(up)">
                                      <p:cBhvr>
                                        <p:cTn id="54" dur="500"/>
                                        <p:tgtEl>
                                          <p:spTgt spid="40"/>
                                        </p:tgtEl>
                                      </p:cBhvr>
                                    </p:animEffect>
                                  </p:childTnLst>
                                </p:cTn>
                              </p:par>
                            </p:childTnLst>
                          </p:cTn>
                        </p:par>
                        <p:par>
                          <p:cTn id="55" fill="hold">
                            <p:stCondLst>
                              <p:cond delay="12000"/>
                            </p:stCondLst>
                            <p:childTnLst>
                              <p:par>
                                <p:cTn id="56" presetID="22" presetClass="entr" presetSubtype="8" fill="hold" grpId="0" nodeType="afterEffect">
                                  <p:stCondLst>
                                    <p:cond delay="0"/>
                                  </p:stCondLst>
                                  <p:childTnLst>
                                    <p:set>
                                      <p:cBhvr>
                                        <p:cTn id="57" dur="1" fill="hold">
                                          <p:stCondLst>
                                            <p:cond delay="0"/>
                                          </p:stCondLst>
                                        </p:cTn>
                                        <p:tgtEl>
                                          <p:spTgt spid="24"/>
                                        </p:tgtEl>
                                        <p:attrNameLst>
                                          <p:attrName>style.visibility</p:attrName>
                                        </p:attrNameLst>
                                      </p:cBhvr>
                                      <p:to>
                                        <p:strVal val="visible"/>
                                      </p:to>
                                    </p:set>
                                    <p:animEffect transition="in" filter="wipe(left)">
                                      <p:cBhvr>
                                        <p:cTn id="58" dur="500"/>
                                        <p:tgtEl>
                                          <p:spTgt spid="24"/>
                                        </p:tgtEl>
                                      </p:cBhvr>
                                    </p:animEffect>
                                  </p:childTnLst>
                                </p:cTn>
                              </p:par>
                            </p:childTnLst>
                          </p:cTn>
                        </p:par>
                        <p:par>
                          <p:cTn id="59" fill="hold">
                            <p:stCondLst>
                              <p:cond delay="12500"/>
                            </p:stCondLst>
                            <p:childTnLst>
                              <p:par>
                                <p:cTn id="60" presetID="22" presetClass="entr" presetSubtype="4" fill="hold" grpId="0" nodeType="afterEffect">
                                  <p:stCondLst>
                                    <p:cond delay="0"/>
                                  </p:stCondLst>
                                  <p:childTnLst>
                                    <p:set>
                                      <p:cBhvr>
                                        <p:cTn id="61" dur="1" fill="hold">
                                          <p:stCondLst>
                                            <p:cond delay="0"/>
                                          </p:stCondLst>
                                        </p:cTn>
                                        <p:tgtEl>
                                          <p:spTgt spid="2"/>
                                        </p:tgtEl>
                                        <p:attrNameLst>
                                          <p:attrName>style.visibility</p:attrName>
                                        </p:attrNameLst>
                                      </p:cBhvr>
                                      <p:to>
                                        <p:strVal val="visible"/>
                                      </p:to>
                                    </p:set>
                                    <p:animEffect transition="in" filter="wipe(down)">
                                      <p:cBhvr>
                                        <p:cTn id="62" dur="1000"/>
                                        <p:tgtEl>
                                          <p:spTgt spid="2"/>
                                        </p:tgtEl>
                                      </p:cBhvr>
                                    </p:animEffect>
                                  </p:childTnLst>
                                </p:cTn>
                              </p:par>
                            </p:childTnLst>
                          </p:cTn>
                        </p:par>
                        <p:par>
                          <p:cTn id="63" fill="hold">
                            <p:stCondLst>
                              <p:cond delay="13500"/>
                            </p:stCondLst>
                            <p:childTnLst>
                              <p:par>
                                <p:cTn id="64" presetID="6" presetClass="entr" presetSubtype="32" fill="hold" nodeType="afterEffect">
                                  <p:stCondLst>
                                    <p:cond delay="0"/>
                                  </p:stCondLst>
                                  <p:childTnLst>
                                    <p:set>
                                      <p:cBhvr>
                                        <p:cTn id="65" dur="1" fill="hold">
                                          <p:stCondLst>
                                            <p:cond delay="0"/>
                                          </p:stCondLst>
                                        </p:cTn>
                                        <p:tgtEl>
                                          <p:spTgt spid="26"/>
                                        </p:tgtEl>
                                        <p:attrNameLst>
                                          <p:attrName>style.visibility</p:attrName>
                                        </p:attrNameLst>
                                      </p:cBhvr>
                                      <p:to>
                                        <p:strVal val="visible"/>
                                      </p:to>
                                    </p:set>
                                    <p:animEffect transition="in" filter="circle(out)">
                                      <p:cBhvr>
                                        <p:cTn id="66" dur="1000"/>
                                        <p:tgtEl>
                                          <p:spTgt spid="26"/>
                                        </p:tgtEl>
                                      </p:cBhvr>
                                    </p:animEffect>
                                  </p:childTnLst>
                                </p:cTn>
                              </p:par>
                            </p:childTnLst>
                          </p:cTn>
                        </p:par>
                        <p:par>
                          <p:cTn id="67" fill="hold">
                            <p:stCondLst>
                              <p:cond delay="14500"/>
                            </p:stCondLst>
                            <p:childTnLst>
                              <p:par>
                                <p:cTn id="68" presetID="22" presetClass="entr" presetSubtype="1" fill="hold" grpId="0" nodeType="afterEffect">
                                  <p:stCondLst>
                                    <p:cond delay="0"/>
                                  </p:stCondLst>
                                  <p:childTnLst>
                                    <p:set>
                                      <p:cBhvr>
                                        <p:cTn id="69" dur="1" fill="hold">
                                          <p:stCondLst>
                                            <p:cond delay="0"/>
                                          </p:stCondLst>
                                        </p:cTn>
                                        <p:tgtEl>
                                          <p:spTgt spid="44"/>
                                        </p:tgtEl>
                                        <p:attrNameLst>
                                          <p:attrName>style.visibility</p:attrName>
                                        </p:attrNameLst>
                                      </p:cBhvr>
                                      <p:to>
                                        <p:strVal val="visible"/>
                                      </p:to>
                                    </p:set>
                                    <p:animEffect transition="in" filter="wipe(up)">
                                      <p:cBhvr>
                                        <p:cTn id="70" dur="10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6" grpId="0"/>
      <p:bldP spid="17" grpId="0"/>
      <p:bldP spid="22" grpId="0"/>
      <p:bldP spid="23" grpId="0"/>
      <p:bldP spid="24" grpId="0"/>
      <p:bldP spid="35" grpId="0" animBg="1"/>
      <p:bldP spid="36" grpId="0" animBg="1"/>
      <p:bldP spid="38" grpId="0" animBg="1"/>
      <p:bldP spid="39" grpId="0" animBg="1"/>
      <p:bldP spid="42" grpId="0"/>
      <p:bldP spid="44"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grpSp>
        <p:nvGrpSpPr>
          <p:cNvPr id="80" name="Groupe 79"/>
          <p:cNvGrpSpPr/>
          <p:nvPr/>
        </p:nvGrpSpPr>
        <p:grpSpPr>
          <a:xfrm>
            <a:off x="180568" y="1289841"/>
            <a:ext cx="571500" cy="646331"/>
            <a:chOff x="274274" y="1300753"/>
            <a:chExt cx="571500" cy="646331"/>
          </a:xfrm>
        </p:grpSpPr>
        <p:sp>
          <p:nvSpPr>
            <p:cNvPr id="81" name="Rectangle 80"/>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2" name="ZoneTexte 81"/>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sp>
        <p:nvSpPr>
          <p:cNvPr id="7" name="Ellipse 6"/>
          <p:cNvSpPr/>
          <p:nvPr/>
        </p:nvSpPr>
        <p:spPr>
          <a:xfrm>
            <a:off x="1494243" y="2256675"/>
            <a:ext cx="2046020" cy="19793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Rectangle 25"/>
          <p:cNvSpPr/>
          <p:nvPr/>
        </p:nvSpPr>
        <p:spPr>
          <a:xfrm>
            <a:off x="1473063" y="2622996"/>
            <a:ext cx="2088381" cy="1338828"/>
          </a:xfrm>
          <a:prstGeom prst="rect">
            <a:avLst/>
          </a:prstGeom>
        </p:spPr>
        <p:txBody>
          <a:bodyPr wrap="square">
            <a:spAutoFit/>
          </a:bodyPr>
          <a:lstStyle/>
          <a:p>
            <a:pPr algn="ctr">
              <a:lnSpc>
                <a:spcPct val="150000"/>
              </a:lnSpc>
            </a:pPr>
            <a:r>
              <a:rPr lang="fr-FR" b="1" dirty="0" smtClean="0">
                <a:solidFill>
                  <a:srgbClr val="D24726"/>
                </a:solidFill>
                <a:latin typeface="FiraSans Regular"/>
              </a:rPr>
              <a:t>L’apprenant s’interroge </a:t>
            </a:r>
          </a:p>
          <a:p>
            <a:pPr algn="ctr">
              <a:lnSpc>
                <a:spcPct val="150000"/>
              </a:lnSpc>
            </a:pPr>
            <a:r>
              <a:rPr lang="fr-FR" b="1" dirty="0" smtClean="0">
                <a:solidFill>
                  <a:srgbClr val="D24726"/>
                </a:solidFill>
                <a:latin typeface="FiraSans Regular"/>
              </a:rPr>
              <a:t>sur  :</a:t>
            </a:r>
            <a:endParaRPr lang="fr-FR" b="1" dirty="0">
              <a:solidFill>
                <a:srgbClr val="D24726"/>
              </a:solidFill>
              <a:latin typeface="FiraSans Regular"/>
            </a:endParaRPr>
          </a:p>
        </p:txBody>
      </p:sp>
      <p:sp>
        <p:nvSpPr>
          <p:cNvPr id="18" name="Rectangle 17"/>
          <p:cNvSpPr/>
          <p:nvPr/>
        </p:nvSpPr>
        <p:spPr>
          <a:xfrm>
            <a:off x="1615588" y="4687242"/>
            <a:ext cx="7059182" cy="416011"/>
          </a:xfrm>
          <a:prstGeom prst="rect">
            <a:avLst/>
          </a:prstGeom>
          <a:noFill/>
        </p:spPr>
        <p:txBody>
          <a:bodyPr wrap="square">
            <a:spAutoFit/>
          </a:bodyPr>
          <a:lstStyle/>
          <a:p>
            <a:pPr algn="just">
              <a:lnSpc>
                <a:spcPct val="150000"/>
              </a:lnSpc>
            </a:pPr>
            <a:r>
              <a:rPr lang="fr-FR" sz="1600" b="1" dirty="0" smtClean="0">
                <a:latin typeface="FiraSans Regular"/>
              </a:rPr>
              <a:t>Le champ de réflexion par rapport à la mise en situation ?</a:t>
            </a:r>
            <a:endParaRPr lang="fr-FR" sz="1600" b="1" dirty="0">
              <a:latin typeface="FiraSans Regular"/>
            </a:endParaRPr>
          </a:p>
        </p:txBody>
      </p:sp>
      <p:sp>
        <p:nvSpPr>
          <p:cNvPr id="2" name="Rectangle 1"/>
          <p:cNvSpPr/>
          <p:nvPr/>
        </p:nvSpPr>
        <p:spPr>
          <a:xfrm>
            <a:off x="1615588" y="5156937"/>
            <a:ext cx="7317445" cy="461665"/>
          </a:xfrm>
          <a:prstGeom prst="rect">
            <a:avLst/>
          </a:prstGeom>
        </p:spPr>
        <p:txBody>
          <a:bodyPr wrap="square">
            <a:spAutoFit/>
          </a:bodyPr>
          <a:lstStyle/>
          <a:p>
            <a:pPr>
              <a:lnSpc>
                <a:spcPct val="150000"/>
              </a:lnSpc>
            </a:pPr>
            <a:r>
              <a:rPr lang="fr-FR" sz="1600" b="1" dirty="0">
                <a:latin typeface="FiraSans Regular"/>
              </a:rPr>
              <a:t>Les mots </a:t>
            </a:r>
            <a:r>
              <a:rPr lang="fr-FR" sz="1600" b="1" dirty="0" smtClean="0">
                <a:latin typeface="FiraSans Regular"/>
              </a:rPr>
              <a:t>clés </a:t>
            </a:r>
            <a:r>
              <a:rPr lang="fr-FR" sz="1600" b="1" dirty="0">
                <a:latin typeface="FiraSans Regular"/>
              </a:rPr>
              <a:t>de la problématique ?</a:t>
            </a:r>
          </a:p>
        </p:txBody>
      </p:sp>
      <p:sp>
        <p:nvSpPr>
          <p:cNvPr id="19" name="Rectangle 18"/>
          <p:cNvSpPr/>
          <p:nvPr/>
        </p:nvSpPr>
        <p:spPr>
          <a:xfrm>
            <a:off x="1615588" y="5626632"/>
            <a:ext cx="5445038" cy="416011"/>
          </a:xfrm>
          <a:prstGeom prst="rect">
            <a:avLst/>
          </a:prstGeom>
        </p:spPr>
        <p:txBody>
          <a:bodyPr wrap="square">
            <a:spAutoFit/>
          </a:bodyPr>
          <a:lstStyle/>
          <a:p>
            <a:pPr>
              <a:lnSpc>
                <a:spcPct val="150000"/>
              </a:lnSpc>
            </a:pPr>
            <a:r>
              <a:rPr lang="fr-FR" sz="1600" b="1" dirty="0" smtClean="0">
                <a:latin typeface="FiraSans Regular"/>
              </a:rPr>
              <a:t>La nature de la question ? </a:t>
            </a:r>
            <a:endParaRPr lang="fr-FR" sz="1600" b="1" dirty="0">
              <a:latin typeface="FiraSans Regular"/>
            </a:endParaRPr>
          </a:p>
        </p:txBody>
      </p:sp>
      <p:sp>
        <p:nvSpPr>
          <p:cNvPr id="20" name="Rectangle 19"/>
          <p:cNvSpPr/>
          <p:nvPr/>
        </p:nvSpPr>
        <p:spPr>
          <a:xfrm>
            <a:off x="1615588" y="6096327"/>
            <a:ext cx="5617213" cy="416011"/>
          </a:xfrm>
          <a:prstGeom prst="rect">
            <a:avLst/>
          </a:prstGeom>
        </p:spPr>
        <p:txBody>
          <a:bodyPr wrap="square">
            <a:spAutoFit/>
          </a:bodyPr>
          <a:lstStyle/>
          <a:p>
            <a:pPr>
              <a:lnSpc>
                <a:spcPct val="150000"/>
              </a:lnSpc>
            </a:pPr>
            <a:r>
              <a:rPr lang="fr-FR" sz="1600" b="1" dirty="0">
                <a:latin typeface="FiraSans Regular"/>
              </a:rPr>
              <a:t>L</a:t>
            </a:r>
            <a:r>
              <a:rPr lang="fr-FR" sz="1600" b="1" dirty="0" smtClean="0">
                <a:latin typeface="FiraSans Regular"/>
              </a:rPr>
              <a:t>es savoirs induits par la problématique ?</a:t>
            </a:r>
            <a:endParaRPr lang="fr-FR" sz="1600" b="1" dirty="0">
              <a:latin typeface="FiraSans Regular"/>
            </a:endParaRPr>
          </a:p>
        </p:txBody>
      </p:sp>
      <p:sp>
        <p:nvSpPr>
          <p:cNvPr id="21" name="Rectangle 20"/>
          <p:cNvSpPr/>
          <p:nvPr/>
        </p:nvSpPr>
        <p:spPr>
          <a:xfrm>
            <a:off x="1625328" y="6602998"/>
            <a:ext cx="5465982" cy="416011"/>
          </a:xfrm>
          <a:prstGeom prst="rect">
            <a:avLst/>
          </a:prstGeom>
        </p:spPr>
        <p:txBody>
          <a:bodyPr wrap="square">
            <a:spAutoFit/>
          </a:bodyPr>
          <a:lstStyle/>
          <a:p>
            <a:pPr>
              <a:lnSpc>
                <a:spcPct val="150000"/>
              </a:lnSpc>
            </a:pPr>
            <a:r>
              <a:rPr lang="fr-FR" sz="1600" b="1" dirty="0" smtClean="0">
                <a:latin typeface="FiraSans Regular"/>
              </a:rPr>
              <a:t>Ses évocations qui émergent ?</a:t>
            </a:r>
            <a:endParaRPr lang="fr-FR" sz="1600" b="1" dirty="0">
              <a:latin typeface="FiraSans Regular"/>
            </a:endParaRPr>
          </a:p>
        </p:txBody>
      </p:sp>
      <p:sp>
        <p:nvSpPr>
          <p:cNvPr id="22" name="Rectangle 21"/>
          <p:cNvSpPr/>
          <p:nvPr/>
        </p:nvSpPr>
        <p:spPr>
          <a:xfrm>
            <a:off x="1625328" y="7060124"/>
            <a:ext cx="5274345" cy="416011"/>
          </a:xfrm>
          <a:prstGeom prst="rect">
            <a:avLst/>
          </a:prstGeom>
        </p:spPr>
        <p:txBody>
          <a:bodyPr wrap="square">
            <a:spAutoFit/>
          </a:bodyPr>
          <a:lstStyle/>
          <a:p>
            <a:pPr>
              <a:lnSpc>
                <a:spcPct val="150000"/>
              </a:lnSpc>
            </a:pPr>
            <a:r>
              <a:rPr lang="fr-FR" sz="1600" b="1" dirty="0">
                <a:latin typeface="FiraSans Regular"/>
              </a:rPr>
              <a:t>S</a:t>
            </a:r>
            <a:r>
              <a:rPr lang="fr-FR" sz="1600" b="1" dirty="0" smtClean="0">
                <a:latin typeface="FiraSans Regular"/>
              </a:rPr>
              <a:t>es représentations ?</a:t>
            </a:r>
            <a:endParaRPr lang="fr-FR" sz="1600" b="1" dirty="0">
              <a:latin typeface="FiraSans Regular"/>
            </a:endParaRPr>
          </a:p>
        </p:txBody>
      </p:sp>
      <p:sp>
        <p:nvSpPr>
          <p:cNvPr id="23" name="Rectangle 22"/>
          <p:cNvSpPr/>
          <p:nvPr/>
        </p:nvSpPr>
        <p:spPr>
          <a:xfrm>
            <a:off x="1615588" y="7505412"/>
            <a:ext cx="6435582" cy="416011"/>
          </a:xfrm>
          <a:prstGeom prst="rect">
            <a:avLst/>
          </a:prstGeom>
        </p:spPr>
        <p:txBody>
          <a:bodyPr wrap="square">
            <a:spAutoFit/>
          </a:bodyPr>
          <a:lstStyle/>
          <a:p>
            <a:pPr>
              <a:lnSpc>
                <a:spcPct val="150000"/>
              </a:lnSpc>
            </a:pPr>
            <a:r>
              <a:rPr lang="fr-FR" sz="1600" b="1" dirty="0">
                <a:latin typeface="FiraSans Regular"/>
              </a:rPr>
              <a:t>S</a:t>
            </a:r>
            <a:r>
              <a:rPr lang="fr-FR" sz="1600" b="1" dirty="0" smtClean="0">
                <a:latin typeface="FiraSans Regular"/>
              </a:rPr>
              <a:t>es interrogations générées par la problématique ?</a:t>
            </a:r>
            <a:endParaRPr lang="fr-FR" sz="1600" b="1" dirty="0">
              <a:latin typeface="FiraSans Regular"/>
            </a:endParaRPr>
          </a:p>
        </p:txBody>
      </p:sp>
      <p:sp>
        <p:nvSpPr>
          <p:cNvPr id="27" name="Rectangle 26"/>
          <p:cNvSpPr/>
          <p:nvPr/>
        </p:nvSpPr>
        <p:spPr>
          <a:xfrm>
            <a:off x="1185660" y="8541099"/>
            <a:ext cx="5581927" cy="1420325"/>
          </a:xfrm>
          <a:prstGeom prst="rect">
            <a:avLst/>
          </a:prstGeom>
        </p:spPr>
        <p:txBody>
          <a:bodyPr wrap="square">
            <a:spAutoFit/>
          </a:bodyPr>
          <a:lstStyle/>
          <a:p>
            <a:pPr algn="ctr">
              <a:lnSpc>
                <a:spcPct val="150000"/>
              </a:lnSpc>
            </a:pPr>
            <a:r>
              <a:rPr lang="fr-FR" sz="2000" dirty="0" smtClean="0">
                <a:solidFill>
                  <a:schemeClr val="bg1"/>
                </a:solidFill>
                <a:latin typeface="FiraSans Regular"/>
              </a:rPr>
              <a:t>A l’issue de cette phase, </a:t>
            </a:r>
          </a:p>
          <a:p>
            <a:pPr algn="ctr">
              <a:lnSpc>
                <a:spcPct val="150000"/>
              </a:lnSpc>
            </a:pPr>
            <a:r>
              <a:rPr lang="fr-FR" sz="2000" dirty="0" smtClean="0">
                <a:solidFill>
                  <a:schemeClr val="bg1"/>
                </a:solidFill>
                <a:latin typeface="FiraSans Regular"/>
              </a:rPr>
              <a:t>l’apprenant sera amené </a:t>
            </a:r>
          </a:p>
          <a:p>
            <a:pPr algn="ctr">
              <a:lnSpc>
                <a:spcPct val="150000"/>
              </a:lnSpc>
            </a:pPr>
            <a:r>
              <a:rPr lang="fr-FR" sz="2000" dirty="0" smtClean="0">
                <a:solidFill>
                  <a:schemeClr val="bg1"/>
                </a:solidFill>
                <a:latin typeface="FiraSans Regular"/>
              </a:rPr>
              <a:t>à reformuler la problématique</a:t>
            </a:r>
            <a:endParaRPr lang="fr-FR" sz="2000" dirty="0">
              <a:solidFill>
                <a:schemeClr val="bg1"/>
              </a:solidFill>
              <a:latin typeface="FiraSans Regular"/>
            </a:endParaRPr>
          </a:p>
        </p:txBody>
      </p:sp>
      <p:pic>
        <p:nvPicPr>
          <p:cNvPr id="28" name="Image 27"/>
          <p:cNvPicPr>
            <a:picLocks noChangeAspect="1"/>
          </p:cNvPicPr>
          <p:nvPr/>
        </p:nvPicPr>
        <p:blipFill>
          <a:blip r:embed="rId2">
            <a:biLevel thresh="75000"/>
            <a:extLst>
              <a:ext uri="{28A0092B-C50C-407E-A947-70E740481C1C}">
                <a14:useLocalDpi xmlns:a14="http://schemas.microsoft.com/office/drawing/2010/main" val="0"/>
              </a:ext>
            </a:extLst>
          </a:blip>
          <a:stretch>
            <a:fillRect/>
          </a:stretch>
        </p:blipFill>
        <p:spPr>
          <a:xfrm>
            <a:off x="1175920" y="4758772"/>
            <a:ext cx="272950" cy="272950"/>
          </a:xfrm>
          <a:prstGeom prst="rect">
            <a:avLst/>
          </a:prstGeom>
        </p:spPr>
      </p:pic>
      <p:pic>
        <p:nvPicPr>
          <p:cNvPr id="29" name="Image 28"/>
          <p:cNvPicPr>
            <a:picLocks noChangeAspect="1"/>
          </p:cNvPicPr>
          <p:nvPr/>
        </p:nvPicPr>
        <p:blipFill>
          <a:blip r:embed="rId2">
            <a:biLevel thresh="75000"/>
            <a:extLst>
              <a:ext uri="{28A0092B-C50C-407E-A947-70E740481C1C}">
                <a14:useLocalDpi xmlns:a14="http://schemas.microsoft.com/office/drawing/2010/main" val="0"/>
              </a:ext>
            </a:extLst>
          </a:blip>
          <a:stretch>
            <a:fillRect/>
          </a:stretch>
        </p:blipFill>
        <p:spPr>
          <a:xfrm>
            <a:off x="1175920" y="5711174"/>
            <a:ext cx="272950" cy="272950"/>
          </a:xfrm>
          <a:prstGeom prst="rect">
            <a:avLst/>
          </a:prstGeom>
        </p:spPr>
      </p:pic>
      <p:pic>
        <p:nvPicPr>
          <p:cNvPr id="30" name="Image 29"/>
          <p:cNvPicPr>
            <a:picLocks noChangeAspect="1"/>
          </p:cNvPicPr>
          <p:nvPr/>
        </p:nvPicPr>
        <p:blipFill>
          <a:blip r:embed="rId2">
            <a:biLevel thresh="75000"/>
            <a:extLst>
              <a:ext uri="{28A0092B-C50C-407E-A947-70E740481C1C}">
                <a14:useLocalDpi xmlns:a14="http://schemas.microsoft.com/office/drawing/2010/main" val="0"/>
              </a:ext>
            </a:extLst>
          </a:blip>
          <a:stretch>
            <a:fillRect/>
          </a:stretch>
        </p:blipFill>
        <p:spPr>
          <a:xfrm>
            <a:off x="1175920" y="6207559"/>
            <a:ext cx="272950" cy="272950"/>
          </a:xfrm>
          <a:prstGeom prst="rect">
            <a:avLst/>
          </a:prstGeom>
        </p:spPr>
      </p:pic>
      <p:pic>
        <p:nvPicPr>
          <p:cNvPr id="32" name="Image 31"/>
          <p:cNvPicPr>
            <a:picLocks noChangeAspect="1"/>
          </p:cNvPicPr>
          <p:nvPr/>
        </p:nvPicPr>
        <p:blipFill>
          <a:blip r:embed="rId2">
            <a:biLevel thresh="75000"/>
            <a:extLst>
              <a:ext uri="{28A0092B-C50C-407E-A947-70E740481C1C}">
                <a14:useLocalDpi xmlns:a14="http://schemas.microsoft.com/office/drawing/2010/main" val="0"/>
              </a:ext>
            </a:extLst>
          </a:blip>
          <a:stretch>
            <a:fillRect/>
          </a:stretch>
        </p:blipFill>
        <p:spPr>
          <a:xfrm>
            <a:off x="1185660" y="6674528"/>
            <a:ext cx="272950" cy="272950"/>
          </a:xfrm>
          <a:prstGeom prst="rect">
            <a:avLst/>
          </a:prstGeom>
        </p:spPr>
      </p:pic>
      <p:pic>
        <p:nvPicPr>
          <p:cNvPr id="33" name="Image 32"/>
          <p:cNvPicPr>
            <a:picLocks noChangeAspect="1"/>
          </p:cNvPicPr>
          <p:nvPr/>
        </p:nvPicPr>
        <p:blipFill>
          <a:blip r:embed="rId2">
            <a:biLevel thresh="75000"/>
            <a:extLst>
              <a:ext uri="{28A0092B-C50C-407E-A947-70E740481C1C}">
                <a14:useLocalDpi xmlns:a14="http://schemas.microsoft.com/office/drawing/2010/main" val="0"/>
              </a:ext>
            </a:extLst>
          </a:blip>
          <a:stretch>
            <a:fillRect/>
          </a:stretch>
        </p:blipFill>
        <p:spPr>
          <a:xfrm>
            <a:off x="1175920" y="7605359"/>
            <a:ext cx="272950" cy="272950"/>
          </a:xfrm>
          <a:prstGeom prst="rect">
            <a:avLst/>
          </a:prstGeom>
        </p:spPr>
      </p:pic>
      <p:pic>
        <p:nvPicPr>
          <p:cNvPr id="34" name="Image 33"/>
          <p:cNvPicPr>
            <a:picLocks noChangeAspect="1"/>
          </p:cNvPicPr>
          <p:nvPr/>
        </p:nvPicPr>
        <p:blipFill>
          <a:blip r:embed="rId2">
            <a:biLevel thresh="75000"/>
            <a:extLst>
              <a:ext uri="{28A0092B-C50C-407E-A947-70E740481C1C}">
                <a14:useLocalDpi xmlns:a14="http://schemas.microsoft.com/office/drawing/2010/main" val="0"/>
              </a:ext>
            </a:extLst>
          </a:blip>
          <a:stretch>
            <a:fillRect/>
          </a:stretch>
        </p:blipFill>
        <p:spPr>
          <a:xfrm>
            <a:off x="1185660" y="7131654"/>
            <a:ext cx="272950" cy="272950"/>
          </a:xfrm>
          <a:prstGeom prst="rect">
            <a:avLst/>
          </a:prstGeom>
        </p:spPr>
      </p:pic>
      <p:pic>
        <p:nvPicPr>
          <p:cNvPr id="35" name="Image 34"/>
          <p:cNvPicPr>
            <a:picLocks noChangeAspect="1"/>
          </p:cNvPicPr>
          <p:nvPr/>
        </p:nvPicPr>
        <p:blipFill>
          <a:blip r:embed="rId2">
            <a:biLevel thresh="75000"/>
            <a:extLst>
              <a:ext uri="{28A0092B-C50C-407E-A947-70E740481C1C}">
                <a14:useLocalDpi xmlns:a14="http://schemas.microsoft.com/office/drawing/2010/main" val="0"/>
              </a:ext>
            </a:extLst>
          </a:blip>
          <a:stretch>
            <a:fillRect/>
          </a:stretch>
        </p:blipFill>
        <p:spPr>
          <a:xfrm>
            <a:off x="1175920" y="5208436"/>
            <a:ext cx="272950" cy="272950"/>
          </a:xfrm>
          <a:prstGeom prst="rect">
            <a:avLst/>
          </a:prstGeom>
        </p:spPr>
      </p:pic>
      <p:sp>
        <p:nvSpPr>
          <p:cNvPr id="42"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43"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44"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45"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46"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47"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48"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49" name="Parenthèse fermante 48"/>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219673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wipe(up)">
                                      <p:cBhvr>
                                        <p:cTn id="7" dur="500"/>
                                        <p:tgtEl>
                                          <p:spTgt spid="28"/>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wipe(up)">
                                      <p:cBhvr>
                                        <p:cTn id="10" dur="500"/>
                                        <p:tgtEl>
                                          <p:spTgt spid="18"/>
                                        </p:tgtEl>
                                      </p:cBhvr>
                                    </p:animEffect>
                                  </p:childTnLst>
                                </p:cTn>
                              </p:par>
                            </p:childTnLst>
                          </p:cTn>
                        </p:par>
                        <p:par>
                          <p:cTn id="11" fill="hold">
                            <p:stCondLst>
                              <p:cond delay="500"/>
                            </p:stCondLst>
                            <p:childTnLst>
                              <p:par>
                                <p:cTn id="12" presetID="22" presetClass="entr" presetSubtype="1" fill="hold" nodeType="afterEffect">
                                  <p:stCondLst>
                                    <p:cond delay="0"/>
                                  </p:stCondLst>
                                  <p:childTnLst>
                                    <p:set>
                                      <p:cBhvr>
                                        <p:cTn id="13" dur="1" fill="hold">
                                          <p:stCondLst>
                                            <p:cond delay="0"/>
                                          </p:stCondLst>
                                        </p:cTn>
                                        <p:tgtEl>
                                          <p:spTgt spid="35"/>
                                        </p:tgtEl>
                                        <p:attrNameLst>
                                          <p:attrName>style.visibility</p:attrName>
                                        </p:attrNameLst>
                                      </p:cBhvr>
                                      <p:to>
                                        <p:strVal val="visible"/>
                                      </p:to>
                                    </p:set>
                                    <p:animEffect transition="in" filter="wipe(up)">
                                      <p:cBhvr>
                                        <p:cTn id="14" dur="500"/>
                                        <p:tgtEl>
                                          <p:spTgt spid="35"/>
                                        </p:tgtEl>
                                      </p:cBhvr>
                                    </p:animEffect>
                                  </p:childTnLst>
                                </p:cTn>
                              </p:par>
                              <p:par>
                                <p:cTn id="15" presetID="22" presetClass="entr" presetSubtype="1"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up)">
                                      <p:cBhvr>
                                        <p:cTn id="17" dur="500"/>
                                        <p:tgtEl>
                                          <p:spTgt spid="2"/>
                                        </p:tgtEl>
                                      </p:cBhvr>
                                    </p:animEffect>
                                  </p:childTnLst>
                                </p:cTn>
                              </p:par>
                            </p:childTnLst>
                          </p:cTn>
                        </p:par>
                        <p:par>
                          <p:cTn id="18" fill="hold">
                            <p:stCondLst>
                              <p:cond delay="1000"/>
                            </p:stCondLst>
                            <p:childTnLst>
                              <p:par>
                                <p:cTn id="19" presetID="22" presetClass="entr" presetSubtype="1" fill="hold" nodeType="afterEffect">
                                  <p:stCondLst>
                                    <p:cond delay="0"/>
                                  </p:stCondLst>
                                  <p:childTnLst>
                                    <p:set>
                                      <p:cBhvr>
                                        <p:cTn id="20" dur="1" fill="hold">
                                          <p:stCondLst>
                                            <p:cond delay="0"/>
                                          </p:stCondLst>
                                        </p:cTn>
                                        <p:tgtEl>
                                          <p:spTgt spid="29"/>
                                        </p:tgtEl>
                                        <p:attrNameLst>
                                          <p:attrName>style.visibility</p:attrName>
                                        </p:attrNameLst>
                                      </p:cBhvr>
                                      <p:to>
                                        <p:strVal val="visible"/>
                                      </p:to>
                                    </p:set>
                                    <p:animEffect transition="in" filter="wipe(up)">
                                      <p:cBhvr>
                                        <p:cTn id="21" dur="500"/>
                                        <p:tgtEl>
                                          <p:spTgt spid="29"/>
                                        </p:tgtEl>
                                      </p:cBhvr>
                                    </p:animEffect>
                                  </p:childTnLst>
                                </p:cTn>
                              </p:par>
                              <p:par>
                                <p:cTn id="22" presetID="22" presetClass="entr" presetSubtype="1" fill="hold" grpId="0" nodeType="with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wipe(up)">
                                      <p:cBhvr>
                                        <p:cTn id="24" dur="500"/>
                                        <p:tgtEl>
                                          <p:spTgt spid="19"/>
                                        </p:tgtEl>
                                      </p:cBhvr>
                                    </p:animEffect>
                                  </p:childTnLst>
                                </p:cTn>
                              </p:par>
                            </p:childTnLst>
                          </p:cTn>
                        </p:par>
                        <p:par>
                          <p:cTn id="25" fill="hold">
                            <p:stCondLst>
                              <p:cond delay="1500"/>
                            </p:stCondLst>
                            <p:childTnLst>
                              <p:par>
                                <p:cTn id="26" presetID="22" presetClass="entr" presetSubtype="1" fill="hold" nodeType="afterEffect">
                                  <p:stCondLst>
                                    <p:cond delay="0"/>
                                  </p:stCondLst>
                                  <p:childTnLst>
                                    <p:set>
                                      <p:cBhvr>
                                        <p:cTn id="27" dur="1" fill="hold">
                                          <p:stCondLst>
                                            <p:cond delay="0"/>
                                          </p:stCondLst>
                                        </p:cTn>
                                        <p:tgtEl>
                                          <p:spTgt spid="30"/>
                                        </p:tgtEl>
                                        <p:attrNameLst>
                                          <p:attrName>style.visibility</p:attrName>
                                        </p:attrNameLst>
                                      </p:cBhvr>
                                      <p:to>
                                        <p:strVal val="visible"/>
                                      </p:to>
                                    </p:set>
                                    <p:animEffect transition="in" filter="wipe(up)">
                                      <p:cBhvr>
                                        <p:cTn id="28" dur="500"/>
                                        <p:tgtEl>
                                          <p:spTgt spid="30"/>
                                        </p:tgtEl>
                                      </p:cBhvr>
                                    </p:animEffect>
                                  </p:childTnLst>
                                </p:cTn>
                              </p:par>
                              <p:par>
                                <p:cTn id="29" presetID="22" presetClass="entr" presetSubtype="1"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wipe(up)">
                                      <p:cBhvr>
                                        <p:cTn id="31" dur="500"/>
                                        <p:tgtEl>
                                          <p:spTgt spid="20"/>
                                        </p:tgtEl>
                                      </p:cBhvr>
                                    </p:animEffect>
                                  </p:childTnLst>
                                </p:cTn>
                              </p:par>
                            </p:childTnLst>
                          </p:cTn>
                        </p:par>
                        <p:par>
                          <p:cTn id="32" fill="hold">
                            <p:stCondLst>
                              <p:cond delay="2000"/>
                            </p:stCondLst>
                            <p:childTnLst>
                              <p:par>
                                <p:cTn id="33" presetID="22" presetClass="entr" presetSubtype="1" fill="hold" nodeType="afterEffect">
                                  <p:stCondLst>
                                    <p:cond delay="0"/>
                                  </p:stCondLst>
                                  <p:childTnLst>
                                    <p:set>
                                      <p:cBhvr>
                                        <p:cTn id="34" dur="1" fill="hold">
                                          <p:stCondLst>
                                            <p:cond delay="0"/>
                                          </p:stCondLst>
                                        </p:cTn>
                                        <p:tgtEl>
                                          <p:spTgt spid="32"/>
                                        </p:tgtEl>
                                        <p:attrNameLst>
                                          <p:attrName>style.visibility</p:attrName>
                                        </p:attrNameLst>
                                      </p:cBhvr>
                                      <p:to>
                                        <p:strVal val="visible"/>
                                      </p:to>
                                    </p:set>
                                    <p:animEffect transition="in" filter="wipe(up)">
                                      <p:cBhvr>
                                        <p:cTn id="35" dur="500"/>
                                        <p:tgtEl>
                                          <p:spTgt spid="32"/>
                                        </p:tgtEl>
                                      </p:cBhvr>
                                    </p:animEffect>
                                  </p:childTnLst>
                                </p:cTn>
                              </p:par>
                              <p:par>
                                <p:cTn id="36" presetID="22" presetClass="entr" presetSubtype="1" fill="hold" grpId="0" nodeType="withEffect">
                                  <p:stCondLst>
                                    <p:cond delay="0"/>
                                  </p:stCondLst>
                                  <p:childTnLst>
                                    <p:set>
                                      <p:cBhvr>
                                        <p:cTn id="37" dur="1" fill="hold">
                                          <p:stCondLst>
                                            <p:cond delay="0"/>
                                          </p:stCondLst>
                                        </p:cTn>
                                        <p:tgtEl>
                                          <p:spTgt spid="21"/>
                                        </p:tgtEl>
                                        <p:attrNameLst>
                                          <p:attrName>style.visibility</p:attrName>
                                        </p:attrNameLst>
                                      </p:cBhvr>
                                      <p:to>
                                        <p:strVal val="visible"/>
                                      </p:to>
                                    </p:set>
                                    <p:animEffect transition="in" filter="wipe(up)">
                                      <p:cBhvr>
                                        <p:cTn id="38" dur="500"/>
                                        <p:tgtEl>
                                          <p:spTgt spid="21"/>
                                        </p:tgtEl>
                                      </p:cBhvr>
                                    </p:animEffect>
                                  </p:childTnLst>
                                </p:cTn>
                              </p:par>
                            </p:childTnLst>
                          </p:cTn>
                        </p:par>
                        <p:par>
                          <p:cTn id="39" fill="hold">
                            <p:stCondLst>
                              <p:cond delay="2500"/>
                            </p:stCondLst>
                            <p:childTnLst>
                              <p:par>
                                <p:cTn id="40" presetID="22" presetClass="entr" presetSubtype="1" fill="hold" nodeType="afterEffect">
                                  <p:stCondLst>
                                    <p:cond delay="0"/>
                                  </p:stCondLst>
                                  <p:childTnLst>
                                    <p:set>
                                      <p:cBhvr>
                                        <p:cTn id="41" dur="1" fill="hold">
                                          <p:stCondLst>
                                            <p:cond delay="0"/>
                                          </p:stCondLst>
                                        </p:cTn>
                                        <p:tgtEl>
                                          <p:spTgt spid="34"/>
                                        </p:tgtEl>
                                        <p:attrNameLst>
                                          <p:attrName>style.visibility</p:attrName>
                                        </p:attrNameLst>
                                      </p:cBhvr>
                                      <p:to>
                                        <p:strVal val="visible"/>
                                      </p:to>
                                    </p:set>
                                    <p:animEffect transition="in" filter="wipe(up)">
                                      <p:cBhvr>
                                        <p:cTn id="42" dur="500"/>
                                        <p:tgtEl>
                                          <p:spTgt spid="34"/>
                                        </p:tgtEl>
                                      </p:cBhvr>
                                    </p:animEffect>
                                  </p:childTnLst>
                                </p:cTn>
                              </p:par>
                              <p:par>
                                <p:cTn id="43" presetID="22" presetClass="entr" presetSubtype="1" fill="hold" grpId="0" nodeType="withEffect">
                                  <p:stCondLst>
                                    <p:cond delay="0"/>
                                  </p:stCondLst>
                                  <p:childTnLst>
                                    <p:set>
                                      <p:cBhvr>
                                        <p:cTn id="44" dur="1" fill="hold">
                                          <p:stCondLst>
                                            <p:cond delay="0"/>
                                          </p:stCondLst>
                                        </p:cTn>
                                        <p:tgtEl>
                                          <p:spTgt spid="22"/>
                                        </p:tgtEl>
                                        <p:attrNameLst>
                                          <p:attrName>style.visibility</p:attrName>
                                        </p:attrNameLst>
                                      </p:cBhvr>
                                      <p:to>
                                        <p:strVal val="visible"/>
                                      </p:to>
                                    </p:set>
                                    <p:animEffect transition="in" filter="wipe(up)">
                                      <p:cBhvr>
                                        <p:cTn id="45" dur="500"/>
                                        <p:tgtEl>
                                          <p:spTgt spid="22"/>
                                        </p:tgtEl>
                                      </p:cBhvr>
                                    </p:animEffect>
                                  </p:childTnLst>
                                </p:cTn>
                              </p:par>
                            </p:childTnLst>
                          </p:cTn>
                        </p:par>
                        <p:par>
                          <p:cTn id="46" fill="hold">
                            <p:stCondLst>
                              <p:cond delay="3000"/>
                            </p:stCondLst>
                            <p:childTnLst>
                              <p:par>
                                <p:cTn id="47" presetID="22" presetClass="entr" presetSubtype="1" fill="hold" nodeType="afterEffect">
                                  <p:stCondLst>
                                    <p:cond delay="0"/>
                                  </p:stCondLst>
                                  <p:childTnLst>
                                    <p:set>
                                      <p:cBhvr>
                                        <p:cTn id="48" dur="1" fill="hold">
                                          <p:stCondLst>
                                            <p:cond delay="0"/>
                                          </p:stCondLst>
                                        </p:cTn>
                                        <p:tgtEl>
                                          <p:spTgt spid="33"/>
                                        </p:tgtEl>
                                        <p:attrNameLst>
                                          <p:attrName>style.visibility</p:attrName>
                                        </p:attrNameLst>
                                      </p:cBhvr>
                                      <p:to>
                                        <p:strVal val="visible"/>
                                      </p:to>
                                    </p:set>
                                    <p:animEffect transition="in" filter="wipe(up)">
                                      <p:cBhvr>
                                        <p:cTn id="49" dur="500"/>
                                        <p:tgtEl>
                                          <p:spTgt spid="33"/>
                                        </p:tgtEl>
                                      </p:cBhvr>
                                    </p:animEffect>
                                  </p:childTnLst>
                                </p:cTn>
                              </p:par>
                              <p:par>
                                <p:cTn id="50" presetID="22" presetClass="entr" presetSubtype="1" fill="hold" grpId="0" nodeType="with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wipe(up)">
                                      <p:cBhvr>
                                        <p:cTn id="52" dur="500"/>
                                        <p:tgtEl>
                                          <p:spTgt spid="23"/>
                                        </p:tgtEl>
                                      </p:cBhvr>
                                    </p:animEffect>
                                  </p:childTnLst>
                                </p:cTn>
                              </p:par>
                            </p:childTnLst>
                          </p:cTn>
                        </p:par>
                        <p:par>
                          <p:cTn id="53" fill="hold">
                            <p:stCondLst>
                              <p:cond delay="3500"/>
                            </p:stCondLst>
                            <p:childTnLst>
                              <p:par>
                                <p:cTn id="54" presetID="22" presetClass="entr" presetSubtype="1" fill="hold" grpId="0" nodeType="afterEffect">
                                  <p:stCondLst>
                                    <p:cond delay="0"/>
                                  </p:stCondLst>
                                  <p:childTnLst>
                                    <p:set>
                                      <p:cBhvr>
                                        <p:cTn id="55" dur="1" fill="hold">
                                          <p:stCondLst>
                                            <p:cond delay="0"/>
                                          </p:stCondLst>
                                        </p:cTn>
                                        <p:tgtEl>
                                          <p:spTgt spid="27"/>
                                        </p:tgtEl>
                                        <p:attrNameLst>
                                          <p:attrName>style.visibility</p:attrName>
                                        </p:attrNameLst>
                                      </p:cBhvr>
                                      <p:to>
                                        <p:strVal val="visible"/>
                                      </p:to>
                                    </p:set>
                                    <p:animEffect transition="in" filter="wipe(up)">
                                      <p:cBhvr>
                                        <p:cTn id="56" dur="3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 grpId="0"/>
      <p:bldP spid="19" grpId="0"/>
      <p:bldP spid="20" grpId="0"/>
      <p:bldP spid="21" grpId="0"/>
      <p:bldP spid="22" grpId="0"/>
      <p:bldP spid="23" grpId="0"/>
      <p:bldP spid="27"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4" name="Rectangle 3"/>
          <p:cNvSpPr/>
          <p:nvPr/>
        </p:nvSpPr>
        <p:spPr>
          <a:xfrm>
            <a:off x="-365133" y="7006941"/>
            <a:ext cx="8249920" cy="312257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grpSp>
        <p:nvGrpSpPr>
          <p:cNvPr id="80" name="Groupe 79"/>
          <p:cNvGrpSpPr/>
          <p:nvPr/>
        </p:nvGrpSpPr>
        <p:grpSpPr>
          <a:xfrm>
            <a:off x="180568" y="1289841"/>
            <a:ext cx="571500" cy="646331"/>
            <a:chOff x="274274" y="1300753"/>
            <a:chExt cx="571500" cy="646331"/>
          </a:xfrm>
        </p:grpSpPr>
        <p:sp>
          <p:nvSpPr>
            <p:cNvPr id="81" name="Rectangle 80"/>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2" name="ZoneTexte 81"/>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sp>
        <p:nvSpPr>
          <p:cNvPr id="48" name="Rectangle à coins arrondis 47"/>
          <p:cNvSpPr/>
          <p:nvPr/>
        </p:nvSpPr>
        <p:spPr>
          <a:xfrm>
            <a:off x="730471" y="5224707"/>
            <a:ext cx="6638290" cy="519351"/>
          </a:xfrm>
          <a:prstGeom prst="roundRect">
            <a:avLst>
              <a:gd name="adj" fmla="val 50000"/>
            </a:avLst>
          </a:prstGeom>
          <a:solidFill>
            <a:schemeClr val="bg1"/>
          </a:solidFill>
        </p:spPr>
        <p:txBody>
          <a:bodyPr wrap="square">
            <a:spAutoFit/>
          </a:bodyPr>
          <a:lstStyle/>
          <a:p>
            <a:pPr algn="just"/>
            <a:r>
              <a:rPr lang="fr-FR" b="1" dirty="0" smtClean="0">
                <a:solidFill>
                  <a:schemeClr val="tx1">
                    <a:lumMod val="95000"/>
                    <a:lumOff val="5000"/>
                  </a:schemeClr>
                </a:solidFill>
                <a:latin typeface="Bahnschrift" panose="020B0502040204020203" pitchFamily="34" charset="0"/>
              </a:rPr>
              <a:t>Le champ de réflexion par rapport à la mise en situation ?</a:t>
            </a:r>
            <a:endParaRPr lang="fr-FR" b="1" dirty="0">
              <a:solidFill>
                <a:schemeClr val="tx1">
                  <a:lumMod val="95000"/>
                  <a:lumOff val="5000"/>
                </a:schemeClr>
              </a:solidFill>
              <a:latin typeface="Bahnschrift" panose="020B0502040204020203" pitchFamily="34" charset="0"/>
            </a:endParaRPr>
          </a:p>
        </p:txBody>
      </p:sp>
      <p:cxnSp>
        <p:nvCxnSpPr>
          <p:cNvPr id="61" name="Connecteur droit 60"/>
          <p:cNvCxnSpPr/>
          <p:nvPr/>
        </p:nvCxnSpPr>
        <p:spPr>
          <a:xfrm>
            <a:off x="2517253" y="4447835"/>
            <a:ext cx="0" cy="563799"/>
          </a:xfrm>
          <a:prstGeom prst="line">
            <a:avLst/>
          </a:prstGeom>
          <a:ln w="57150">
            <a:solidFill>
              <a:schemeClr val="accent4"/>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659351" y="6000336"/>
            <a:ext cx="6872668" cy="872034"/>
          </a:xfrm>
          <a:prstGeom prst="rect">
            <a:avLst/>
          </a:prstGeom>
        </p:spPr>
        <p:txBody>
          <a:bodyPr wrap="square">
            <a:spAutoFit/>
          </a:bodyPr>
          <a:lstStyle/>
          <a:p>
            <a:pPr>
              <a:lnSpc>
                <a:spcPct val="150000"/>
              </a:lnSpc>
            </a:pPr>
            <a:r>
              <a:rPr lang="fr-FR" dirty="0" smtClean="0">
                <a:solidFill>
                  <a:schemeClr val="tx1">
                    <a:lumMod val="95000"/>
                    <a:lumOff val="5000"/>
                  </a:schemeClr>
                </a:solidFill>
                <a:latin typeface="FiraSans Regular"/>
              </a:rPr>
              <a:t>L’apprenant </a:t>
            </a:r>
            <a:r>
              <a:rPr lang="fr-FR" b="1" dirty="0" smtClean="0">
                <a:solidFill>
                  <a:schemeClr val="tx1">
                    <a:lumMod val="95000"/>
                    <a:lumOff val="5000"/>
                  </a:schemeClr>
                </a:solidFill>
                <a:latin typeface="FiraSans Regular"/>
              </a:rPr>
              <a:t>repère</a:t>
            </a:r>
            <a:r>
              <a:rPr lang="fr-FR" dirty="0" smtClean="0">
                <a:solidFill>
                  <a:schemeClr val="tx1">
                    <a:lumMod val="95000"/>
                    <a:lumOff val="5000"/>
                  </a:schemeClr>
                </a:solidFill>
                <a:latin typeface="FiraSans Regular"/>
              </a:rPr>
              <a:t> et </a:t>
            </a:r>
            <a:r>
              <a:rPr lang="fr-FR" b="1" dirty="0" smtClean="0">
                <a:solidFill>
                  <a:schemeClr val="tx1">
                    <a:lumMod val="95000"/>
                    <a:lumOff val="5000"/>
                  </a:schemeClr>
                </a:solidFill>
                <a:latin typeface="FiraSans Regular"/>
              </a:rPr>
              <a:t>relève</a:t>
            </a:r>
            <a:r>
              <a:rPr lang="fr-FR" dirty="0" smtClean="0">
                <a:solidFill>
                  <a:schemeClr val="tx1">
                    <a:lumMod val="95000"/>
                    <a:lumOff val="5000"/>
                  </a:schemeClr>
                </a:solidFill>
                <a:latin typeface="FiraSans Regular"/>
              </a:rPr>
              <a:t> les éléments </a:t>
            </a:r>
            <a:br>
              <a:rPr lang="fr-FR" dirty="0" smtClean="0">
                <a:solidFill>
                  <a:schemeClr val="tx1">
                    <a:lumMod val="95000"/>
                    <a:lumOff val="5000"/>
                  </a:schemeClr>
                </a:solidFill>
                <a:latin typeface="FiraSans Regular"/>
              </a:rPr>
            </a:br>
            <a:r>
              <a:rPr lang="fr-FR" dirty="0" smtClean="0">
                <a:solidFill>
                  <a:schemeClr val="tx1">
                    <a:lumMod val="95000"/>
                    <a:lumOff val="5000"/>
                  </a:schemeClr>
                </a:solidFill>
                <a:latin typeface="FiraSans Regular"/>
              </a:rPr>
              <a:t>de la mise en situation lui permettant de traiter la problématique</a:t>
            </a:r>
            <a:endParaRPr lang="fr-FR" dirty="0">
              <a:solidFill>
                <a:schemeClr val="tx1">
                  <a:lumMod val="95000"/>
                  <a:lumOff val="5000"/>
                </a:schemeClr>
              </a:solidFill>
              <a:latin typeface="FiraSans Regular"/>
            </a:endParaRPr>
          </a:p>
        </p:txBody>
      </p:sp>
      <p:pic>
        <p:nvPicPr>
          <p:cNvPr id="6" name="Image 5"/>
          <p:cNvPicPr>
            <a:picLocks noChangeAspect="1"/>
          </p:cNvPicPr>
          <p:nvPr/>
        </p:nvPicPr>
        <p:blipFill>
          <a:blip r:embed="rId2">
            <a:biLevel thresh="75000"/>
            <a:extLst>
              <a:ext uri="{28A0092B-C50C-407E-A947-70E740481C1C}">
                <a14:useLocalDpi xmlns:a14="http://schemas.microsoft.com/office/drawing/2010/main" val="0"/>
              </a:ext>
            </a:extLst>
          </a:blip>
          <a:stretch>
            <a:fillRect/>
          </a:stretch>
        </p:blipFill>
        <p:spPr>
          <a:xfrm>
            <a:off x="172361" y="5219814"/>
            <a:ext cx="505224" cy="505224"/>
          </a:xfrm>
          <a:prstGeom prst="rect">
            <a:avLst/>
          </a:prstGeom>
        </p:spPr>
      </p:pic>
      <p:sp>
        <p:nvSpPr>
          <p:cNvPr id="7" name="Ellipse 6"/>
          <p:cNvSpPr/>
          <p:nvPr/>
        </p:nvSpPr>
        <p:spPr>
          <a:xfrm>
            <a:off x="1494243" y="2256675"/>
            <a:ext cx="2046020" cy="19793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Rectangle 25"/>
          <p:cNvSpPr/>
          <p:nvPr/>
        </p:nvSpPr>
        <p:spPr>
          <a:xfrm>
            <a:off x="1473063" y="2622996"/>
            <a:ext cx="2088381" cy="1338828"/>
          </a:xfrm>
          <a:prstGeom prst="rect">
            <a:avLst/>
          </a:prstGeom>
        </p:spPr>
        <p:txBody>
          <a:bodyPr wrap="square">
            <a:spAutoFit/>
          </a:bodyPr>
          <a:lstStyle/>
          <a:p>
            <a:pPr algn="ctr">
              <a:lnSpc>
                <a:spcPct val="150000"/>
              </a:lnSpc>
            </a:pPr>
            <a:r>
              <a:rPr lang="fr-FR" b="1" dirty="0" smtClean="0">
                <a:solidFill>
                  <a:srgbClr val="D24726"/>
                </a:solidFill>
                <a:latin typeface="FiraSans Regular"/>
              </a:rPr>
              <a:t>L’apprenant s’interroge </a:t>
            </a:r>
          </a:p>
          <a:p>
            <a:pPr algn="ctr">
              <a:lnSpc>
                <a:spcPct val="150000"/>
              </a:lnSpc>
            </a:pPr>
            <a:r>
              <a:rPr lang="fr-FR" b="1" dirty="0" smtClean="0">
                <a:solidFill>
                  <a:srgbClr val="D24726"/>
                </a:solidFill>
                <a:latin typeface="FiraSans Regular"/>
              </a:rPr>
              <a:t>sur  :</a:t>
            </a:r>
            <a:endParaRPr lang="fr-FR" b="1" dirty="0">
              <a:solidFill>
                <a:srgbClr val="D24726"/>
              </a:solidFill>
              <a:latin typeface="FiraSans Regular"/>
            </a:endParaRPr>
          </a:p>
        </p:txBody>
      </p:sp>
      <p:sp>
        <p:nvSpPr>
          <p:cNvPr id="27" name="Ellipse 26"/>
          <p:cNvSpPr/>
          <p:nvPr/>
        </p:nvSpPr>
        <p:spPr>
          <a:xfrm>
            <a:off x="2393455" y="4088115"/>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5" name="ZoneTexte 14"/>
          <p:cNvSpPr txBox="1"/>
          <p:nvPr/>
        </p:nvSpPr>
        <p:spPr>
          <a:xfrm>
            <a:off x="752068" y="7777706"/>
            <a:ext cx="1808275" cy="646331"/>
          </a:xfrm>
          <a:prstGeom prst="rect">
            <a:avLst/>
          </a:prstGeom>
          <a:noFill/>
        </p:spPr>
        <p:txBody>
          <a:bodyPr wrap="square" rtlCol="0">
            <a:spAutoFit/>
          </a:bodyPr>
          <a:lstStyle/>
          <a:p>
            <a:r>
              <a:rPr lang="fr-FR" b="1" dirty="0" smtClean="0">
                <a:latin typeface="FiraSans Regular"/>
              </a:rPr>
              <a:t>Ces éléments </a:t>
            </a:r>
            <a:r>
              <a:rPr lang="fr-FR" b="1" spc="30" dirty="0" smtClean="0">
                <a:latin typeface="FiraSans Regular"/>
              </a:rPr>
              <a:t>sont là pour :</a:t>
            </a:r>
            <a:endParaRPr lang="fr-FR" b="1" spc="30" dirty="0">
              <a:latin typeface="FiraSans Regular"/>
            </a:endParaRPr>
          </a:p>
        </p:txBody>
      </p:sp>
      <p:sp>
        <p:nvSpPr>
          <p:cNvPr id="30" name="ZoneTexte 29"/>
          <p:cNvSpPr txBox="1"/>
          <p:nvPr/>
        </p:nvSpPr>
        <p:spPr>
          <a:xfrm>
            <a:off x="3173261" y="7248973"/>
            <a:ext cx="2413581" cy="338554"/>
          </a:xfrm>
          <a:prstGeom prst="rect">
            <a:avLst/>
          </a:prstGeom>
          <a:noFill/>
        </p:spPr>
        <p:txBody>
          <a:bodyPr wrap="square" rtlCol="0">
            <a:spAutoFit/>
          </a:bodyPr>
          <a:lstStyle/>
          <a:p>
            <a:r>
              <a:rPr lang="fr-FR" sz="1600" dirty="0" smtClean="0">
                <a:latin typeface="FiraSans Regular"/>
              </a:rPr>
              <a:t>Guider l’apprenant</a:t>
            </a:r>
            <a:endParaRPr lang="fr-FR" sz="1600" dirty="0">
              <a:latin typeface="FiraSans Regular"/>
            </a:endParaRPr>
          </a:p>
        </p:txBody>
      </p:sp>
      <p:sp>
        <p:nvSpPr>
          <p:cNvPr id="31" name="ZoneTexte 30"/>
          <p:cNvSpPr txBox="1"/>
          <p:nvPr/>
        </p:nvSpPr>
        <p:spPr>
          <a:xfrm>
            <a:off x="3532912" y="7839262"/>
            <a:ext cx="3671001" cy="584775"/>
          </a:xfrm>
          <a:prstGeom prst="rect">
            <a:avLst/>
          </a:prstGeom>
          <a:noFill/>
        </p:spPr>
        <p:txBody>
          <a:bodyPr wrap="square" rtlCol="0">
            <a:spAutoFit/>
          </a:bodyPr>
          <a:lstStyle/>
          <a:p>
            <a:r>
              <a:rPr lang="fr-FR" sz="1600" dirty="0" smtClean="0">
                <a:latin typeface="FiraSans Regular"/>
              </a:rPr>
              <a:t>L’aider à cerner, délimiter le champ de la problématique</a:t>
            </a:r>
            <a:endParaRPr lang="fr-FR" sz="1600" dirty="0">
              <a:latin typeface="FiraSans Regular"/>
            </a:endParaRPr>
          </a:p>
        </p:txBody>
      </p:sp>
      <p:sp>
        <p:nvSpPr>
          <p:cNvPr id="32" name="ZoneTexte 31"/>
          <p:cNvSpPr txBox="1"/>
          <p:nvPr/>
        </p:nvSpPr>
        <p:spPr>
          <a:xfrm>
            <a:off x="3452291" y="8532751"/>
            <a:ext cx="1389917" cy="338554"/>
          </a:xfrm>
          <a:prstGeom prst="rect">
            <a:avLst/>
          </a:prstGeom>
          <a:noFill/>
        </p:spPr>
        <p:txBody>
          <a:bodyPr wrap="square" rtlCol="0">
            <a:spAutoFit/>
          </a:bodyPr>
          <a:lstStyle/>
          <a:p>
            <a:r>
              <a:rPr lang="fr-FR" sz="1600" dirty="0" smtClean="0">
                <a:latin typeface="FiraSans Regular"/>
              </a:rPr>
              <a:t>Faire sens </a:t>
            </a:r>
            <a:endParaRPr lang="fr-FR" sz="1600" dirty="0">
              <a:latin typeface="FiraSans Regular"/>
            </a:endParaRPr>
          </a:p>
        </p:txBody>
      </p:sp>
      <p:sp>
        <p:nvSpPr>
          <p:cNvPr id="33" name="ZoneTexte 32"/>
          <p:cNvSpPr txBox="1"/>
          <p:nvPr/>
        </p:nvSpPr>
        <p:spPr>
          <a:xfrm>
            <a:off x="2737025" y="9023457"/>
            <a:ext cx="2874158" cy="338554"/>
          </a:xfrm>
          <a:prstGeom prst="rect">
            <a:avLst/>
          </a:prstGeom>
          <a:noFill/>
        </p:spPr>
        <p:txBody>
          <a:bodyPr wrap="square" rtlCol="0">
            <a:spAutoFit/>
          </a:bodyPr>
          <a:lstStyle/>
          <a:p>
            <a:r>
              <a:rPr lang="fr-FR" sz="1600" dirty="0" smtClean="0">
                <a:latin typeface="FiraSans Regular"/>
              </a:rPr>
              <a:t>Éveiller ses connaissances</a:t>
            </a:r>
            <a:endParaRPr lang="fr-FR" sz="1600" dirty="0">
              <a:latin typeface="FiraSans Regular"/>
            </a:endParaRPr>
          </a:p>
        </p:txBody>
      </p:sp>
      <p:pic>
        <p:nvPicPr>
          <p:cNvPr id="29" name="Image 28"/>
          <p:cNvPicPr>
            <a:picLocks noChangeAspect="1"/>
          </p:cNvPicPr>
          <p:nvPr/>
        </p:nvPicPr>
        <p:blipFill>
          <a:blip r:embed="rId3">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2823319" y="7287677"/>
            <a:ext cx="322366" cy="322366"/>
          </a:xfrm>
          <a:prstGeom prst="rect">
            <a:avLst/>
          </a:prstGeom>
        </p:spPr>
      </p:pic>
      <p:pic>
        <p:nvPicPr>
          <p:cNvPr id="45" name="Image 44"/>
          <p:cNvPicPr>
            <a:picLocks noChangeAspect="1"/>
          </p:cNvPicPr>
          <p:nvPr/>
        </p:nvPicPr>
        <p:blipFill>
          <a:blip r:embed="rId3">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3145685" y="7901893"/>
            <a:ext cx="322366" cy="322366"/>
          </a:xfrm>
          <a:prstGeom prst="rect">
            <a:avLst/>
          </a:prstGeom>
        </p:spPr>
      </p:pic>
      <p:pic>
        <p:nvPicPr>
          <p:cNvPr id="46" name="Image 45"/>
          <p:cNvPicPr>
            <a:picLocks noChangeAspect="1"/>
          </p:cNvPicPr>
          <p:nvPr/>
        </p:nvPicPr>
        <p:blipFill>
          <a:blip r:embed="rId3">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3093751" y="8507847"/>
            <a:ext cx="322366" cy="322366"/>
          </a:xfrm>
          <a:prstGeom prst="rect">
            <a:avLst/>
          </a:prstGeom>
        </p:spPr>
      </p:pic>
      <p:pic>
        <p:nvPicPr>
          <p:cNvPr id="47" name="Image 46"/>
          <p:cNvPicPr>
            <a:picLocks noChangeAspect="1"/>
          </p:cNvPicPr>
          <p:nvPr/>
        </p:nvPicPr>
        <p:blipFill>
          <a:blip r:embed="rId3">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2388146" y="9023457"/>
            <a:ext cx="322366" cy="322366"/>
          </a:xfrm>
          <a:prstGeom prst="rect">
            <a:avLst/>
          </a:prstGeom>
        </p:spPr>
      </p:pic>
      <p:pic>
        <p:nvPicPr>
          <p:cNvPr id="49" name="Image 48"/>
          <p:cNvPicPr>
            <a:picLocks noChangeAspect="1"/>
          </p:cNvPicPr>
          <p:nvPr/>
        </p:nvPicPr>
        <p:blipFill>
          <a:blip r:embed="rId3">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1579328" y="9378947"/>
            <a:ext cx="322366" cy="322366"/>
          </a:xfrm>
          <a:prstGeom prst="rect">
            <a:avLst/>
          </a:prstGeom>
        </p:spPr>
      </p:pic>
      <p:sp>
        <p:nvSpPr>
          <p:cNvPr id="34" name="Rectangle 33"/>
          <p:cNvSpPr/>
          <p:nvPr/>
        </p:nvSpPr>
        <p:spPr>
          <a:xfrm>
            <a:off x="1907865" y="9413145"/>
            <a:ext cx="3894399" cy="338554"/>
          </a:xfrm>
          <a:prstGeom prst="rect">
            <a:avLst/>
          </a:prstGeom>
        </p:spPr>
        <p:txBody>
          <a:bodyPr wrap="none">
            <a:spAutoFit/>
          </a:bodyPr>
          <a:lstStyle/>
          <a:p>
            <a:r>
              <a:rPr lang="fr-FR" sz="1600" dirty="0" smtClean="0">
                <a:latin typeface="FiraSans Regular"/>
              </a:rPr>
              <a:t>Transposer ses </a:t>
            </a:r>
            <a:r>
              <a:rPr lang="fr-FR" sz="1600" dirty="0">
                <a:latin typeface="FiraSans Regular"/>
              </a:rPr>
              <a:t>expériences, son </a:t>
            </a:r>
            <a:r>
              <a:rPr lang="fr-FR" sz="1600" dirty="0" smtClean="0">
                <a:latin typeface="FiraSans Regular"/>
              </a:rPr>
              <a:t>vécu…</a:t>
            </a:r>
            <a:endParaRPr lang="fr-FR" sz="1600" dirty="0">
              <a:latin typeface="FiraSans Regular"/>
            </a:endParaRPr>
          </a:p>
        </p:txBody>
      </p:sp>
      <p:sp>
        <p:nvSpPr>
          <p:cNvPr id="41"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42"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43"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44"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50"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51"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52"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53" name="Parenthèse fermante 52"/>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2360657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6"/>
                                        </p:tgtEl>
                                        <p:attrNameLst>
                                          <p:attrName>style.visibility</p:attrName>
                                        </p:attrNameLst>
                                      </p:cBhvr>
                                      <p:to>
                                        <p:strVal val="visible"/>
                                      </p:to>
                                    </p:set>
                                    <p:animEffect transition="in" filter="fade">
                                      <p:cBhvr>
                                        <p:cTn id="11" dur="1400"/>
                                        <p:tgtEl>
                                          <p:spTgt spid="26"/>
                                        </p:tgtEl>
                                      </p:cBhvr>
                                    </p:animEffect>
                                  </p:childTnLst>
                                </p:cTn>
                              </p:par>
                            </p:childTnLst>
                          </p:cTn>
                        </p:par>
                        <p:par>
                          <p:cTn id="12" fill="hold">
                            <p:stCondLst>
                              <p:cond delay="1900"/>
                            </p:stCondLst>
                            <p:childTnLst>
                              <p:par>
                                <p:cTn id="13" presetID="6" presetClass="entr" presetSubtype="32" fill="hold" grpId="0" nodeType="afterEffect">
                                  <p:stCondLst>
                                    <p:cond delay="0"/>
                                  </p:stCondLst>
                                  <p:childTnLst>
                                    <p:set>
                                      <p:cBhvr>
                                        <p:cTn id="14" dur="1" fill="hold">
                                          <p:stCondLst>
                                            <p:cond delay="0"/>
                                          </p:stCondLst>
                                        </p:cTn>
                                        <p:tgtEl>
                                          <p:spTgt spid="27"/>
                                        </p:tgtEl>
                                        <p:attrNameLst>
                                          <p:attrName>style.visibility</p:attrName>
                                        </p:attrNameLst>
                                      </p:cBhvr>
                                      <p:to>
                                        <p:strVal val="visible"/>
                                      </p:to>
                                    </p:set>
                                    <p:animEffect transition="in" filter="circle(out)">
                                      <p:cBhvr>
                                        <p:cTn id="15" dur="2000"/>
                                        <p:tgtEl>
                                          <p:spTgt spid="27"/>
                                        </p:tgtEl>
                                      </p:cBhvr>
                                    </p:animEffect>
                                  </p:childTnLst>
                                </p:cTn>
                              </p:par>
                            </p:childTnLst>
                          </p:cTn>
                        </p:par>
                        <p:par>
                          <p:cTn id="16" fill="hold">
                            <p:stCondLst>
                              <p:cond delay="3900"/>
                            </p:stCondLst>
                            <p:childTnLst>
                              <p:par>
                                <p:cTn id="17" presetID="22" presetClass="entr" presetSubtype="1" fill="hold" nodeType="afterEffect">
                                  <p:stCondLst>
                                    <p:cond delay="0"/>
                                  </p:stCondLst>
                                  <p:childTnLst>
                                    <p:set>
                                      <p:cBhvr>
                                        <p:cTn id="18" dur="1" fill="hold">
                                          <p:stCondLst>
                                            <p:cond delay="0"/>
                                          </p:stCondLst>
                                        </p:cTn>
                                        <p:tgtEl>
                                          <p:spTgt spid="61"/>
                                        </p:tgtEl>
                                        <p:attrNameLst>
                                          <p:attrName>style.visibility</p:attrName>
                                        </p:attrNameLst>
                                      </p:cBhvr>
                                      <p:to>
                                        <p:strVal val="visible"/>
                                      </p:to>
                                    </p:set>
                                    <p:animEffect transition="in" filter="wipe(up)">
                                      <p:cBhvr>
                                        <p:cTn id="19" dur="1000"/>
                                        <p:tgtEl>
                                          <p:spTgt spid="61"/>
                                        </p:tgtEl>
                                      </p:cBhvr>
                                    </p:animEffect>
                                  </p:childTnLst>
                                </p:cTn>
                              </p:par>
                            </p:childTnLst>
                          </p:cTn>
                        </p:par>
                        <p:par>
                          <p:cTn id="20" fill="hold">
                            <p:stCondLst>
                              <p:cond delay="4900"/>
                            </p:stCondLst>
                            <p:childTnLst>
                              <p:par>
                                <p:cTn id="21" presetID="10" presetClass="entr" presetSubtype="0" fill="hold" nodeType="after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500"/>
                                        <p:tgtEl>
                                          <p:spTgt spid="6"/>
                                        </p:tgtEl>
                                      </p:cBhvr>
                                    </p:animEffect>
                                  </p:childTnLst>
                                </p:cTn>
                              </p:par>
                            </p:childTnLst>
                          </p:cTn>
                        </p:par>
                        <p:par>
                          <p:cTn id="24" fill="hold">
                            <p:stCondLst>
                              <p:cond delay="5400"/>
                            </p:stCondLst>
                            <p:childTnLst>
                              <p:par>
                                <p:cTn id="25" presetID="22" presetClass="entr" presetSubtype="8" fill="hold" grpId="0" nodeType="afterEffect">
                                  <p:stCondLst>
                                    <p:cond delay="0"/>
                                  </p:stCondLst>
                                  <p:childTnLst>
                                    <p:set>
                                      <p:cBhvr>
                                        <p:cTn id="26" dur="1" fill="hold">
                                          <p:stCondLst>
                                            <p:cond delay="0"/>
                                          </p:stCondLst>
                                        </p:cTn>
                                        <p:tgtEl>
                                          <p:spTgt spid="48"/>
                                        </p:tgtEl>
                                        <p:attrNameLst>
                                          <p:attrName>style.visibility</p:attrName>
                                        </p:attrNameLst>
                                      </p:cBhvr>
                                      <p:to>
                                        <p:strVal val="visible"/>
                                      </p:to>
                                    </p:set>
                                    <p:animEffect transition="in" filter="wipe(left)">
                                      <p:cBhvr>
                                        <p:cTn id="27" dur="1000"/>
                                        <p:tgtEl>
                                          <p:spTgt spid="48"/>
                                        </p:tgtEl>
                                      </p:cBhvr>
                                    </p:animEffect>
                                  </p:childTnLst>
                                </p:cTn>
                              </p:par>
                            </p:childTnLst>
                          </p:cTn>
                        </p:par>
                        <p:par>
                          <p:cTn id="28" fill="hold">
                            <p:stCondLst>
                              <p:cond delay="6400"/>
                            </p:stCondLst>
                            <p:childTnLst>
                              <p:par>
                                <p:cTn id="29" presetID="22" presetClass="entr" presetSubtype="8" fill="hold" grpId="0" nodeType="after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wipe(left)">
                                      <p:cBhvr>
                                        <p:cTn id="31" dur="1000"/>
                                        <p:tgtEl>
                                          <p:spTgt spid="25"/>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wipe(down)">
                                      <p:cBhvr>
                                        <p:cTn id="36" dur="500"/>
                                        <p:tgtEl>
                                          <p:spTgt spid="4"/>
                                        </p:tgtEl>
                                      </p:cBhvr>
                                    </p:animEffect>
                                  </p:childTnLst>
                                </p:cTn>
                              </p:par>
                            </p:childTnLst>
                          </p:cTn>
                        </p:par>
                        <p:par>
                          <p:cTn id="37" fill="hold">
                            <p:stCondLst>
                              <p:cond delay="500"/>
                            </p:stCondLst>
                            <p:childTnLst>
                              <p:par>
                                <p:cTn id="38" presetID="1" presetClass="entr" presetSubtype="0" fill="hold" grpId="0" nodeType="afterEffect">
                                  <p:stCondLst>
                                    <p:cond delay="0"/>
                                  </p:stCondLst>
                                  <p:childTnLst>
                                    <p:set>
                                      <p:cBhvr>
                                        <p:cTn id="39" dur="1" fill="hold">
                                          <p:stCondLst>
                                            <p:cond delay="0"/>
                                          </p:stCondLst>
                                        </p:cTn>
                                        <p:tgtEl>
                                          <p:spTgt spid="15"/>
                                        </p:tgtEl>
                                        <p:attrNameLst>
                                          <p:attrName>style.visibility</p:attrName>
                                        </p:attrNameLst>
                                      </p:cBhvr>
                                      <p:to>
                                        <p:strVal val="visible"/>
                                      </p:to>
                                    </p:set>
                                  </p:childTnLst>
                                </p:cTn>
                              </p:par>
                            </p:childTnLst>
                          </p:cTn>
                        </p:par>
                        <p:par>
                          <p:cTn id="40" fill="hold">
                            <p:stCondLst>
                              <p:cond delay="500"/>
                            </p:stCondLst>
                            <p:childTnLst>
                              <p:par>
                                <p:cTn id="41" presetID="6" presetClass="entr" presetSubtype="16" fill="hold" nodeType="afterEffect">
                                  <p:stCondLst>
                                    <p:cond delay="0"/>
                                  </p:stCondLst>
                                  <p:childTnLst>
                                    <p:set>
                                      <p:cBhvr>
                                        <p:cTn id="42" dur="1" fill="hold">
                                          <p:stCondLst>
                                            <p:cond delay="0"/>
                                          </p:stCondLst>
                                        </p:cTn>
                                        <p:tgtEl>
                                          <p:spTgt spid="29"/>
                                        </p:tgtEl>
                                        <p:attrNameLst>
                                          <p:attrName>style.visibility</p:attrName>
                                        </p:attrNameLst>
                                      </p:cBhvr>
                                      <p:to>
                                        <p:strVal val="visible"/>
                                      </p:to>
                                    </p:set>
                                    <p:animEffect transition="in" filter="circle(in)">
                                      <p:cBhvr>
                                        <p:cTn id="43" dur="500"/>
                                        <p:tgtEl>
                                          <p:spTgt spid="29"/>
                                        </p:tgtEl>
                                      </p:cBhvr>
                                    </p:animEffect>
                                  </p:childTnLst>
                                </p:cTn>
                              </p:par>
                            </p:childTnLst>
                          </p:cTn>
                        </p:par>
                        <p:par>
                          <p:cTn id="44" fill="hold">
                            <p:stCondLst>
                              <p:cond delay="1000"/>
                            </p:stCondLst>
                            <p:childTnLst>
                              <p:par>
                                <p:cTn id="45" presetID="6" presetClass="entr" presetSubtype="16" fill="hold" nodeType="afterEffect">
                                  <p:stCondLst>
                                    <p:cond delay="0"/>
                                  </p:stCondLst>
                                  <p:childTnLst>
                                    <p:set>
                                      <p:cBhvr>
                                        <p:cTn id="46" dur="1" fill="hold">
                                          <p:stCondLst>
                                            <p:cond delay="0"/>
                                          </p:stCondLst>
                                        </p:cTn>
                                        <p:tgtEl>
                                          <p:spTgt spid="45"/>
                                        </p:tgtEl>
                                        <p:attrNameLst>
                                          <p:attrName>style.visibility</p:attrName>
                                        </p:attrNameLst>
                                      </p:cBhvr>
                                      <p:to>
                                        <p:strVal val="visible"/>
                                      </p:to>
                                    </p:set>
                                    <p:animEffect transition="in" filter="circle(in)">
                                      <p:cBhvr>
                                        <p:cTn id="47" dur="500"/>
                                        <p:tgtEl>
                                          <p:spTgt spid="45"/>
                                        </p:tgtEl>
                                      </p:cBhvr>
                                    </p:animEffect>
                                  </p:childTnLst>
                                </p:cTn>
                              </p:par>
                            </p:childTnLst>
                          </p:cTn>
                        </p:par>
                        <p:par>
                          <p:cTn id="48" fill="hold">
                            <p:stCondLst>
                              <p:cond delay="1500"/>
                            </p:stCondLst>
                            <p:childTnLst>
                              <p:par>
                                <p:cTn id="49" presetID="6" presetClass="entr" presetSubtype="16" fill="hold" nodeType="afterEffect">
                                  <p:stCondLst>
                                    <p:cond delay="0"/>
                                  </p:stCondLst>
                                  <p:childTnLst>
                                    <p:set>
                                      <p:cBhvr>
                                        <p:cTn id="50" dur="1" fill="hold">
                                          <p:stCondLst>
                                            <p:cond delay="0"/>
                                          </p:stCondLst>
                                        </p:cTn>
                                        <p:tgtEl>
                                          <p:spTgt spid="46"/>
                                        </p:tgtEl>
                                        <p:attrNameLst>
                                          <p:attrName>style.visibility</p:attrName>
                                        </p:attrNameLst>
                                      </p:cBhvr>
                                      <p:to>
                                        <p:strVal val="visible"/>
                                      </p:to>
                                    </p:set>
                                    <p:animEffect transition="in" filter="circle(in)">
                                      <p:cBhvr>
                                        <p:cTn id="51" dur="500"/>
                                        <p:tgtEl>
                                          <p:spTgt spid="46"/>
                                        </p:tgtEl>
                                      </p:cBhvr>
                                    </p:animEffect>
                                  </p:childTnLst>
                                </p:cTn>
                              </p:par>
                            </p:childTnLst>
                          </p:cTn>
                        </p:par>
                        <p:par>
                          <p:cTn id="52" fill="hold">
                            <p:stCondLst>
                              <p:cond delay="2000"/>
                            </p:stCondLst>
                            <p:childTnLst>
                              <p:par>
                                <p:cTn id="53" presetID="6" presetClass="entr" presetSubtype="16" fill="hold" nodeType="afterEffect">
                                  <p:stCondLst>
                                    <p:cond delay="0"/>
                                  </p:stCondLst>
                                  <p:childTnLst>
                                    <p:set>
                                      <p:cBhvr>
                                        <p:cTn id="54" dur="1" fill="hold">
                                          <p:stCondLst>
                                            <p:cond delay="0"/>
                                          </p:stCondLst>
                                        </p:cTn>
                                        <p:tgtEl>
                                          <p:spTgt spid="47"/>
                                        </p:tgtEl>
                                        <p:attrNameLst>
                                          <p:attrName>style.visibility</p:attrName>
                                        </p:attrNameLst>
                                      </p:cBhvr>
                                      <p:to>
                                        <p:strVal val="visible"/>
                                      </p:to>
                                    </p:set>
                                    <p:animEffect transition="in" filter="circle(in)">
                                      <p:cBhvr>
                                        <p:cTn id="55" dur="500"/>
                                        <p:tgtEl>
                                          <p:spTgt spid="47"/>
                                        </p:tgtEl>
                                      </p:cBhvr>
                                    </p:animEffect>
                                  </p:childTnLst>
                                </p:cTn>
                              </p:par>
                            </p:childTnLst>
                          </p:cTn>
                        </p:par>
                        <p:par>
                          <p:cTn id="56" fill="hold">
                            <p:stCondLst>
                              <p:cond delay="2500"/>
                            </p:stCondLst>
                            <p:childTnLst>
                              <p:par>
                                <p:cTn id="57" presetID="6" presetClass="entr" presetSubtype="16" fill="hold" nodeType="afterEffect">
                                  <p:stCondLst>
                                    <p:cond delay="0"/>
                                  </p:stCondLst>
                                  <p:childTnLst>
                                    <p:set>
                                      <p:cBhvr>
                                        <p:cTn id="58" dur="1" fill="hold">
                                          <p:stCondLst>
                                            <p:cond delay="0"/>
                                          </p:stCondLst>
                                        </p:cTn>
                                        <p:tgtEl>
                                          <p:spTgt spid="49"/>
                                        </p:tgtEl>
                                        <p:attrNameLst>
                                          <p:attrName>style.visibility</p:attrName>
                                        </p:attrNameLst>
                                      </p:cBhvr>
                                      <p:to>
                                        <p:strVal val="visible"/>
                                      </p:to>
                                    </p:set>
                                    <p:animEffect transition="in" filter="circle(in)">
                                      <p:cBhvr>
                                        <p:cTn id="59" dur="500"/>
                                        <p:tgtEl>
                                          <p:spTgt spid="49"/>
                                        </p:tgtEl>
                                      </p:cBhvr>
                                    </p:animEffect>
                                  </p:childTnLst>
                                </p:cTn>
                              </p:par>
                            </p:childTnLst>
                          </p:cTn>
                        </p:par>
                        <p:par>
                          <p:cTn id="60" fill="hold">
                            <p:stCondLst>
                              <p:cond delay="3000"/>
                            </p:stCondLst>
                            <p:childTnLst>
                              <p:par>
                                <p:cTn id="61" presetID="22" presetClass="entr" presetSubtype="8" fill="hold" grpId="0" nodeType="afterEffect">
                                  <p:stCondLst>
                                    <p:cond delay="0"/>
                                  </p:stCondLst>
                                  <p:childTnLst>
                                    <p:set>
                                      <p:cBhvr>
                                        <p:cTn id="62" dur="1" fill="hold">
                                          <p:stCondLst>
                                            <p:cond delay="0"/>
                                          </p:stCondLst>
                                        </p:cTn>
                                        <p:tgtEl>
                                          <p:spTgt spid="30"/>
                                        </p:tgtEl>
                                        <p:attrNameLst>
                                          <p:attrName>style.visibility</p:attrName>
                                        </p:attrNameLst>
                                      </p:cBhvr>
                                      <p:to>
                                        <p:strVal val="visible"/>
                                      </p:to>
                                    </p:set>
                                    <p:animEffect transition="in" filter="wipe(left)">
                                      <p:cBhvr>
                                        <p:cTn id="63" dur="500"/>
                                        <p:tgtEl>
                                          <p:spTgt spid="30"/>
                                        </p:tgtEl>
                                      </p:cBhvr>
                                    </p:animEffect>
                                  </p:childTnLst>
                                </p:cTn>
                              </p:par>
                            </p:childTnLst>
                          </p:cTn>
                        </p:par>
                        <p:par>
                          <p:cTn id="64" fill="hold">
                            <p:stCondLst>
                              <p:cond delay="3500"/>
                            </p:stCondLst>
                            <p:childTnLst>
                              <p:par>
                                <p:cTn id="65" presetID="22" presetClass="entr" presetSubtype="8" fill="hold" grpId="0" nodeType="afterEffect">
                                  <p:stCondLst>
                                    <p:cond delay="0"/>
                                  </p:stCondLst>
                                  <p:childTnLst>
                                    <p:set>
                                      <p:cBhvr>
                                        <p:cTn id="66" dur="1" fill="hold">
                                          <p:stCondLst>
                                            <p:cond delay="0"/>
                                          </p:stCondLst>
                                        </p:cTn>
                                        <p:tgtEl>
                                          <p:spTgt spid="31"/>
                                        </p:tgtEl>
                                        <p:attrNameLst>
                                          <p:attrName>style.visibility</p:attrName>
                                        </p:attrNameLst>
                                      </p:cBhvr>
                                      <p:to>
                                        <p:strVal val="visible"/>
                                      </p:to>
                                    </p:set>
                                    <p:animEffect transition="in" filter="wipe(left)">
                                      <p:cBhvr>
                                        <p:cTn id="67" dur="500"/>
                                        <p:tgtEl>
                                          <p:spTgt spid="31"/>
                                        </p:tgtEl>
                                      </p:cBhvr>
                                    </p:animEffect>
                                  </p:childTnLst>
                                </p:cTn>
                              </p:par>
                            </p:childTnLst>
                          </p:cTn>
                        </p:par>
                        <p:par>
                          <p:cTn id="68" fill="hold">
                            <p:stCondLst>
                              <p:cond delay="4000"/>
                            </p:stCondLst>
                            <p:childTnLst>
                              <p:par>
                                <p:cTn id="69" presetID="22" presetClass="entr" presetSubtype="8" fill="hold" grpId="0" nodeType="afterEffect">
                                  <p:stCondLst>
                                    <p:cond delay="0"/>
                                  </p:stCondLst>
                                  <p:childTnLst>
                                    <p:set>
                                      <p:cBhvr>
                                        <p:cTn id="70" dur="1" fill="hold">
                                          <p:stCondLst>
                                            <p:cond delay="0"/>
                                          </p:stCondLst>
                                        </p:cTn>
                                        <p:tgtEl>
                                          <p:spTgt spid="32"/>
                                        </p:tgtEl>
                                        <p:attrNameLst>
                                          <p:attrName>style.visibility</p:attrName>
                                        </p:attrNameLst>
                                      </p:cBhvr>
                                      <p:to>
                                        <p:strVal val="visible"/>
                                      </p:to>
                                    </p:set>
                                    <p:animEffect transition="in" filter="wipe(left)">
                                      <p:cBhvr>
                                        <p:cTn id="71" dur="500"/>
                                        <p:tgtEl>
                                          <p:spTgt spid="32"/>
                                        </p:tgtEl>
                                      </p:cBhvr>
                                    </p:animEffect>
                                  </p:childTnLst>
                                </p:cTn>
                              </p:par>
                            </p:childTnLst>
                          </p:cTn>
                        </p:par>
                        <p:par>
                          <p:cTn id="72" fill="hold">
                            <p:stCondLst>
                              <p:cond delay="4500"/>
                            </p:stCondLst>
                            <p:childTnLst>
                              <p:par>
                                <p:cTn id="73" presetID="22" presetClass="entr" presetSubtype="8" fill="hold" grpId="0" nodeType="afterEffect">
                                  <p:stCondLst>
                                    <p:cond delay="0"/>
                                  </p:stCondLst>
                                  <p:childTnLst>
                                    <p:set>
                                      <p:cBhvr>
                                        <p:cTn id="74" dur="1" fill="hold">
                                          <p:stCondLst>
                                            <p:cond delay="0"/>
                                          </p:stCondLst>
                                        </p:cTn>
                                        <p:tgtEl>
                                          <p:spTgt spid="33"/>
                                        </p:tgtEl>
                                        <p:attrNameLst>
                                          <p:attrName>style.visibility</p:attrName>
                                        </p:attrNameLst>
                                      </p:cBhvr>
                                      <p:to>
                                        <p:strVal val="visible"/>
                                      </p:to>
                                    </p:set>
                                    <p:animEffect transition="in" filter="wipe(left)">
                                      <p:cBhvr>
                                        <p:cTn id="75" dur="500"/>
                                        <p:tgtEl>
                                          <p:spTgt spid="33"/>
                                        </p:tgtEl>
                                      </p:cBhvr>
                                    </p:animEffect>
                                  </p:childTnLst>
                                </p:cTn>
                              </p:par>
                            </p:childTnLst>
                          </p:cTn>
                        </p:par>
                        <p:par>
                          <p:cTn id="76" fill="hold">
                            <p:stCondLst>
                              <p:cond delay="5000"/>
                            </p:stCondLst>
                            <p:childTnLst>
                              <p:par>
                                <p:cTn id="77" presetID="22" presetClass="entr" presetSubtype="8" fill="hold" grpId="0" nodeType="afterEffect">
                                  <p:stCondLst>
                                    <p:cond delay="0"/>
                                  </p:stCondLst>
                                  <p:childTnLst>
                                    <p:set>
                                      <p:cBhvr>
                                        <p:cTn id="78" dur="1" fill="hold">
                                          <p:stCondLst>
                                            <p:cond delay="0"/>
                                          </p:stCondLst>
                                        </p:cTn>
                                        <p:tgtEl>
                                          <p:spTgt spid="34"/>
                                        </p:tgtEl>
                                        <p:attrNameLst>
                                          <p:attrName>style.visibility</p:attrName>
                                        </p:attrNameLst>
                                      </p:cBhvr>
                                      <p:to>
                                        <p:strVal val="visible"/>
                                      </p:to>
                                    </p:set>
                                    <p:animEffect transition="in" filter="wipe(left)">
                                      <p:cBhvr>
                                        <p:cTn id="79"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8" grpId="0" animBg="1"/>
      <p:bldP spid="25" grpId="0"/>
      <p:bldP spid="7" grpId="0" animBg="1"/>
      <p:bldP spid="26" grpId="0"/>
      <p:bldP spid="27" grpId="0" animBg="1"/>
      <p:bldP spid="15" grpId="0"/>
      <p:bldP spid="30" grpId="0"/>
      <p:bldP spid="31" grpId="0"/>
      <p:bldP spid="32" grpId="0"/>
      <p:bldP spid="33" grpId="0"/>
      <p:bldP spid="34"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39" name="Rectangle 38"/>
          <p:cNvSpPr/>
          <p:nvPr/>
        </p:nvSpPr>
        <p:spPr>
          <a:xfrm>
            <a:off x="-73073" y="6640620"/>
            <a:ext cx="8249920" cy="350744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grpSp>
        <p:nvGrpSpPr>
          <p:cNvPr id="80" name="Groupe 79"/>
          <p:cNvGrpSpPr/>
          <p:nvPr/>
        </p:nvGrpSpPr>
        <p:grpSpPr>
          <a:xfrm>
            <a:off x="180568" y="1289841"/>
            <a:ext cx="571500" cy="646331"/>
            <a:chOff x="274274" y="1300753"/>
            <a:chExt cx="571500" cy="646331"/>
          </a:xfrm>
        </p:grpSpPr>
        <p:sp>
          <p:nvSpPr>
            <p:cNvPr id="81" name="Rectangle 80"/>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2" name="ZoneTexte 81"/>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cxnSp>
        <p:nvCxnSpPr>
          <p:cNvPr id="61" name="Connecteur droit 60"/>
          <p:cNvCxnSpPr/>
          <p:nvPr/>
        </p:nvCxnSpPr>
        <p:spPr>
          <a:xfrm>
            <a:off x="2517253" y="4447835"/>
            <a:ext cx="0" cy="563799"/>
          </a:xfrm>
          <a:prstGeom prst="line">
            <a:avLst/>
          </a:prstGeom>
          <a:ln w="57150">
            <a:solidFill>
              <a:schemeClr val="accent4"/>
            </a:solidFill>
            <a:prstDash val="sysDot"/>
            <a:tailEnd type="arrow"/>
          </a:ln>
        </p:spPr>
        <p:style>
          <a:lnRef idx="1">
            <a:schemeClr val="accent1"/>
          </a:lnRef>
          <a:fillRef idx="0">
            <a:schemeClr val="accent1"/>
          </a:fillRef>
          <a:effectRef idx="0">
            <a:schemeClr val="accent1"/>
          </a:effectRef>
          <a:fontRef idx="minor">
            <a:schemeClr val="tx1"/>
          </a:fontRef>
        </p:style>
      </p:cxnSp>
      <p:pic>
        <p:nvPicPr>
          <p:cNvPr id="6" name="Image 5"/>
          <p:cNvPicPr>
            <a:picLocks noChangeAspect="1"/>
          </p:cNvPicPr>
          <p:nvPr/>
        </p:nvPicPr>
        <p:blipFill>
          <a:blip r:embed="rId2">
            <a:biLevel thresh="75000"/>
            <a:extLst>
              <a:ext uri="{28A0092B-C50C-407E-A947-70E740481C1C}">
                <a14:useLocalDpi xmlns:a14="http://schemas.microsoft.com/office/drawing/2010/main" val="0"/>
              </a:ext>
            </a:extLst>
          </a:blip>
          <a:stretch>
            <a:fillRect/>
          </a:stretch>
        </p:blipFill>
        <p:spPr>
          <a:xfrm>
            <a:off x="172361" y="5219814"/>
            <a:ext cx="505224" cy="505224"/>
          </a:xfrm>
          <a:prstGeom prst="rect">
            <a:avLst/>
          </a:prstGeom>
        </p:spPr>
      </p:pic>
      <p:sp>
        <p:nvSpPr>
          <p:cNvPr id="7" name="Ellipse 6"/>
          <p:cNvSpPr/>
          <p:nvPr/>
        </p:nvSpPr>
        <p:spPr>
          <a:xfrm>
            <a:off x="1494243" y="2256675"/>
            <a:ext cx="2046020" cy="19793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Rectangle 25"/>
          <p:cNvSpPr/>
          <p:nvPr/>
        </p:nvSpPr>
        <p:spPr>
          <a:xfrm>
            <a:off x="1473063" y="2622996"/>
            <a:ext cx="2088381" cy="1338828"/>
          </a:xfrm>
          <a:prstGeom prst="rect">
            <a:avLst/>
          </a:prstGeom>
        </p:spPr>
        <p:txBody>
          <a:bodyPr wrap="square">
            <a:spAutoFit/>
          </a:bodyPr>
          <a:lstStyle/>
          <a:p>
            <a:pPr algn="ctr">
              <a:lnSpc>
                <a:spcPct val="150000"/>
              </a:lnSpc>
            </a:pPr>
            <a:r>
              <a:rPr lang="fr-FR" b="1" dirty="0" smtClean="0">
                <a:solidFill>
                  <a:srgbClr val="D24726"/>
                </a:solidFill>
                <a:latin typeface="FiraSans Regular"/>
              </a:rPr>
              <a:t>L’apprenant s’interroge </a:t>
            </a:r>
          </a:p>
          <a:p>
            <a:pPr algn="ctr">
              <a:lnSpc>
                <a:spcPct val="150000"/>
              </a:lnSpc>
            </a:pPr>
            <a:r>
              <a:rPr lang="fr-FR" b="1" dirty="0" smtClean="0">
                <a:solidFill>
                  <a:srgbClr val="D24726"/>
                </a:solidFill>
                <a:latin typeface="FiraSans Regular"/>
              </a:rPr>
              <a:t>sur  :</a:t>
            </a:r>
            <a:endParaRPr lang="fr-FR" b="1" dirty="0">
              <a:solidFill>
                <a:srgbClr val="D24726"/>
              </a:solidFill>
              <a:latin typeface="FiraSans Regular"/>
            </a:endParaRPr>
          </a:p>
        </p:txBody>
      </p:sp>
      <p:sp>
        <p:nvSpPr>
          <p:cNvPr id="27" name="Ellipse 26"/>
          <p:cNvSpPr/>
          <p:nvPr/>
        </p:nvSpPr>
        <p:spPr>
          <a:xfrm>
            <a:off x="2393455" y="4088115"/>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8" name="Rectangle 17"/>
          <p:cNvSpPr/>
          <p:nvPr/>
        </p:nvSpPr>
        <p:spPr>
          <a:xfrm>
            <a:off x="4023361" y="2256675"/>
            <a:ext cx="3749040" cy="323165"/>
          </a:xfrm>
          <a:prstGeom prst="rect">
            <a:avLst/>
          </a:prstGeom>
          <a:noFill/>
        </p:spPr>
        <p:txBody>
          <a:bodyPr wrap="square">
            <a:spAutoFit/>
          </a:bodyPr>
          <a:lstStyle/>
          <a:p>
            <a:pPr algn="just">
              <a:lnSpc>
                <a:spcPct val="150000"/>
              </a:lnSpc>
            </a:pPr>
            <a:r>
              <a:rPr lang="fr-FR" sz="1000" b="1" dirty="0" smtClean="0">
                <a:solidFill>
                  <a:srgbClr val="E68A74"/>
                </a:solidFill>
                <a:latin typeface="FiraSans Regular"/>
              </a:rPr>
              <a:t>Le champ de réflexion par rapport à la mise en situation ?</a:t>
            </a:r>
            <a:endParaRPr lang="fr-FR" sz="1000" b="1" dirty="0">
              <a:solidFill>
                <a:srgbClr val="E68A74"/>
              </a:solidFill>
              <a:latin typeface="FiraSans Regular"/>
            </a:endParaRPr>
          </a:p>
        </p:txBody>
      </p:sp>
      <p:sp>
        <p:nvSpPr>
          <p:cNvPr id="19" name="Rectangle à coins arrondis 18"/>
          <p:cNvSpPr/>
          <p:nvPr/>
        </p:nvSpPr>
        <p:spPr>
          <a:xfrm>
            <a:off x="730471" y="5224707"/>
            <a:ext cx="6638290" cy="519351"/>
          </a:xfrm>
          <a:prstGeom prst="roundRect">
            <a:avLst>
              <a:gd name="adj" fmla="val 50000"/>
            </a:avLst>
          </a:prstGeom>
          <a:solidFill>
            <a:schemeClr val="bg1"/>
          </a:solidFill>
        </p:spPr>
        <p:txBody>
          <a:bodyPr wrap="square">
            <a:spAutoFit/>
          </a:bodyPr>
          <a:lstStyle/>
          <a:p>
            <a:pPr algn="just"/>
            <a:r>
              <a:rPr lang="fr-FR" b="1" dirty="0" smtClean="0">
                <a:solidFill>
                  <a:schemeClr val="tx1">
                    <a:lumMod val="95000"/>
                    <a:lumOff val="5000"/>
                  </a:schemeClr>
                </a:solidFill>
                <a:latin typeface="Bahnschrift" panose="020B0502040204020203" pitchFamily="34" charset="0"/>
              </a:rPr>
              <a:t>Les mots clés de la problématique ?</a:t>
            </a:r>
            <a:endParaRPr lang="fr-FR" b="1" dirty="0">
              <a:solidFill>
                <a:schemeClr val="tx1">
                  <a:lumMod val="95000"/>
                  <a:lumOff val="5000"/>
                </a:schemeClr>
              </a:solidFill>
              <a:latin typeface="Bahnschrift" panose="020B0502040204020203" pitchFamily="34" charset="0"/>
            </a:endParaRPr>
          </a:p>
        </p:txBody>
      </p:sp>
      <p:sp>
        <p:nvSpPr>
          <p:cNvPr id="28"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29"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30"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31"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32"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33"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34"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35" name="Parenthèse fermante 34"/>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1" name="Rectangle 20"/>
          <p:cNvSpPr/>
          <p:nvPr/>
        </p:nvSpPr>
        <p:spPr>
          <a:xfrm>
            <a:off x="675155" y="7398929"/>
            <a:ext cx="2342877" cy="338554"/>
          </a:xfrm>
          <a:prstGeom prst="rect">
            <a:avLst/>
          </a:prstGeom>
        </p:spPr>
        <p:txBody>
          <a:bodyPr wrap="square">
            <a:spAutoFit/>
          </a:bodyPr>
          <a:lstStyle/>
          <a:p>
            <a:r>
              <a:rPr lang="fr-FR" sz="1600" dirty="0" smtClean="0">
                <a:solidFill>
                  <a:schemeClr val="tx1">
                    <a:lumMod val="95000"/>
                    <a:lumOff val="5000"/>
                  </a:schemeClr>
                </a:solidFill>
                <a:latin typeface="FiraSans Regular"/>
              </a:rPr>
              <a:t>Les noms communs</a:t>
            </a:r>
          </a:p>
        </p:txBody>
      </p:sp>
      <p:sp>
        <p:nvSpPr>
          <p:cNvPr id="22" name="Rectangle 21"/>
          <p:cNvSpPr/>
          <p:nvPr/>
        </p:nvSpPr>
        <p:spPr>
          <a:xfrm>
            <a:off x="675155" y="7897528"/>
            <a:ext cx="2342877" cy="338554"/>
          </a:xfrm>
          <a:prstGeom prst="rect">
            <a:avLst/>
          </a:prstGeom>
        </p:spPr>
        <p:txBody>
          <a:bodyPr wrap="square">
            <a:spAutoFit/>
          </a:bodyPr>
          <a:lstStyle/>
          <a:p>
            <a:r>
              <a:rPr lang="fr-FR" sz="1600" dirty="0" smtClean="0">
                <a:solidFill>
                  <a:schemeClr val="tx1">
                    <a:lumMod val="95000"/>
                    <a:lumOff val="5000"/>
                  </a:schemeClr>
                </a:solidFill>
                <a:latin typeface="FiraSans Regular"/>
              </a:rPr>
              <a:t>Les acronymes</a:t>
            </a:r>
          </a:p>
        </p:txBody>
      </p:sp>
      <p:sp>
        <p:nvSpPr>
          <p:cNvPr id="2" name="Rectangle 1"/>
          <p:cNvSpPr/>
          <p:nvPr/>
        </p:nvSpPr>
        <p:spPr>
          <a:xfrm>
            <a:off x="4482459" y="7725862"/>
            <a:ext cx="1647326" cy="338554"/>
          </a:xfrm>
          <a:prstGeom prst="rect">
            <a:avLst/>
          </a:prstGeom>
        </p:spPr>
        <p:txBody>
          <a:bodyPr wrap="square">
            <a:spAutoFit/>
          </a:bodyPr>
          <a:lstStyle/>
          <a:p>
            <a:r>
              <a:rPr lang="fr-FR" sz="1600" dirty="0" smtClean="0">
                <a:latin typeface="FiraSans Regular"/>
              </a:rPr>
              <a:t>Les contraires</a:t>
            </a:r>
            <a:endParaRPr lang="fr-FR" sz="1600" dirty="0">
              <a:latin typeface="FiraSans Regular"/>
            </a:endParaRPr>
          </a:p>
        </p:txBody>
      </p:sp>
      <p:sp>
        <p:nvSpPr>
          <p:cNvPr id="24" name="Rectangle 23"/>
          <p:cNvSpPr/>
          <p:nvPr/>
        </p:nvSpPr>
        <p:spPr>
          <a:xfrm>
            <a:off x="675155" y="9393324"/>
            <a:ext cx="2434454" cy="338554"/>
          </a:xfrm>
          <a:prstGeom prst="rect">
            <a:avLst/>
          </a:prstGeom>
        </p:spPr>
        <p:txBody>
          <a:bodyPr wrap="square">
            <a:spAutoFit/>
          </a:bodyPr>
          <a:lstStyle/>
          <a:p>
            <a:r>
              <a:rPr lang="fr-FR" sz="1600" dirty="0" smtClean="0">
                <a:latin typeface="FiraSans Regular"/>
              </a:rPr>
              <a:t>Les groupes de mots</a:t>
            </a:r>
            <a:endParaRPr lang="fr-FR" sz="1600" dirty="0">
              <a:latin typeface="FiraSans Regular"/>
            </a:endParaRPr>
          </a:p>
        </p:txBody>
      </p:sp>
      <p:sp>
        <p:nvSpPr>
          <p:cNvPr id="3" name="Rectangle 2"/>
          <p:cNvSpPr/>
          <p:nvPr/>
        </p:nvSpPr>
        <p:spPr>
          <a:xfrm>
            <a:off x="4465810" y="7353939"/>
            <a:ext cx="2963953" cy="338554"/>
          </a:xfrm>
          <a:prstGeom prst="rect">
            <a:avLst/>
          </a:prstGeom>
        </p:spPr>
        <p:txBody>
          <a:bodyPr wrap="square">
            <a:spAutoFit/>
          </a:bodyPr>
          <a:lstStyle/>
          <a:p>
            <a:r>
              <a:rPr lang="fr-FR" sz="1600" dirty="0" smtClean="0">
                <a:latin typeface="FiraSans Regular"/>
              </a:rPr>
              <a:t>Les synonymes associés</a:t>
            </a:r>
            <a:endParaRPr lang="fr-FR" sz="1600" dirty="0">
              <a:latin typeface="FiraSans Regular"/>
            </a:endParaRPr>
          </a:p>
        </p:txBody>
      </p:sp>
      <p:sp>
        <p:nvSpPr>
          <p:cNvPr id="36" name="Rectangle 35"/>
          <p:cNvSpPr/>
          <p:nvPr/>
        </p:nvSpPr>
        <p:spPr>
          <a:xfrm>
            <a:off x="675155" y="8396127"/>
            <a:ext cx="2342877" cy="338554"/>
          </a:xfrm>
          <a:prstGeom prst="rect">
            <a:avLst/>
          </a:prstGeom>
        </p:spPr>
        <p:txBody>
          <a:bodyPr wrap="square">
            <a:spAutoFit/>
          </a:bodyPr>
          <a:lstStyle/>
          <a:p>
            <a:r>
              <a:rPr lang="fr-FR" sz="1600" dirty="0" smtClean="0">
                <a:solidFill>
                  <a:schemeClr val="tx1">
                    <a:lumMod val="95000"/>
                    <a:lumOff val="5000"/>
                  </a:schemeClr>
                </a:solidFill>
                <a:latin typeface="FiraSans Regular"/>
              </a:rPr>
              <a:t>Les noms propres</a:t>
            </a:r>
          </a:p>
        </p:txBody>
      </p:sp>
      <p:sp>
        <p:nvSpPr>
          <p:cNvPr id="4" name="Rectangle 3"/>
          <p:cNvSpPr/>
          <p:nvPr/>
        </p:nvSpPr>
        <p:spPr>
          <a:xfrm>
            <a:off x="406658" y="6812350"/>
            <a:ext cx="2805370" cy="338554"/>
          </a:xfrm>
          <a:prstGeom prst="rect">
            <a:avLst/>
          </a:prstGeom>
        </p:spPr>
        <p:txBody>
          <a:bodyPr wrap="square">
            <a:spAutoFit/>
          </a:bodyPr>
          <a:lstStyle/>
          <a:p>
            <a:r>
              <a:rPr lang="fr-FR" sz="1600" b="1" dirty="0" smtClean="0">
                <a:latin typeface="FiraSans Regular"/>
              </a:rPr>
              <a:t>L’apprenant repère …</a:t>
            </a:r>
            <a:endParaRPr lang="fr-FR" sz="1600" b="1" dirty="0">
              <a:latin typeface="FiraSans Regular"/>
            </a:endParaRPr>
          </a:p>
        </p:txBody>
      </p:sp>
      <p:sp>
        <p:nvSpPr>
          <p:cNvPr id="37" name="Rectangle 36"/>
          <p:cNvSpPr/>
          <p:nvPr/>
        </p:nvSpPr>
        <p:spPr>
          <a:xfrm>
            <a:off x="4482459" y="9019038"/>
            <a:ext cx="2309409" cy="338554"/>
          </a:xfrm>
          <a:prstGeom prst="rect">
            <a:avLst/>
          </a:prstGeom>
        </p:spPr>
        <p:txBody>
          <a:bodyPr wrap="square">
            <a:spAutoFit/>
          </a:bodyPr>
          <a:lstStyle/>
          <a:p>
            <a:r>
              <a:rPr lang="fr-FR" sz="1600" dirty="0" smtClean="0">
                <a:latin typeface="FiraSans Regular"/>
              </a:rPr>
              <a:t>Les savoirs associés</a:t>
            </a:r>
            <a:endParaRPr lang="fr-FR" sz="1600" dirty="0">
              <a:latin typeface="FiraSans Regular"/>
            </a:endParaRPr>
          </a:p>
        </p:txBody>
      </p:sp>
      <p:sp>
        <p:nvSpPr>
          <p:cNvPr id="38" name="Rectangle 37"/>
          <p:cNvSpPr/>
          <p:nvPr/>
        </p:nvSpPr>
        <p:spPr>
          <a:xfrm>
            <a:off x="4497376" y="9428851"/>
            <a:ext cx="3004415" cy="338554"/>
          </a:xfrm>
          <a:prstGeom prst="rect">
            <a:avLst/>
          </a:prstGeom>
        </p:spPr>
        <p:txBody>
          <a:bodyPr wrap="square">
            <a:spAutoFit/>
          </a:bodyPr>
          <a:lstStyle/>
          <a:p>
            <a:r>
              <a:rPr lang="fr-FR" sz="1600" dirty="0" smtClean="0">
                <a:latin typeface="FiraSans Regular"/>
              </a:rPr>
              <a:t>Les expériences, le vécu</a:t>
            </a:r>
            <a:endParaRPr lang="fr-FR" sz="1600" dirty="0">
              <a:latin typeface="FiraSans Regular"/>
            </a:endParaRPr>
          </a:p>
        </p:txBody>
      </p:sp>
      <p:sp>
        <p:nvSpPr>
          <p:cNvPr id="40" name="Rectangle 39"/>
          <p:cNvSpPr/>
          <p:nvPr/>
        </p:nvSpPr>
        <p:spPr>
          <a:xfrm>
            <a:off x="4465809" y="8139467"/>
            <a:ext cx="2778063" cy="338554"/>
          </a:xfrm>
          <a:prstGeom prst="rect">
            <a:avLst/>
          </a:prstGeom>
        </p:spPr>
        <p:txBody>
          <a:bodyPr wrap="square">
            <a:spAutoFit/>
          </a:bodyPr>
          <a:lstStyle/>
          <a:p>
            <a:r>
              <a:rPr lang="fr-FR" sz="1600" dirty="0" smtClean="0">
                <a:latin typeface="FiraSans Regular"/>
              </a:rPr>
              <a:t>Le champ </a:t>
            </a:r>
            <a:r>
              <a:rPr lang="fr-FR" sz="1600" dirty="0">
                <a:latin typeface="FiraSans Regular"/>
              </a:rPr>
              <a:t>lexical associé</a:t>
            </a:r>
          </a:p>
        </p:txBody>
      </p:sp>
      <p:sp>
        <p:nvSpPr>
          <p:cNvPr id="41" name="Rectangle 40"/>
          <p:cNvSpPr/>
          <p:nvPr/>
        </p:nvSpPr>
        <p:spPr>
          <a:xfrm>
            <a:off x="4486843" y="8580625"/>
            <a:ext cx="2434454" cy="338554"/>
          </a:xfrm>
          <a:prstGeom prst="rect">
            <a:avLst/>
          </a:prstGeom>
        </p:spPr>
        <p:txBody>
          <a:bodyPr wrap="square">
            <a:spAutoFit/>
          </a:bodyPr>
          <a:lstStyle/>
          <a:p>
            <a:r>
              <a:rPr lang="fr-FR" sz="1600" dirty="0" smtClean="0">
                <a:latin typeface="FiraSans Regular"/>
              </a:rPr>
              <a:t>Les mots associés</a:t>
            </a:r>
            <a:endParaRPr lang="fr-FR" sz="1600" dirty="0">
              <a:latin typeface="FiraSans Regular"/>
            </a:endParaRPr>
          </a:p>
        </p:txBody>
      </p:sp>
      <p:sp>
        <p:nvSpPr>
          <p:cNvPr id="42" name="Rectangle 41"/>
          <p:cNvSpPr/>
          <p:nvPr/>
        </p:nvSpPr>
        <p:spPr>
          <a:xfrm>
            <a:off x="675155" y="8894726"/>
            <a:ext cx="2434454" cy="338554"/>
          </a:xfrm>
          <a:prstGeom prst="rect">
            <a:avLst/>
          </a:prstGeom>
        </p:spPr>
        <p:txBody>
          <a:bodyPr wrap="square">
            <a:spAutoFit/>
          </a:bodyPr>
          <a:lstStyle/>
          <a:p>
            <a:r>
              <a:rPr lang="fr-FR" sz="1600" dirty="0" smtClean="0">
                <a:latin typeface="FiraSans Regular"/>
              </a:rPr>
              <a:t>Les verbes d’action</a:t>
            </a:r>
            <a:endParaRPr lang="fr-FR" sz="1600" dirty="0">
              <a:latin typeface="FiraSans Regular"/>
            </a:endParaRPr>
          </a:p>
        </p:txBody>
      </p:sp>
      <p:sp>
        <p:nvSpPr>
          <p:cNvPr id="43" name="Rectangle 42"/>
          <p:cNvSpPr/>
          <p:nvPr/>
        </p:nvSpPr>
        <p:spPr>
          <a:xfrm>
            <a:off x="677585" y="5738324"/>
            <a:ext cx="6872668" cy="872034"/>
          </a:xfrm>
          <a:prstGeom prst="rect">
            <a:avLst/>
          </a:prstGeom>
        </p:spPr>
        <p:txBody>
          <a:bodyPr wrap="square">
            <a:spAutoFit/>
          </a:bodyPr>
          <a:lstStyle/>
          <a:p>
            <a:pPr>
              <a:lnSpc>
                <a:spcPct val="150000"/>
              </a:lnSpc>
            </a:pPr>
            <a:r>
              <a:rPr lang="fr-FR" dirty="0" smtClean="0">
                <a:solidFill>
                  <a:schemeClr val="tx1">
                    <a:lumMod val="95000"/>
                    <a:lumOff val="5000"/>
                  </a:schemeClr>
                </a:solidFill>
                <a:latin typeface="FiraSans Regular"/>
              </a:rPr>
              <a:t>La recherche des mots clés est une étape fondamentale pour la compréhension de la problématique</a:t>
            </a:r>
            <a:endParaRPr lang="fr-FR" dirty="0">
              <a:solidFill>
                <a:schemeClr val="tx1">
                  <a:lumMod val="95000"/>
                  <a:lumOff val="5000"/>
                </a:schemeClr>
              </a:solidFill>
              <a:latin typeface="FiraSans Regular"/>
            </a:endParaRPr>
          </a:p>
        </p:txBody>
      </p:sp>
      <p:sp>
        <p:nvSpPr>
          <p:cNvPr id="49" name="Rectangle 48"/>
          <p:cNvSpPr/>
          <p:nvPr/>
        </p:nvSpPr>
        <p:spPr>
          <a:xfrm>
            <a:off x="3698605" y="6812350"/>
            <a:ext cx="3576195" cy="338554"/>
          </a:xfrm>
          <a:prstGeom prst="rect">
            <a:avLst/>
          </a:prstGeom>
        </p:spPr>
        <p:txBody>
          <a:bodyPr wrap="square">
            <a:spAutoFit/>
          </a:bodyPr>
          <a:lstStyle/>
          <a:p>
            <a:r>
              <a:rPr lang="fr-FR" sz="1600" b="1" dirty="0" smtClean="0">
                <a:latin typeface="FiraSans Regular"/>
              </a:rPr>
              <a:t>… pour les définir en recherchant :</a:t>
            </a:r>
            <a:endParaRPr lang="fr-FR" sz="1600" b="1" dirty="0">
              <a:latin typeface="FiraSans Regular"/>
            </a:endParaRPr>
          </a:p>
        </p:txBody>
      </p:sp>
      <p:sp>
        <p:nvSpPr>
          <p:cNvPr id="11" name="Rectangle à coins arrondis 10"/>
          <p:cNvSpPr/>
          <p:nvPr/>
        </p:nvSpPr>
        <p:spPr>
          <a:xfrm>
            <a:off x="4133167" y="7287169"/>
            <a:ext cx="3191985" cy="2566643"/>
          </a:xfrm>
          <a:prstGeom prst="roundRect">
            <a:avLst>
              <a:gd name="adj" fmla="val 6771"/>
            </a:avLst>
          </a:prstGeom>
          <a:noFill/>
          <a:ln w="28575">
            <a:solidFill>
              <a:srgbClr val="F9B2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Rectangle à coins arrondis 52"/>
          <p:cNvSpPr/>
          <p:nvPr/>
        </p:nvSpPr>
        <p:spPr>
          <a:xfrm>
            <a:off x="446232" y="7297303"/>
            <a:ext cx="2930600" cy="2566643"/>
          </a:xfrm>
          <a:prstGeom prst="roundRect">
            <a:avLst>
              <a:gd name="adj" fmla="val 6771"/>
            </a:avLst>
          </a:prstGeom>
          <a:noFill/>
          <a:ln w="28575">
            <a:solidFill>
              <a:srgbClr val="F9B2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9671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left)">
                                      <p:cBhvr>
                                        <p:cTn id="7" dur="1000"/>
                                        <p:tgtEl>
                                          <p:spTgt spid="18"/>
                                        </p:tgtEl>
                                      </p:cBhvr>
                                    </p:animEffect>
                                  </p:childTnLst>
                                </p:cTn>
                              </p:par>
                              <p:par>
                                <p:cTn id="8" presetID="6" presetClass="entr" presetSubtype="3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circle(out)">
                                      <p:cBhvr>
                                        <p:cTn id="10" dur="2000"/>
                                        <p:tgtEl>
                                          <p:spTgt spid="27"/>
                                        </p:tgtEl>
                                      </p:cBhvr>
                                    </p:animEffect>
                                  </p:childTnLst>
                                </p:cTn>
                              </p:par>
                            </p:childTnLst>
                          </p:cTn>
                        </p:par>
                        <p:par>
                          <p:cTn id="11" fill="hold">
                            <p:stCondLst>
                              <p:cond delay="2000"/>
                            </p:stCondLst>
                            <p:childTnLst>
                              <p:par>
                                <p:cTn id="12" presetID="22" presetClass="entr" presetSubtype="1" fill="hold" nodeType="afterEffect">
                                  <p:stCondLst>
                                    <p:cond delay="0"/>
                                  </p:stCondLst>
                                  <p:childTnLst>
                                    <p:set>
                                      <p:cBhvr>
                                        <p:cTn id="13" dur="1" fill="hold">
                                          <p:stCondLst>
                                            <p:cond delay="0"/>
                                          </p:stCondLst>
                                        </p:cTn>
                                        <p:tgtEl>
                                          <p:spTgt spid="61"/>
                                        </p:tgtEl>
                                        <p:attrNameLst>
                                          <p:attrName>style.visibility</p:attrName>
                                        </p:attrNameLst>
                                      </p:cBhvr>
                                      <p:to>
                                        <p:strVal val="visible"/>
                                      </p:to>
                                    </p:set>
                                    <p:animEffect transition="in" filter="wipe(up)">
                                      <p:cBhvr>
                                        <p:cTn id="14" dur="1000"/>
                                        <p:tgtEl>
                                          <p:spTgt spid="61"/>
                                        </p:tgtEl>
                                      </p:cBhvr>
                                    </p:animEffect>
                                  </p:childTnLst>
                                </p:cTn>
                              </p:par>
                            </p:childTnLst>
                          </p:cTn>
                        </p:par>
                        <p:par>
                          <p:cTn id="15" fill="hold">
                            <p:stCondLst>
                              <p:cond delay="3000"/>
                            </p:stCondLst>
                            <p:childTnLst>
                              <p:par>
                                <p:cTn id="16" presetID="10" presetClass="entr" presetSubtype="0" fill="hold" nodeType="after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500"/>
                                        <p:tgtEl>
                                          <p:spTgt spid="6"/>
                                        </p:tgtEl>
                                      </p:cBhvr>
                                    </p:animEffect>
                                  </p:childTnLst>
                                </p:cTn>
                              </p:par>
                            </p:childTnLst>
                          </p:cTn>
                        </p:par>
                        <p:par>
                          <p:cTn id="19" fill="hold">
                            <p:stCondLst>
                              <p:cond delay="3500"/>
                            </p:stCondLst>
                            <p:childTnLst>
                              <p:par>
                                <p:cTn id="20" presetID="22" presetClass="entr" presetSubtype="8" fill="hold" grpId="0" nodeType="after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wipe(left)">
                                      <p:cBhvr>
                                        <p:cTn id="22" dur="1000"/>
                                        <p:tgtEl>
                                          <p:spTgt spid="19"/>
                                        </p:tgtEl>
                                      </p:cBhvr>
                                    </p:animEffect>
                                  </p:childTnLst>
                                </p:cTn>
                              </p:par>
                            </p:childTnLst>
                          </p:cTn>
                        </p:par>
                        <p:par>
                          <p:cTn id="23" fill="hold">
                            <p:stCondLst>
                              <p:cond delay="4500"/>
                            </p:stCondLst>
                            <p:childTnLst>
                              <p:par>
                                <p:cTn id="24" presetID="22" presetClass="entr" presetSubtype="8" fill="hold" grpId="0" nodeType="afterEffect">
                                  <p:stCondLst>
                                    <p:cond delay="0"/>
                                  </p:stCondLst>
                                  <p:childTnLst>
                                    <p:set>
                                      <p:cBhvr>
                                        <p:cTn id="25" dur="1" fill="hold">
                                          <p:stCondLst>
                                            <p:cond delay="0"/>
                                          </p:stCondLst>
                                        </p:cTn>
                                        <p:tgtEl>
                                          <p:spTgt spid="43"/>
                                        </p:tgtEl>
                                        <p:attrNameLst>
                                          <p:attrName>style.visibility</p:attrName>
                                        </p:attrNameLst>
                                      </p:cBhvr>
                                      <p:to>
                                        <p:strVal val="visible"/>
                                      </p:to>
                                    </p:set>
                                    <p:animEffect transition="in" filter="wipe(left)">
                                      <p:cBhvr>
                                        <p:cTn id="26" dur="1000"/>
                                        <p:tgtEl>
                                          <p:spTgt spid="43"/>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39"/>
                                        </p:tgtEl>
                                        <p:attrNameLst>
                                          <p:attrName>style.visibility</p:attrName>
                                        </p:attrNameLst>
                                      </p:cBhvr>
                                      <p:to>
                                        <p:strVal val="visible"/>
                                      </p:to>
                                    </p:set>
                                    <p:animEffect transition="in" filter="wipe(down)">
                                      <p:cBhvr>
                                        <p:cTn id="31" dur="500"/>
                                        <p:tgtEl>
                                          <p:spTgt spid="39"/>
                                        </p:tgtEl>
                                      </p:cBhvr>
                                    </p:animEffect>
                                  </p:childTnLst>
                                </p:cTn>
                              </p:par>
                            </p:childTnLst>
                          </p:cTn>
                        </p:par>
                        <p:par>
                          <p:cTn id="32" fill="hold">
                            <p:stCondLst>
                              <p:cond delay="500"/>
                            </p:stCondLst>
                            <p:childTnLst>
                              <p:par>
                                <p:cTn id="33" presetID="22" presetClass="entr" presetSubtype="4" fill="hold" grpId="0" nodeType="after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wipe(down)">
                                      <p:cBhvr>
                                        <p:cTn id="35" dur="500"/>
                                        <p:tgtEl>
                                          <p:spTgt spid="4"/>
                                        </p:tgtEl>
                                      </p:cBhvr>
                                    </p:animEffect>
                                  </p:childTnLst>
                                </p:cTn>
                              </p:par>
                            </p:childTnLst>
                          </p:cTn>
                        </p:par>
                        <p:par>
                          <p:cTn id="36" fill="hold">
                            <p:stCondLst>
                              <p:cond delay="1000"/>
                            </p:stCondLst>
                            <p:childTnLst>
                              <p:par>
                                <p:cTn id="37" presetID="6" presetClass="entr" presetSubtype="16" fill="hold" grpId="0" nodeType="afterEffect">
                                  <p:stCondLst>
                                    <p:cond delay="0"/>
                                  </p:stCondLst>
                                  <p:childTnLst>
                                    <p:set>
                                      <p:cBhvr>
                                        <p:cTn id="38" dur="1" fill="hold">
                                          <p:stCondLst>
                                            <p:cond delay="0"/>
                                          </p:stCondLst>
                                        </p:cTn>
                                        <p:tgtEl>
                                          <p:spTgt spid="53"/>
                                        </p:tgtEl>
                                        <p:attrNameLst>
                                          <p:attrName>style.visibility</p:attrName>
                                        </p:attrNameLst>
                                      </p:cBhvr>
                                      <p:to>
                                        <p:strVal val="visible"/>
                                      </p:to>
                                    </p:set>
                                    <p:animEffect transition="in" filter="circle(in)">
                                      <p:cBhvr>
                                        <p:cTn id="39" dur="2000"/>
                                        <p:tgtEl>
                                          <p:spTgt spid="53"/>
                                        </p:tgtEl>
                                      </p:cBhvr>
                                    </p:animEffect>
                                  </p:childTnLst>
                                </p:cTn>
                              </p:par>
                            </p:childTnLst>
                          </p:cTn>
                        </p:par>
                        <p:par>
                          <p:cTn id="40" fill="hold">
                            <p:stCondLst>
                              <p:cond delay="3000"/>
                            </p:stCondLst>
                            <p:childTnLst>
                              <p:par>
                                <p:cTn id="41" presetID="22" presetClass="entr" presetSubtype="8" fill="hold" grpId="0" nodeType="afterEffect">
                                  <p:stCondLst>
                                    <p:cond delay="0"/>
                                  </p:stCondLst>
                                  <p:childTnLst>
                                    <p:set>
                                      <p:cBhvr>
                                        <p:cTn id="42" dur="1" fill="hold">
                                          <p:stCondLst>
                                            <p:cond delay="0"/>
                                          </p:stCondLst>
                                        </p:cTn>
                                        <p:tgtEl>
                                          <p:spTgt spid="21"/>
                                        </p:tgtEl>
                                        <p:attrNameLst>
                                          <p:attrName>style.visibility</p:attrName>
                                        </p:attrNameLst>
                                      </p:cBhvr>
                                      <p:to>
                                        <p:strVal val="visible"/>
                                      </p:to>
                                    </p:set>
                                    <p:animEffect transition="in" filter="wipe(left)">
                                      <p:cBhvr>
                                        <p:cTn id="43" dur="500"/>
                                        <p:tgtEl>
                                          <p:spTgt spid="21"/>
                                        </p:tgtEl>
                                      </p:cBhvr>
                                    </p:animEffect>
                                  </p:childTnLst>
                                </p:cTn>
                              </p:par>
                            </p:childTnLst>
                          </p:cTn>
                        </p:par>
                        <p:par>
                          <p:cTn id="44" fill="hold">
                            <p:stCondLst>
                              <p:cond delay="3500"/>
                            </p:stCondLst>
                            <p:childTnLst>
                              <p:par>
                                <p:cTn id="45" presetID="22" presetClass="entr" presetSubtype="8" fill="hold" grpId="0" nodeType="after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wipe(left)">
                                      <p:cBhvr>
                                        <p:cTn id="47" dur="500"/>
                                        <p:tgtEl>
                                          <p:spTgt spid="22"/>
                                        </p:tgtEl>
                                      </p:cBhvr>
                                    </p:animEffect>
                                  </p:childTnLst>
                                </p:cTn>
                              </p:par>
                            </p:childTnLst>
                          </p:cTn>
                        </p:par>
                        <p:par>
                          <p:cTn id="48" fill="hold">
                            <p:stCondLst>
                              <p:cond delay="4000"/>
                            </p:stCondLst>
                            <p:childTnLst>
                              <p:par>
                                <p:cTn id="49" presetID="22" presetClass="entr" presetSubtype="8" fill="hold" grpId="0" nodeType="afterEffect">
                                  <p:stCondLst>
                                    <p:cond delay="0"/>
                                  </p:stCondLst>
                                  <p:childTnLst>
                                    <p:set>
                                      <p:cBhvr>
                                        <p:cTn id="50" dur="1" fill="hold">
                                          <p:stCondLst>
                                            <p:cond delay="0"/>
                                          </p:stCondLst>
                                        </p:cTn>
                                        <p:tgtEl>
                                          <p:spTgt spid="36"/>
                                        </p:tgtEl>
                                        <p:attrNameLst>
                                          <p:attrName>style.visibility</p:attrName>
                                        </p:attrNameLst>
                                      </p:cBhvr>
                                      <p:to>
                                        <p:strVal val="visible"/>
                                      </p:to>
                                    </p:set>
                                    <p:animEffect transition="in" filter="wipe(left)">
                                      <p:cBhvr>
                                        <p:cTn id="51" dur="500"/>
                                        <p:tgtEl>
                                          <p:spTgt spid="36"/>
                                        </p:tgtEl>
                                      </p:cBhvr>
                                    </p:animEffect>
                                  </p:childTnLst>
                                </p:cTn>
                              </p:par>
                            </p:childTnLst>
                          </p:cTn>
                        </p:par>
                        <p:par>
                          <p:cTn id="52" fill="hold">
                            <p:stCondLst>
                              <p:cond delay="4500"/>
                            </p:stCondLst>
                            <p:childTnLst>
                              <p:par>
                                <p:cTn id="53" presetID="22" presetClass="entr" presetSubtype="8" fill="hold" grpId="0" nodeType="afterEffect">
                                  <p:stCondLst>
                                    <p:cond delay="0"/>
                                  </p:stCondLst>
                                  <p:childTnLst>
                                    <p:set>
                                      <p:cBhvr>
                                        <p:cTn id="54" dur="1" fill="hold">
                                          <p:stCondLst>
                                            <p:cond delay="0"/>
                                          </p:stCondLst>
                                        </p:cTn>
                                        <p:tgtEl>
                                          <p:spTgt spid="42"/>
                                        </p:tgtEl>
                                        <p:attrNameLst>
                                          <p:attrName>style.visibility</p:attrName>
                                        </p:attrNameLst>
                                      </p:cBhvr>
                                      <p:to>
                                        <p:strVal val="visible"/>
                                      </p:to>
                                    </p:set>
                                    <p:animEffect transition="in" filter="wipe(left)">
                                      <p:cBhvr>
                                        <p:cTn id="55" dur="500"/>
                                        <p:tgtEl>
                                          <p:spTgt spid="42"/>
                                        </p:tgtEl>
                                      </p:cBhvr>
                                    </p:animEffect>
                                  </p:childTnLst>
                                </p:cTn>
                              </p:par>
                            </p:childTnLst>
                          </p:cTn>
                        </p:par>
                        <p:par>
                          <p:cTn id="56" fill="hold">
                            <p:stCondLst>
                              <p:cond delay="5000"/>
                            </p:stCondLst>
                            <p:childTnLst>
                              <p:par>
                                <p:cTn id="57" presetID="22" presetClass="entr" presetSubtype="8" fill="hold" grpId="0" nodeType="afterEffect">
                                  <p:stCondLst>
                                    <p:cond delay="0"/>
                                  </p:stCondLst>
                                  <p:childTnLst>
                                    <p:set>
                                      <p:cBhvr>
                                        <p:cTn id="58" dur="1" fill="hold">
                                          <p:stCondLst>
                                            <p:cond delay="0"/>
                                          </p:stCondLst>
                                        </p:cTn>
                                        <p:tgtEl>
                                          <p:spTgt spid="24"/>
                                        </p:tgtEl>
                                        <p:attrNameLst>
                                          <p:attrName>style.visibility</p:attrName>
                                        </p:attrNameLst>
                                      </p:cBhvr>
                                      <p:to>
                                        <p:strVal val="visible"/>
                                      </p:to>
                                    </p:set>
                                    <p:animEffect transition="in" filter="wipe(left)">
                                      <p:cBhvr>
                                        <p:cTn id="59" dur="500"/>
                                        <p:tgtEl>
                                          <p:spTgt spid="24"/>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8" fill="hold" grpId="0" nodeType="clickEffect">
                                  <p:stCondLst>
                                    <p:cond delay="0"/>
                                  </p:stCondLst>
                                  <p:childTnLst>
                                    <p:set>
                                      <p:cBhvr>
                                        <p:cTn id="63" dur="1" fill="hold">
                                          <p:stCondLst>
                                            <p:cond delay="0"/>
                                          </p:stCondLst>
                                        </p:cTn>
                                        <p:tgtEl>
                                          <p:spTgt spid="49"/>
                                        </p:tgtEl>
                                        <p:attrNameLst>
                                          <p:attrName>style.visibility</p:attrName>
                                        </p:attrNameLst>
                                      </p:cBhvr>
                                      <p:to>
                                        <p:strVal val="visible"/>
                                      </p:to>
                                    </p:set>
                                    <p:animEffect transition="in" filter="wipe(left)">
                                      <p:cBhvr>
                                        <p:cTn id="64" dur="500"/>
                                        <p:tgtEl>
                                          <p:spTgt spid="49"/>
                                        </p:tgtEl>
                                      </p:cBhvr>
                                    </p:animEffect>
                                  </p:childTnLst>
                                </p:cTn>
                              </p:par>
                            </p:childTnLst>
                          </p:cTn>
                        </p:par>
                        <p:par>
                          <p:cTn id="65" fill="hold">
                            <p:stCondLst>
                              <p:cond delay="500"/>
                            </p:stCondLst>
                            <p:childTnLst>
                              <p:par>
                                <p:cTn id="66" presetID="21" presetClass="entr" presetSubtype="1" fill="hold" grpId="0" nodeType="afterEffect">
                                  <p:stCondLst>
                                    <p:cond delay="0"/>
                                  </p:stCondLst>
                                  <p:childTnLst>
                                    <p:set>
                                      <p:cBhvr>
                                        <p:cTn id="67" dur="1" fill="hold">
                                          <p:stCondLst>
                                            <p:cond delay="0"/>
                                          </p:stCondLst>
                                        </p:cTn>
                                        <p:tgtEl>
                                          <p:spTgt spid="11"/>
                                        </p:tgtEl>
                                        <p:attrNameLst>
                                          <p:attrName>style.visibility</p:attrName>
                                        </p:attrNameLst>
                                      </p:cBhvr>
                                      <p:to>
                                        <p:strVal val="visible"/>
                                      </p:to>
                                    </p:set>
                                    <p:animEffect transition="in" filter="wheel(1)">
                                      <p:cBhvr>
                                        <p:cTn id="68" dur="2000"/>
                                        <p:tgtEl>
                                          <p:spTgt spid="11"/>
                                        </p:tgtEl>
                                      </p:cBhvr>
                                    </p:animEffect>
                                  </p:childTnLst>
                                </p:cTn>
                              </p:par>
                            </p:childTnLst>
                          </p:cTn>
                        </p:par>
                        <p:par>
                          <p:cTn id="69" fill="hold">
                            <p:stCondLst>
                              <p:cond delay="2500"/>
                            </p:stCondLst>
                            <p:childTnLst>
                              <p:par>
                                <p:cTn id="70" presetID="22" presetClass="entr" presetSubtype="8" fill="hold" grpId="0" nodeType="afterEffect">
                                  <p:stCondLst>
                                    <p:cond delay="0"/>
                                  </p:stCondLst>
                                  <p:childTnLst>
                                    <p:set>
                                      <p:cBhvr>
                                        <p:cTn id="71" dur="1" fill="hold">
                                          <p:stCondLst>
                                            <p:cond delay="0"/>
                                          </p:stCondLst>
                                        </p:cTn>
                                        <p:tgtEl>
                                          <p:spTgt spid="3"/>
                                        </p:tgtEl>
                                        <p:attrNameLst>
                                          <p:attrName>style.visibility</p:attrName>
                                        </p:attrNameLst>
                                      </p:cBhvr>
                                      <p:to>
                                        <p:strVal val="visible"/>
                                      </p:to>
                                    </p:set>
                                    <p:animEffect transition="in" filter="wipe(left)">
                                      <p:cBhvr>
                                        <p:cTn id="72" dur="500"/>
                                        <p:tgtEl>
                                          <p:spTgt spid="3"/>
                                        </p:tgtEl>
                                      </p:cBhvr>
                                    </p:animEffect>
                                  </p:childTnLst>
                                </p:cTn>
                              </p:par>
                            </p:childTnLst>
                          </p:cTn>
                        </p:par>
                        <p:par>
                          <p:cTn id="73" fill="hold">
                            <p:stCondLst>
                              <p:cond delay="3000"/>
                            </p:stCondLst>
                            <p:childTnLst>
                              <p:par>
                                <p:cTn id="74" presetID="22" presetClass="entr" presetSubtype="8" fill="hold" grpId="0" nodeType="afterEffect">
                                  <p:stCondLst>
                                    <p:cond delay="0"/>
                                  </p:stCondLst>
                                  <p:childTnLst>
                                    <p:set>
                                      <p:cBhvr>
                                        <p:cTn id="75" dur="1" fill="hold">
                                          <p:stCondLst>
                                            <p:cond delay="0"/>
                                          </p:stCondLst>
                                        </p:cTn>
                                        <p:tgtEl>
                                          <p:spTgt spid="2"/>
                                        </p:tgtEl>
                                        <p:attrNameLst>
                                          <p:attrName>style.visibility</p:attrName>
                                        </p:attrNameLst>
                                      </p:cBhvr>
                                      <p:to>
                                        <p:strVal val="visible"/>
                                      </p:to>
                                    </p:set>
                                    <p:animEffect transition="in" filter="wipe(left)">
                                      <p:cBhvr>
                                        <p:cTn id="76" dur="500"/>
                                        <p:tgtEl>
                                          <p:spTgt spid="2"/>
                                        </p:tgtEl>
                                      </p:cBhvr>
                                    </p:animEffect>
                                  </p:childTnLst>
                                </p:cTn>
                              </p:par>
                            </p:childTnLst>
                          </p:cTn>
                        </p:par>
                        <p:par>
                          <p:cTn id="77" fill="hold">
                            <p:stCondLst>
                              <p:cond delay="3500"/>
                            </p:stCondLst>
                            <p:childTnLst>
                              <p:par>
                                <p:cTn id="78" presetID="22" presetClass="entr" presetSubtype="8" fill="hold" grpId="0" nodeType="afterEffect">
                                  <p:stCondLst>
                                    <p:cond delay="0"/>
                                  </p:stCondLst>
                                  <p:childTnLst>
                                    <p:set>
                                      <p:cBhvr>
                                        <p:cTn id="79" dur="1" fill="hold">
                                          <p:stCondLst>
                                            <p:cond delay="0"/>
                                          </p:stCondLst>
                                        </p:cTn>
                                        <p:tgtEl>
                                          <p:spTgt spid="40"/>
                                        </p:tgtEl>
                                        <p:attrNameLst>
                                          <p:attrName>style.visibility</p:attrName>
                                        </p:attrNameLst>
                                      </p:cBhvr>
                                      <p:to>
                                        <p:strVal val="visible"/>
                                      </p:to>
                                    </p:set>
                                    <p:animEffect transition="in" filter="wipe(left)">
                                      <p:cBhvr>
                                        <p:cTn id="80" dur="500"/>
                                        <p:tgtEl>
                                          <p:spTgt spid="40"/>
                                        </p:tgtEl>
                                      </p:cBhvr>
                                    </p:animEffect>
                                  </p:childTnLst>
                                </p:cTn>
                              </p:par>
                            </p:childTnLst>
                          </p:cTn>
                        </p:par>
                        <p:par>
                          <p:cTn id="81" fill="hold">
                            <p:stCondLst>
                              <p:cond delay="4000"/>
                            </p:stCondLst>
                            <p:childTnLst>
                              <p:par>
                                <p:cTn id="82" presetID="22" presetClass="entr" presetSubtype="8" fill="hold" grpId="0" nodeType="afterEffect">
                                  <p:stCondLst>
                                    <p:cond delay="0"/>
                                  </p:stCondLst>
                                  <p:childTnLst>
                                    <p:set>
                                      <p:cBhvr>
                                        <p:cTn id="83" dur="1" fill="hold">
                                          <p:stCondLst>
                                            <p:cond delay="0"/>
                                          </p:stCondLst>
                                        </p:cTn>
                                        <p:tgtEl>
                                          <p:spTgt spid="41"/>
                                        </p:tgtEl>
                                        <p:attrNameLst>
                                          <p:attrName>style.visibility</p:attrName>
                                        </p:attrNameLst>
                                      </p:cBhvr>
                                      <p:to>
                                        <p:strVal val="visible"/>
                                      </p:to>
                                    </p:set>
                                    <p:animEffect transition="in" filter="wipe(left)">
                                      <p:cBhvr>
                                        <p:cTn id="84" dur="500"/>
                                        <p:tgtEl>
                                          <p:spTgt spid="41"/>
                                        </p:tgtEl>
                                      </p:cBhvr>
                                    </p:animEffect>
                                  </p:childTnLst>
                                </p:cTn>
                              </p:par>
                            </p:childTnLst>
                          </p:cTn>
                        </p:par>
                        <p:par>
                          <p:cTn id="85" fill="hold">
                            <p:stCondLst>
                              <p:cond delay="4500"/>
                            </p:stCondLst>
                            <p:childTnLst>
                              <p:par>
                                <p:cTn id="86" presetID="22" presetClass="entr" presetSubtype="8" fill="hold" grpId="0" nodeType="afterEffect">
                                  <p:stCondLst>
                                    <p:cond delay="0"/>
                                  </p:stCondLst>
                                  <p:childTnLst>
                                    <p:set>
                                      <p:cBhvr>
                                        <p:cTn id="87" dur="1" fill="hold">
                                          <p:stCondLst>
                                            <p:cond delay="0"/>
                                          </p:stCondLst>
                                        </p:cTn>
                                        <p:tgtEl>
                                          <p:spTgt spid="37"/>
                                        </p:tgtEl>
                                        <p:attrNameLst>
                                          <p:attrName>style.visibility</p:attrName>
                                        </p:attrNameLst>
                                      </p:cBhvr>
                                      <p:to>
                                        <p:strVal val="visible"/>
                                      </p:to>
                                    </p:set>
                                    <p:animEffect transition="in" filter="wipe(left)">
                                      <p:cBhvr>
                                        <p:cTn id="88" dur="500"/>
                                        <p:tgtEl>
                                          <p:spTgt spid="37"/>
                                        </p:tgtEl>
                                      </p:cBhvr>
                                    </p:animEffect>
                                  </p:childTnLst>
                                </p:cTn>
                              </p:par>
                            </p:childTnLst>
                          </p:cTn>
                        </p:par>
                        <p:par>
                          <p:cTn id="89" fill="hold">
                            <p:stCondLst>
                              <p:cond delay="5000"/>
                            </p:stCondLst>
                            <p:childTnLst>
                              <p:par>
                                <p:cTn id="90" presetID="22" presetClass="entr" presetSubtype="8" fill="hold" grpId="0" nodeType="afterEffect">
                                  <p:stCondLst>
                                    <p:cond delay="0"/>
                                  </p:stCondLst>
                                  <p:childTnLst>
                                    <p:set>
                                      <p:cBhvr>
                                        <p:cTn id="91" dur="1" fill="hold">
                                          <p:stCondLst>
                                            <p:cond delay="0"/>
                                          </p:stCondLst>
                                        </p:cTn>
                                        <p:tgtEl>
                                          <p:spTgt spid="38"/>
                                        </p:tgtEl>
                                        <p:attrNameLst>
                                          <p:attrName>style.visibility</p:attrName>
                                        </p:attrNameLst>
                                      </p:cBhvr>
                                      <p:to>
                                        <p:strVal val="visible"/>
                                      </p:to>
                                    </p:set>
                                    <p:animEffect transition="in" filter="wipe(left)">
                                      <p:cBhvr>
                                        <p:cTn id="92"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27" grpId="0" animBg="1"/>
      <p:bldP spid="18" grpId="0"/>
      <p:bldP spid="19" grpId="0" animBg="1"/>
      <p:bldP spid="21" grpId="0"/>
      <p:bldP spid="22" grpId="0"/>
      <p:bldP spid="2" grpId="0"/>
      <p:bldP spid="24" grpId="0"/>
      <p:bldP spid="3" grpId="0"/>
      <p:bldP spid="36" grpId="0"/>
      <p:bldP spid="4" grpId="0"/>
      <p:bldP spid="37" grpId="0"/>
      <p:bldP spid="38" grpId="0"/>
      <p:bldP spid="40" grpId="0"/>
      <p:bldP spid="41" grpId="0"/>
      <p:bldP spid="42" grpId="0"/>
      <p:bldP spid="43" grpId="0"/>
      <p:bldP spid="49" grpId="0"/>
      <p:bldP spid="11" grpId="0" animBg="1"/>
      <p:bldP spid="5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39" name="Rectangle 38"/>
          <p:cNvSpPr/>
          <p:nvPr/>
        </p:nvSpPr>
        <p:spPr>
          <a:xfrm>
            <a:off x="-101599" y="6155938"/>
            <a:ext cx="8249920" cy="406742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grpSp>
        <p:nvGrpSpPr>
          <p:cNvPr id="80" name="Groupe 79"/>
          <p:cNvGrpSpPr/>
          <p:nvPr/>
        </p:nvGrpSpPr>
        <p:grpSpPr>
          <a:xfrm>
            <a:off x="180568" y="1289841"/>
            <a:ext cx="571500" cy="646331"/>
            <a:chOff x="274274" y="1300753"/>
            <a:chExt cx="571500" cy="646331"/>
          </a:xfrm>
        </p:grpSpPr>
        <p:sp>
          <p:nvSpPr>
            <p:cNvPr id="81" name="Rectangle 80"/>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2" name="ZoneTexte 81"/>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cxnSp>
        <p:nvCxnSpPr>
          <p:cNvPr id="61" name="Connecteur droit 60"/>
          <p:cNvCxnSpPr/>
          <p:nvPr/>
        </p:nvCxnSpPr>
        <p:spPr>
          <a:xfrm>
            <a:off x="2517253" y="4447835"/>
            <a:ext cx="0" cy="563799"/>
          </a:xfrm>
          <a:prstGeom prst="line">
            <a:avLst/>
          </a:prstGeom>
          <a:ln w="57150">
            <a:solidFill>
              <a:schemeClr val="accent4"/>
            </a:solidFill>
            <a:prstDash val="sysDot"/>
            <a:tailEnd type="arrow"/>
          </a:ln>
        </p:spPr>
        <p:style>
          <a:lnRef idx="1">
            <a:schemeClr val="accent1"/>
          </a:lnRef>
          <a:fillRef idx="0">
            <a:schemeClr val="accent1"/>
          </a:fillRef>
          <a:effectRef idx="0">
            <a:schemeClr val="accent1"/>
          </a:effectRef>
          <a:fontRef idx="minor">
            <a:schemeClr val="tx1"/>
          </a:fontRef>
        </p:style>
      </p:cxnSp>
      <p:pic>
        <p:nvPicPr>
          <p:cNvPr id="6" name="Image 5"/>
          <p:cNvPicPr>
            <a:picLocks noChangeAspect="1"/>
          </p:cNvPicPr>
          <p:nvPr/>
        </p:nvPicPr>
        <p:blipFill>
          <a:blip r:embed="rId2">
            <a:biLevel thresh="75000"/>
            <a:extLst>
              <a:ext uri="{28A0092B-C50C-407E-A947-70E740481C1C}">
                <a14:useLocalDpi xmlns:a14="http://schemas.microsoft.com/office/drawing/2010/main" val="0"/>
              </a:ext>
            </a:extLst>
          </a:blip>
          <a:stretch>
            <a:fillRect/>
          </a:stretch>
        </p:blipFill>
        <p:spPr>
          <a:xfrm>
            <a:off x="172361" y="5219814"/>
            <a:ext cx="505224" cy="505224"/>
          </a:xfrm>
          <a:prstGeom prst="rect">
            <a:avLst/>
          </a:prstGeom>
        </p:spPr>
      </p:pic>
      <p:sp>
        <p:nvSpPr>
          <p:cNvPr id="7" name="Ellipse 6"/>
          <p:cNvSpPr/>
          <p:nvPr/>
        </p:nvSpPr>
        <p:spPr>
          <a:xfrm>
            <a:off x="1494243" y="2256675"/>
            <a:ext cx="2046020" cy="19793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Rectangle 25"/>
          <p:cNvSpPr/>
          <p:nvPr/>
        </p:nvSpPr>
        <p:spPr>
          <a:xfrm>
            <a:off x="1473063" y="2622996"/>
            <a:ext cx="2088381" cy="1338828"/>
          </a:xfrm>
          <a:prstGeom prst="rect">
            <a:avLst/>
          </a:prstGeom>
        </p:spPr>
        <p:txBody>
          <a:bodyPr wrap="square">
            <a:spAutoFit/>
          </a:bodyPr>
          <a:lstStyle/>
          <a:p>
            <a:pPr algn="ctr">
              <a:lnSpc>
                <a:spcPct val="150000"/>
              </a:lnSpc>
            </a:pPr>
            <a:r>
              <a:rPr lang="fr-FR" b="1" dirty="0" smtClean="0">
                <a:solidFill>
                  <a:srgbClr val="D24726"/>
                </a:solidFill>
                <a:latin typeface="FiraSans Regular"/>
              </a:rPr>
              <a:t>L’apprenant s’interroge </a:t>
            </a:r>
          </a:p>
          <a:p>
            <a:pPr algn="ctr">
              <a:lnSpc>
                <a:spcPct val="150000"/>
              </a:lnSpc>
            </a:pPr>
            <a:r>
              <a:rPr lang="fr-FR" b="1" dirty="0" smtClean="0">
                <a:solidFill>
                  <a:srgbClr val="D24726"/>
                </a:solidFill>
                <a:latin typeface="FiraSans Regular"/>
              </a:rPr>
              <a:t>sur  :</a:t>
            </a:r>
            <a:endParaRPr lang="fr-FR" b="1" dirty="0">
              <a:solidFill>
                <a:srgbClr val="D24726"/>
              </a:solidFill>
              <a:latin typeface="FiraSans Regular"/>
            </a:endParaRPr>
          </a:p>
        </p:txBody>
      </p:sp>
      <p:sp>
        <p:nvSpPr>
          <p:cNvPr id="27" name="Ellipse 26"/>
          <p:cNvSpPr/>
          <p:nvPr/>
        </p:nvSpPr>
        <p:spPr>
          <a:xfrm>
            <a:off x="2393455" y="4088115"/>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8" name="Rectangle 17"/>
          <p:cNvSpPr/>
          <p:nvPr/>
        </p:nvSpPr>
        <p:spPr>
          <a:xfrm>
            <a:off x="4023361" y="2256675"/>
            <a:ext cx="3749040" cy="323165"/>
          </a:xfrm>
          <a:prstGeom prst="rect">
            <a:avLst/>
          </a:prstGeom>
          <a:noFill/>
        </p:spPr>
        <p:txBody>
          <a:bodyPr wrap="square">
            <a:spAutoFit/>
          </a:bodyPr>
          <a:lstStyle/>
          <a:p>
            <a:pPr algn="just">
              <a:lnSpc>
                <a:spcPct val="150000"/>
              </a:lnSpc>
            </a:pPr>
            <a:r>
              <a:rPr lang="fr-FR" sz="1000" b="1" dirty="0" smtClean="0">
                <a:solidFill>
                  <a:srgbClr val="E68A74"/>
                </a:solidFill>
                <a:latin typeface="FiraSans Regular"/>
              </a:rPr>
              <a:t>Le champ de réflexion par rapport à la mise en situation ?</a:t>
            </a:r>
            <a:endParaRPr lang="fr-FR" sz="1000" b="1" dirty="0">
              <a:solidFill>
                <a:srgbClr val="E68A74"/>
              </a:solidFill>
              <a:latin typeface="FiraSans Regular"/>
            </a:endParaRPr>
          </a:p>
        </p:txBody>
      </p:sp>
      <p:sp>
        <p:nvSpPr>
          <p:cNvPr id="19" name="Rectangle à coins arrondis 18"/>
          <p:cNvSpPr/>
          <p:nvPr/>
        </p:nvSpPr>
        <p:spPr>
          <a:xfrm>
            <a:off x="730471" y="5224707"/>
            <a:ext cx="6638290" cy="519351"/>
          </a:xfrm>
          <a:prstGeom prst="roundRect">
            <a:avLst>
              <a:gd name="adj" fmla="val 50000"/>
            </a:avLst>
          </a:prstGeom>
          <a:solidFill>
            <a:schemeClr val="bg1"/>
          </a:solidFill>
        </p:spPr>
        <p:txBody>
          <a:bodyPr wrap="square">
            <a:spAutoFit/>
          </a:bodyPr>
          <a:lstStyle/>
          <a:p>
            <a:pPr algn="just"/>
            <a:r>
              <a:rPr lang="fr-FR" b="1" dirty="0" smtClean="0">
                <a:solidFill>
                  <a:schemeClr val="tx1">
                    <a:lumMod val="95000"/>
                    <a:lumOff val="5000"/>
                  </a:schemeClr>
                </a:solidFill>
                <a:latin typeface="Bahnschrift" panose="020B0502040204020203" pitchFamily="34" charset="0"/>
              </a:rPr>
              <a:t>Les mots clés de la problématique ?</a:t>
            </a:r>
            <a:endParaRPr lang="fr-FR" b="1" dirty="0">
              <a:solidFill>
                <a:schemeClr val="tx1">
                  <a:lumMod val="95000"/>
                  <a:lumOff val="5000"/>
                </a:schemeClr>
              </a:solidFill>
              <a:latin typeface="Bahnschrift" panose="020B0502040204020203" pitchFamily="34" charset="0"/>
            </a:endParaRPr>
          </a:p>
        </p:txBody>
      </p:sp>
      <p:sp>
        <p:nvSpPr>
          <p:cNvPr id="28"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29"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30"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31"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32"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33"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34"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35" name="Parenthèse fermante 34"/>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 name="Rectangle 3"/>
          <p:cNvSpPr/>
          <p:nvPr/>
        </p:nvSpPr>
        <p:spPr>
          <a:xfrm>
            <a:off x="172361" y="6163817"/>
            <a:ext cx="7171017" cy="338554"/>
          </a:xfrm>
          <a:prstGeom prst="rect">
            <a:avLst/>
          </a:prstGeom>
        </p:spPr>
        <p:txBody>
          <a:bodyPr wrap="square">
            <a:spAutoFit/>
          </a:bodyPr>
          <a:lstStyle/>
          <a:p>
            <a:r>
              <a:rPr lang="fr-FR" sz="1600" b="1" dirty="0" smtClean="0">
                <a:latin typeface="FiraSans Regular"/>
              </a:rPr>
              <a:t>Une fois les mots clés retrouvés, l’apprenant peut utiliser :</a:t>
            </a:r>
            <a:endParaRPr lang="fr-FR" sz="1600" b="1" dirty="0">
              <a:latin typeface="FiraSans Regular"/>
            </a:endParaRPr>
          </a:p>
        </p:txBody>
      </p:sp>
      <p:grpSp>
        <p:nvGrpSpPr>
          <p:cNvPr id="5" name="Groupe 4"/>
          <p:cNvGrpSpPr/>
          <p:nvPr/>
        </p:nvGrpSpPr>
        <p:grpSpPr>
          <a:xfrm>
            <a:off x="6065684" y="6768615"/>
            <a:ext cx="1293464" cy="930620"/>
            <a:chOff x="215283" y="7252388"/>
            <a:chExt cx="1665634" cy="930620"/>
          </a:xfrm>
        </p:grpSpPr>
        <p:sp>
          <p:nvSpPr>
            <p:cNvPr id="3" name="Rectangle 2"/>
            <p:cNvSpPr/>
            <p:nvPr/>
          </p:nvSpPr>
          <p:spPr>
            <a:xfrm>
              <a:off x="215283" y="7478950"/>
              <a:ext cx="1645326" cy="461665"/>
            </a:xfrm>
            <a:prstGeom prst="rect">
              <a:avLst/>
            </a:prstGeom>
          </p:spPr>
          <p:txBody>
            <a:bodyPr wrap="square">
              <a:spAutoFit/>
            </a:bodyPr>
            <a:lstStyle/>
            <a:p>
              <a:pPr algn="ctr"/>
              <a:r>
                <a:rPr lang="fr-FR" sz="1200" dirty="0" smtClean="0">
                  <a:latin typeface="FiraSans Regular"/>
                </a:rPr>
                <a:t>Le </a:t>
              </a:r>
            </a:p>
            <a:p>
              <a:pPr algn="ctr"/>
              <a:r>
                <a:rPr lang="fr-FR" sz="1200" dirty="0" smtClean="0">
                  <a:latin typeface="FiraSans Regular"/>
                </a:rPr>
                <a:t>dictionnaire</a:t>
              </a:r>
              <a:endParaRPr lang="fr-FR" sz="1200" dirty="0">
                <a:latin typeface="FiraSans Regular"/>
              </a:endParaRPr>
            </a:p>
          </p:txBody>
        </p:sp>
        <p:sp>
          <p:nvSpPr>
            <p:cNvPr id="11" name="Rectangle à coins arrondis 10"/>
            <p:cNvSpPr/>
            <p:nvPr/>
          </p:nvSpPr>
          <p:spPr>
            <a:xfrm>
              <a:off x="219417" y="7252388"/>
              <a:ext cx="1661500" cy="930620"/>
            </a:xfrm>
            <a:prstGeom prst="roundRect">
              <a:avLst>
                <a:gd name="adj" fmla="val 6771"/>
              </a:avLst>
            </a:prstGeom>
            <a:noFill/>
            <a:ln w="28575">
              <a:solidFill>
                <a:srgbClr val="F9B2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grpSp>
      <p:grpSp>
        <p:nvGrpSpPr>
          <p:cNvPr id="44" name="Groupe 43"/>
          <p:cNvGrpSpPr/>
          <p:nvPr/>
        </p:nvGrpSpPr>
        <p:grpSpPr>
          <a:xfrm>
            <a:off x="420098" y="6730040"/>
            <a:ext cx="1282046" cy="947349"/>
            <a:chOff x="219417" y="7252388"/>
            <a:chExt cx="1661500" cy="930620"/>
          </a:xfrm>
        </p:grpSpPr>
        <p:sp>
          <p:nvSpPr>
            <p:cNvPr id="45" name="Rectangle 44"/>
            <p:cNvSpPr/>
            <p:nvPr/>
          </p:nvSpPr>
          <p:spPr>
            <a:xfrm>
              <a:off x="255930" y="7463233"/>
              <a:ext cx="1624987" cy="454193"/>
            </a:xfrm>
            <a:prstGeom prst="rect">
              <a:avLst/>
            </a:prstGeom>
          </p:spPr>
          <p:txBody>
            <a:bodyPr wrap="square">
              <a:spAutoFit/>
            </a:bodyPr>
            <a:lstStyle/>
            <a:p>
              <a:pPr algn="ctr"/>
              <a:r>
                <a:rPr lang="fr-FR" sz="1200" dirty="0" smtClean="0">
                  <a:latin typeface="FiraSans Regular"/>
                </a:rPr>
                <a:t>Ses connaissances</a:t>
              </a:r>
              <a:endParaRPr lang="fr-FR" sz="1200" dirty="0">
                <a:latin typeface="FiraSans Regular"/>
              </a:endParaRPr>
            </a:p>
          </p:txBody>
        </p:sp>
        <p:sp>
          <p:nvSpPr>
            <p:cNvPr id="46" name="Rectangle à coins arrondis 45"/>
            <p:cNvSpPr/>
            <p:nvPr/>
          </p:nvSpPr>
          <p:spPr>
            <a:xfrm>
              <a:off x="219417" y="7252388"/>
              <a:ext cx="1661500" cy="930620"/>
            </a:xfrm>
            <a:prstGeom prst="roundRect">
              <a:avLst>
                <a:gd name="adj" fmla="val 6771"/>
              </a:avLst>
            </a:prstGeom>
            <a:noFill/>
            <a:ln w="28575">
              <a:solidFill>
                <a:srgbClr val="F9B2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grpSp>
      <p:grpSp>
        <p:nvGrpSpPr>
          <p:cNvPr id="47" name="Groupe 46"/>
          <p:cNvGrpSpPr/>
          <p:nvPr/>
        </p:nvGrpSpPr>
        <p:grpSpPr>
          <a:xfrm>
            <a:off x="1822989" y="6738099"/>
            <a:ext cx="1300132" cy="961136"/>
            <a:chOff x="219417" y="7252388"/>
            <a:chExt cx="1661500" cy="930620"/>
          </a:xfrm>
        </p:grpSpPr>
        <p:sp>
          <p:nvSpPr>
            <p:cNvPr id="48" name="Rectangle 47"/>
            <p:cNvSpPr/>
            <p:nvPr/>
          </p:nvSpPr>
          <p:spPr>
            <a:xfrm>
              <a:off x="231345" y="7459892"/>
              <a:ext cx="1645325" cy="447007"/>
            </a:xfrm>
            <a:prstGeom prst="rect">
              <a:avLst/>
            </a:prstGeom>
          </p:spPr>
          <p:txBody>
            <a:bodyPr wrap="square">
              <a:spAutoFit/>
            </a:bodyPr>
            <a:lstStyle/>
            <a:p>
              <a:pPr algn="ctr"/>
              <a:r>
                <a:rPr lang="fr-FR" sz="1200" dirty="0" smtClean="0">
                  <a:latin typeface="FiraSans Regular"/>
                </a:rPr>
                <a:t>Ses </a:t>
              </a:r>
            </a:p>
            <a:p>
              <a:pPr algn="ctr"/>
              <a:r>
                <a:rPr lang="fr-FR" sz="1200" dirty="0" smtClean="0">
                  <a:latin typeface="FiraSans Regular"/>
                </a:rPr>
                <a:t>cours</a:t>
              </a:r>
              <a:endParaRPr lang="fr-FR" sz="1200" dirty="0">
                <a:latin typeface="FiraSans Regular"/>
              </a:endParaRPr>
            </a:p>
          </p:txBody>
        </p:sp>
        <p:sp>
          <p:nvSpPr>
            <p:cNvPr id="50" name="Rectangle à coins arrondis 49"/>
            <p:cNvSpPr/>
            <p:nvPr/>
          </p:nvSpPr>
          <p:spPr>
            <a:xfrm>
              <a:off x="219417" y="7252388"/>
              <a:ext cx="1661500" cy="930620"/>
            </a:xfrm>
            <a:prstGeom prst="roundRect">
              <a:avLst>
                <a:gd name="adj" fmla="val 6771"/>
              </a:avLst>
            </a:prstGeom>
            <a:noFill/>
            <a:ln w="28575">
              <a:solidFill>
                <a:srgbClr val="F9B2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grpSp>
      <p:grpSp>
        <p:nvGrpSpPr>
          <p:cNvPr id="51" name="Groupe 50"/>
          <p:cNvGrpSpPr/>
          <p:nvPr/>
        </p:nvGrpSpPr>
        <p:grpSpPr>
          <a:xfrm>
            <a:off x="4666722" y="6768615"/>
            <a:ext cx="1281327" cy="930620"/>
            <a:chOff x="219417" y="7252388"/>
            <a:chExt cx="1661500" cy="930620"/>
          </a:xfrm>
        </p:grpSpPr>
        <p:sp>
          <p:nvSpPr>
            <p:cNvPr id="52" name="Rectangle 51"/>
            <p:cNvSpPr/>
            <p:nvPr/>
          </p:nvSpPr>
          <p:spPr>
            <a:xfrm>
              <a:off x="227503" y="7388099"/>
              <a:ext cx="1645326" cy="646331"/>
            </a:xfrm>
            <a:prstGeom prst="rect">
              <a:avLst/>
            </a:prstGeom>
          </p:spPr>
          <p:txBody>
            <a:bodyPr wrap="square">
              <a:spAutoFit/>
            </a:bodyPr>
            <a:lstStyle/>
            <a:p>
              <a:pPr algn="ctr"/>
              <a:r>
                <a:rPr lang="fr-FR" sz="1200" dirty="0" smtClean="0">
                  <a:latin typeface="FiraSans Regular"/>
                </a:rPr>
                <a:t>Les ressources mises à sa dispositions</a:t>
              </a:r>
              <a:endParaRPr lang="fr-FR" sz="1200" dirty="0">
                <a:latin typeface="FiraSans Regular"/>
              </a:endParaRPr>
            </a:p>
          </p:txBody>
        </p:sp>
        <p:sp>
          <p:nvSpPr>
            <p:cNvPr id="54" name="Rectangle à coins arrondis 53"/>
            <p:cNvSpPr/>
            <p:nvPr/>
          </p:nvSpPr>
          <p:spPr>
            <a:xfrm>
              <a:off x="219417" y="7252388"/>
              <a:ext cx="1661500" cy="930620"/>
            </a:xfrm>
            <a:prstGeom prst="roundRect">
              <a:avLst>
                <a:gd name="adj" fmla="val 6771"/>
              </a:avLst>
            </a:prstGeom>
            <a:noFill/>
            <a:ln w="28575">
              <a:solidFill>
                <a:srgbClr val="F9B2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grpSp>
      <p:grpSp>
        <p:nvGrpSpPr>
          <p:cNvPr id="55" name="Groupe 54"/>
          <p:cNvGrpSpPr/>
          <p:nvPr/>
        </p:nvGrpSpPr>
        <p:grpSpPr>
          <a:xfrm>
            <a:off x="3236688" y="6752681"/>
            <a:ext cx="1309189" cy="927677"/>
            <a:chOff x="210129" y="7252388"/>
            <a:chExt cx="1670788" cy="930620"/>
          </a:xfrm>
        </p:grpSpPr>
        <p:sp>
          <p:nvSpPr>
            <p:cNvPr id="56" name="Rectangle 55"/>
            <p:cNvSpPr/>
            <p:nvPr/>
          </p:nvSpPr>
          <p:spPr>
            <a:xfrm>
              <a:off x="210129" y="7515171"/>
              <a:ext cx="1645325" cy="463130"/>
            </a:xfrm>
            <a:prstGeom prst="rect">
              <a:avLst/>
            </a:prstGeom>
          </p:spPr>
          <p:txBody>
            <a:bodyPr wrap="square">
              <a:spAutoFit/>
            </a:bodyPr>
            <a:lstStyle/>
            <a:p>
              <a:pPr algn="ctr"/>
              <a:r>
                <a:rPr lang="fr-FR" sz="1200" dirty="0" smtClean="0">
                  <a:latin typeface="FiraSans Regular"/>
                </a:rPr>
                <a:t>Ses fiches de synthèse</a:t>
              </a:r>
              <a:endParaRPr lang="fr-FR" sz="1200" dirty="0">
                <a:latin typeface="FiraSans Regular"/>
              </a:endParaRPr>
            </a:p>
          </p:txBody>
        </p:sp>
        <p:sp>
          <p:nvSpPr>
            <p:cNvPr id="57" name="Rectangle à coins arrondis 56"/>
            <p:cNvSpPr/>
            <p:nvPr/>
          </p:nvSpPr>
          <p:spPr>
            <a:xfrm>
              <a:off x="219417" y="7252388"/>
              <a:ext cx="1661500" cy="930620"/>
            </a:xfrm>
            <a:prstGeom prst="roundRect">
              <a:avLst>
                <a:gd name="adj" fmla="val 6771"/>
              </a:avLst>
            </a:prstGeom>
            <a:noFill/>
            <a:ln w="28575">
              <a:solidFill>
                <a:srgbClr val="F9B2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grpSp>
      <p:sp>
        <p:nvSpPr>
          <p:cNvPr id="64" name="Rectangle 63"/>
          <p:cNvSpPr/>
          <p:nvPr/>
        </p:nvSpPr>
        <p:spPr>
          <a:xfrm>
            <a:off x="188131" y="8020374"/>
            <a:ext cx="7696029" cy="338554"/>
          </a:xfrm>
          <a:prstGeom prst="rect">
            <a:avLst/>
          </a:prstGeom>
        </p:spPr>
        <p:txBody>
          <a:bodyPr wrap="square">
            <a:spAutoFit/>
          </a:bodyPr>
          <a:lstStyle/>
          <a:p>
            <a:r>
              <a:rPr lang="fr-FR" sz="1600" b="1" dirty="0" smtClean="0">
                <a:latin typeface="FiraSans Regular"/>
              </a:rPr>
              <a:t>… et collaborer, coopérer avec ses pairs en utilisant des techniques actives :</a:t>
            </a:r>
            <a:endParaRPr lang="fr-FR" sz="1600" b="1" dirty="0">
              <a:latin typeface="FiraSans Regular"/>
            </a:endParaRPr>
          </a:p>
        </p:txBody>
      </p:sp>
      <p:grpSp>
        <p:nvGrpSpPr>
          <p:cNvPr id="65" name="Groupe 64"/>
          <p:cNvGrpSpPr/>
          <p:nvPr/>
        </p:nvGrpSpPr>
        <p:grpSpPr>
          <a:xfrm>
            <a:off x="2517253" y="8554025"/>
            <a:ext cx="1328837" cy="947349"/>
            <a:chOff x="219417" y="7252388"/>
            <a:chExt cx="1680630" cy="930620"/>
          </a:xfrm>
        </p:grpSpPr>
        <p:sp>
          <p:nvSpPr>
            <p:cNvPr id="66" name="Rectangle 65"/>
            <p:cNvSpPr/>
            <p:nvPr/>
          </p:nvSpPr>
          <p:spPr>
            <a:xfrm>
              <a:off x="275060" y="7561363"/>
              <a:ext cx="1624987" cy="272108"/>
            </a:xfrm>
            <a:prstGeom prst="rect">
              <a:avLst/>
            </a:prstGeom>
          </p:spPr>
          <p:txBody>
            <a:bodyPr wrap="square">
              <a:spAutoFit/>
            </a:bodyPr>
            <a:lstStyle/>
            <a:p>
              <a:pPr algn="ctr"/>
              <a:r>
                <a:rPr lang="fr-FR" sz="1200" dirty="0" smtClean="0">
                  <a:latin typeface="FiraSans Regular"/>
                </a:rPr>
                <a:t>Brainstorming</a:t>
              </a:r>
              <a:endParaRPr lang="fr-FR" sz="1200" dirty="0">
                <a:latin typeface="FiraSans Regular"/>
              </a:endParaRPr>
            </a:p>
          </p:txBody>
        </p:sp>
        <p:sp>
          <p:nvSpPr>
            <p:cNvPr id="67" name="Ellipse 66"/>
            <p:cNvSpPr/>
            <p:nvPr/>
          </p:nvSpPr>
          <p:spPr>
            <a:xfrm>
              <a:off x="219417" y="7252388"/>
              <a:ext cx="1661500" cy="930620"/>
            </a:xfrm>
            <a:prstGeom prst="ellipse">
              <a:avLst/>
            </a:prstGeom>
            <a:noFill/>
            <a:ln w="28575">
              <a:solidFill>
                <a:srgbClr val="F9B2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grpSp>
      <p:grpSp>
        <p:nvGrpSpPr>
          <p:cNvPr id="68" name="Groupe 67"/>
          <p:cNvGrpSpPr/>
          <p:nvPr/>
        </p:nvGrpSpPr>
        <p:grpSpPr>
          <a:xfrm>
            <a:off x="4049616" y="8554025"/>
            <a:ext cx="1328837" cy="947349"/>
            <a:chOff x="219417" y="7252388"/>
            <a:chExt cx="1680630" cy="930620"/>
          </a:xfrm>
        </p:grpSpPr>
        <p:sp>
          <p:nvSpPr>
            <p:cNvPr id="69" name="Rectangle 68"/>
            <p:cNvSpPr/>
            <p:nvPr/>
          </p:nvSpPr>
          <p:spPr>
            <a:xfrm>
              <a:off x="275060" y="7561363"/>
              <a:ext cx="1624987" cy="272108"/>
            </a:xfrm>
            <a:prstGeom prst="rect">
              <a:avLst/>
            </a:prstGeom>
          </p:spPr>
          <p:txBody>
            <a:bodyPr wrap="square">
              <a:spAutoFit/>
            </a:bodyPr>
            <a:lstStyle/>
            <a:p>
              <a:pPr algn="ctr"/>
              <a:r>
                <a:rPr lang="fr-FR" sz="1200" dirty="0" smtClean="0">
                  <a:latin typeface="FiraSans Regular"/>
                </a:rPr>
                <a:t>Carte mentale</a:t>
              </a:r>
              <a:endParaRPr lang="fr-FR" sz="1200" dirty="0">
                <a:latin typeface="FiraSans Regular"/>
              </a:endParaRPr>
            </a:p>
          </p:txBody>
        </p:sp>
        <p:sp>
          <p:nvSpPr>
            <p:cNvPr id="70" name="Ellipse 69"/>
            <p:cNvSpPr/>
            <p:nvPr/>
          </p:nvSpPr>
          <p:spPr>
            <a:xfrm>
              <a:off x="219417" y="7252388"/>
              <a:ext cx="1661500" cy="930620"/>
            </a:xfrm>
            <a:prstGeom prst="ellipse">
              <a:avLst/>
            </a:prstGeom>
            <a:noFill/>
            <a:ln w="28575">
              <a:solidFill>
                <a:srgbClr val="F9B2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grpSp>
    </p:spTree>
    <p:extLst>
      <p:ext uri="{BB962C8B-B14F-4D97-AF65-F5344CB8AC3E}">
        <p14:creationId xmlns:p14="http://schemas.microsoft.com/office/powerpoint/2010/main" val="87989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down)">
                                      <p:cBhvr>
                                        <p:cTn id="7" dur="500"/>
                                        <p:tgtEl>
                                          <p:spTgt spid="39"/>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00"/>
                                        <p:tgtEl>
                                          <p:spTgt spid="4"/>
                                        </p:tgtEl>
                                      </p:cBhvr>
                                    </p:animEffect>
                                  </p:childTnLst>
                                </p:cTn>
                              </p:par>
                            </p:childTnLst>
                          </p:cTn>
                        </p:par>
                        <p:par>
                          <p:cTn id="12" fill="hold">
                            <p:stCondLst>
                              <p:cond delay="1000"/>
                            </p:stCondLst>
                            <p:childTnLst>
                              <p:par>
                                <p:cTn id="13" presetID="21" presetClass="entr" presetSubtype="1" fill="hold" nodeType="afterEffect">
                                  <p:stCondLst>
                                    <p:cond delay="0"/>
                                  </p:stCondLst>
                                  <p:childTnLst>
                                    <p:set>
                                      <p:cBhvr>
                                        <p:cTn id="14" dur="1" fill="hold">
                                          <p:stCondLst>
                                            <p:cond delay="0"/>
                                          </p:stCondLst>
                                        </p:cTn>
                                        <p:tgtEl>
                                          <p:spTgt spid="44"/>
                                        </p:tgtEl>
                                        <p:attrNameLst>
                                          <p:attrName>style.visibility</p:attrName>
                                        </p:attrNameLst>
                                      </p:cBhvr>
                                      <p:to>
                                        <p:strVal val="visible"/>
                                      </p:to>
                                    </p:set>
                                    <p:animEffect transition="in" filter="wheel(1)">
                                      <p:cBhvr>
                                        <p:cTn id="15" dur="1000"/>
                                        <p:tgtEl>
                                          <p:spTgt spid="44"/>
                                        </p:tgtEl>
                                      </p:cBhvr>
                                    </p:animEffect>
                                  </p:childTnLst>
                                </p:cTn>
                              </p:par>
                            </p:childTnLst>
                          </p:cTn>
                        </p:par>
                        <p:par>
                          <p:cTn id="16" fill="hold">
                            <p:stCondLst>
                              <p:cond delay="2000"/>
                            </p:stCondLst>
                            <p:childTnLst>
                              <p:par>
                                <p:cTn id="17" presetID="21" presetClass="entr" presetSubtype="1" fill="hold" nodeType="afterEffect">
                                  <p:stCondLst>
                                    <p:cond delay="0"/>
                                  </p:stCondLst>
                                  <p:childTnLst>
                                    <p:set>
                                      <p:cBhvr>
                                        <p:cTn id="18" dur="1" fill="hold">
                                          <p:stCondLst>
                                            <p:cond delay="0"/>
                                          </p:stCondLst>
                                        </p:cTn>
                                        <p:tgtEl>
                                          <p:spTgt spid="47"/>
                                        </p:tgtEl>
                                        <p:attrNameLst>
                                          <p:attrName>style.visibility</p:attrName>
                                        </p:attrNameLst>
                                      </p:cBhvr>
                                      <p:to>
                                        <p:strVal val="visible"/>
                                      </p:to>
                                    </p:set>
                                    <p:animEffect transition="in" filter="wheel(1)">
                                      <p:cBhvr>
                                        <p:cTn id="19" dur="1000"/>
                                        <p:tgtEl>
                                          <p:spTgt spid="47"/>
                                        </p:tgtEl>
                                      </p:cBhvr>
                                    </p:animEffect>
                                  </p:childTnLst>
                                </p:cTn>
                              </p:par>
                            </p:childTnLst>
                          </p:cTn>
                        </p:par>
                        <p:par>
                          <p:cTn id="20" fill="hold">
                            <p:stCondLst>
                              <p:cond delay="3000"/>
                            </p:stCondLst>
                            <p:childTnLst>
                              <p:par>
                                <p:cTn id="21" presetID="21" presetClass="entr" presetSubtype="1" fill="hold" nodeType="afterEffect">
                                  <p:stCondLst>
                                    <p:cond delay="0"/>
                                  </p:stCondLst>
                                  <p:childTnLst>
                                    <p:set>
                                      <p:cBhvr>
                                        <p:cTn id="22" dur="1" fill="hold">
                                          <p:stCondLst>
                                            <p:cond delay="0"/>
                                          </p:stCondLst>
                                        </p:cTn>
                                        <p:tgtEl>
                                          <p:spTgt spid="55"/>
                                        </p:tgtEl>
                                        <p:attrNameLst>
                                          <p:attrName>style.visibility</p:attrName>
                                        </p:attrNameLst>
                                      </p:cBhvr>
                                      <p:to>
                                        <p:strVal val="visible"/>
                                      </p:to>
                                    </p:set>
                                    <p:animEffect transition="in" filter="wheel(1)">
                                      <p:cBhvr>
                                        <p:cTn id="23" dur="1000"/>
                                        <p:tgtEl>
                                          <p:spTgt spid="55"/>
                                        </p:tgtEl>
                                      </p:cBhvr>
                                    </p:animEffect>
                                  </p:childTnLst>
                                </p:cTn>
                              </p:par>
                            </p:childTnLst>
                          </p:cTn>
                        </p:par>
                        <p:par>
                          <p:cTn id="24" fill="hold">
                            <p:stCondLst>
                              <p:cond delay="4000"/>
                            </p:stCondLst>
                            <p:childTnLst>
                              <p:par>
                                <p:cTn id="25" presetID="21" presetClass="entr" presetSubtype="1" fill="hold" nodeType="afterEffect">
                                  <p:stCondLst>
                                    <p:cond delay="0"/>
                                  </p:stCondLst>
                                  <p:childTnLst>
                                    <p:set>
                                      <p:cBhvr>
                                        <p:cTn id="26" dur="1" fill="hold">
                                          <p:stCondLst>
                                            <p:cond delay="0"/>
                                          </p:stCondLst>
                                        </p:cTn>
                                        <p:tgtEl>
                                          <p:spTgt spid="51"/>
                                        </p:tgtEl>
                                        <p:attrNameLst>
                                          <p:attrName>style.visibility</p:attrName>
                                        </p:attrNameLst>
                                      </p:cBhvr>
                                      <p:to>
                                        <p:strVal val="visible"/>
                                      </p:to>
                                    </p:set>
                                    <p:animEffect transition="in" filter="wheel(1)">
                                      <p:cBhvr>
                                        <p:cTn id="27" dur="1000"/>
                                        <p:tgtEl>
                                          <p:spTgt spid="51"/>
                                        </p:tgtEl>
                                      </p:cBhvr>
                                    </p:animEffect>
                                  </p:childTnLst>
                                </p:cTn>
                              </p:par>
                            </p:childTnLst>
                          </p:cTn>
                        </p:par>
                        <p:par>
                          <p:cTn id="28" fill="hold">
                            <p:stCondLst>
                              <p:cond delay="5000"/>
                            </p:stCondLst>
                            <p:childTnLst>
                              <p:par>
                                <p:cTn id="29" presetID="21" presetClass="entr" presetSubtype="1" fill="hold" nodeType="after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wheel(1)">
                                      <p:cBhvr>
                                        <p:cTn id="31" dur="1000"/>
                                        <p:tgtEl>
                                          <p:spTgt spid="5"/>
                                        </p:tgtEl>
                                      </p:cBhvr>
                                    </p:animEffect>
                                  </p:childTnLst>
                                </p:cTn>
                              </p:par>
                            </p:childTnLst>
                          </p:cTn>
                        </p:par>
                        <p:par>
                          <p:cTn id="32" fill="hold">
                            <p:stCondLst>
                              <p:cond delay="6000"/>
                            </p:stCondLst>
                            <p:childTnLst>
                              <p:par>
                                <p:cTn id="33" presetID="22" presetClass="entr" presetSubtype="4" fill="hold" grpId="0" nodeType="afterEffect">
                                  <p:stCondLst>
                                    <p:cond delay="0"/>
                                  </p:stCondLst>
                                  <p:childTnLst>
                                    <p:set>
                                      <p:cBhvr>
                                        <p:cTn id="34" dur="1" fill="hold">
                                          <p:stCondLst>
                                            <p:cond delay="0"/>
                                          </p:stCondLst>
                                        </p:cTn>
                                        <p:tgtEl>
                                          <p:spTgt spid="64"/>
                                        </p:tgtEl>
                                        <p:attrNameLst>
                                          <p:attrName>style.visibility</p:attrName>
                                        </p:attrNameLst>
                                      </p:cBhvr>
                                      <p:to>
                                        <p:strVal val="visible"/>
                                      </p:to>
                                    </p:set>
                                    <p:animEffect transition="in" filter="wipe(down)">
                                      <p:cBhvr>
                                        <p:cTn id="35" dur="500"/>
                                        <p:tgtEl>
                                          <p:spTgt spid="64"/>
                                        </p:tgtEl>
                                      </p:cBhvr>
                                    </p:animEffect>
                                  </p:childTnLst>
                                </p:cTn>
                              </p:par>
                            </p:childTnLst>
                          </p:cTn>
                        </p:par>
                        <p:par>
                          <p:cTn id="36" fill="hold">
                            <p:stCondLst>
                              <p:cond delay="6500"/>
                            </p:stCondLst>
                            <p:childTnLst>
                              <p:par>
                                <p:cTn id="37" presetID="6" presetClass="entr" presetSubtype="16" fill="hold" nodeType="afterEffect">
                                  <p:stCondLst>
                                    <p:cond delay="0"/>
                                  </p:stCondLst>
                                  <p:childTnLst>
                                    <p:set>
                                      <p:cBhvr>
                                        <p:cTn id="38" dur="1" fill="hold">
                                          <p:stCondLst>
                                            <p:cond delay="0"/>
                                          </p:stCondLst>
                                        </p:cTn>
                                        <p:tgtEl>
                                          <p:spTgt spid="65"/>
                                        </p:tgtEl>
                                        <p:attrNameLst>
                                          <p:attrName>style.visibility</p:attrName>
                                        </p:attrNameLst>
                                      </p:cBhvr>
                                      <p:to>
                                        <p:strVal val="visible"/>
                                      </p:to>
                                    </p:set>
                                    <p:animEffect transition="in" filter="circle(in)">
                                      <p:cBhvr>
                                        <p:cTn id="39" dur="2000"/>
                                        <p:tgtEl>
                                          <p:spTgt spid="65"/>
                                        </p:tgtEl>
                                      </p:cBhvr>
                                    </p:animEffect>
                                  </p:childTnLst>
                                </p:cTn>
                              </p:par>
                            </p:childTnLst>
                          </p:cTn>
                        </p:par>
                        <p:par>
                          <p:cTn id="40" fill="hold">
                            <p:stCondLst>
                              <p:cond delay="8500"/>
                            </p:stCondLst>
                            <p:childTnLst>
                              <p:par>
                                <p:cTn id="41" presetID="6" presetClass="entr" presetSubtype="16" fill="hold" nodeType="afterEffect">
                                  <p:stCondLst>
                                    <p:cond delay="0"/>
                                  </p:stCondLst>
                                  <p:childTnLst>
                                    <p:set>
                                      <p:cBhvr>
                                        <p:cTn id="42" dur="1" fill="hold">
                                          <p:stCondLst>
                                            <p:cond delay="0"/>
                                          </p:stCondLst>
                                        </p:cTn>
                                        <p:tgtEl>
                                          <p:spTgt spid="68"/>
                                        </p:tgtEl>
                                        <p:attrNameLst>
                                          <p:attrName>style.visibility</p:attrName>
                                        </p:attrNameLst>
                                      </p:cBhvr>
                                      <p:to>
                                        <p:strVal val="visible"/>
                                      </p:to>
                                    </p:set>
                                    <p:animEffect transition="in" filter="circle(in)">
                                      <p:cBhvr>
                                        <p:cTn id="43" dur="2000"/>
                                        <p:tgtEl>
                                          <p:spTgt spid="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4" grpId="0"/>
      <p:bldP spid="64"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28" name="Rectangle 27"/>
          <p:cNvSpPr/>
          <p:nvPr/>
        </p:nvSpPr>
        <p:spPr>
          <a:xfrm>
            <a:off x="-365133" y="7461358"/>
            <a:ext cx="8249920" cy="266816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grpSp>
        <p:nvGrpSpPr>
          <p:cNvPr id="80" name="Groupe 79"/>
          <p:cNvGrpSpPr/>
          <p:nvPr/>
        </p:nvGrpSpPr>
        <p:grpSpPr>
          <a:xfrm>
            <a:off x="180568" y="1289841"/>
            <a:ext cx="571500" cy="646331"/>
            <a:chOff x="274274" y="1300753"/>
            <a:chExt cx="571500" cy="646331"/>
          </a:xfrm>
        </p:grpSpPr>
        <p:sp>
          <p:nvSpPr>
            <p:cNvPr id="81" name="Rectangle 80"/>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2" name="ZoneTexte 81"/>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cxnSp>
        <p:nvCxnSpPr>
          <p:cNvPr id="61" name="Connecteur droit 60"/>
          <p:cNvCxnSpPr/>
          <p:nvPr/>
        </p:nvCxnSpPr>
        <p:spPr>
          <a:xfrm>
            <a:off x="2517253" y="4447835"/>
            <a:ext cx="0" cy="563799"/>
          </a:xfrm>
          <a:prstGeom prst="line">
            <a:avLst/>
          </a:prstGeom>
          <a:ln w="57150">
            <a:solidFill>
              <a:schemeClr val="accent4"/>
            </a:solidFill>
            <a:prstDash val="sysDot"/>
            <a:tailEnd type="arrow"/>
          </a:ln>
        </p:spPr>
        <p:style>
          <a:lnRef idx="1">
            <a:schemeClr val="accent1"/>
          </a:lnRef>
          <a:fillRef idx="0">
            <a:schemeClr val="accent1"/>
          </a:fillRef>
          <a:effectRef idx="0">
            <a:schemeClr val="accent1"/>
          </a:effectRef>
          <a:fontRef idx="minor">
            <a:schemeClr val="tx1"/>
          </a:fontRef>
        </p:style>
      </p:cxnSp>
      <p:pic>
        <p:nvPicPr>
          <p:cNvPr id="6" name="Image 5"/>
          <p:cNvPicPr>
            <a:picLocks noChangeAspect="1"/>
          </p:cNvPicPr>
          <p:nvPr/>
        </p:nvPicPr>
        <p:blipFill>
          <a:blip r:embed="rId2">
            <a:biLevel thresh="75000"/>
            <a:extLst>
              <a:ext uri="{28A0092B-C50C-407E-A947-70E740481C1C}">
                <a14:useLocalDpi xmlns:a14="http://schemas.microsoft.com/office/drawing/2010/main" val="0"/>
              </a:ext>
            </a:extLst>
          </a:blip>
          <a:stretch>
            <a:fillRect/>
          </a:stretch>
        </p:blipFill>
        <p:spPr>
          <a:xfrm>
            <a:off x="151767" y="5120239"/>
            <a:ext cx="505224" cy="505224"/>
          </a:xfrm>
          <a:prstGeom prst="rect">
            <a:avLst/>
          </a:prstGeom>
        </p:spPr>
      </p:pic>
      <p:sp>
        <p:nvSpPr>
          <p:cNvPr id="7" name="Ellipse 6"/>
          <p:cNvSpPr/>
          <p:nvPr/>
        </p:nvSpPr>
        <p:spPr>
          <a:xfrm>
            <a:off x="1494243" y="2256675"/>
            <a:ext cx="2046020" cy="19793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Rectangle 25"/>
          <p:cNvSpPr/>
          <p:nvPr/>
        </p:nvSpPr>
        <p:spPr>
          <a:xfrm>
            <a:off x="1473063" y="2622996"/>
            <a:ext cx="2088381" cy="1338828"/>
          </a:xfrm>
          <a:prstGeom prst="rect">
            <a:avLst/>
          </a:prstGeom>
        </p:spPr>
        <p:txBody>
          <a:bodyPr wrap="square">
            <a:spAutoFit/>
          </a:bodyPr>
          <a:lstStyle/>
          <a:p>
            <a:pPr algn="ctr">
              <a:lnSpc>
                <a:spcPct val="150000"/>
              </a:lnSpc>
            </a:pPr>
            <a:r>
              <a:rPr lang="fr-FR" b="1" dirty="0" smtClean="0">
                <a:solidFill>
                  <a:srgbClr val="D24726"/>
                </a:solidFill>
                <a:latin typeface="FiraSans Regular"/>
              </a:rPr>
              <a:t>L’apprenant s’interroge </a:t>
            </a:r>
          </a:p>
          <a:p>
            <a:pPr algn="ctr">
              <a:lnSpc>
                <a:spcPct val="150000"/>
              </a:lnSpc>
            </a:pPr>
            <a:r>
              <a:rPr lang="fr-FR" b="1" dirty="0" smtClean="0">
                <a:solidFill>
                  <a:srgbClr val="D24726"/>
                </a:solidFill>
                <a:latin typeface="FiraSans Regular"/>
              </a:rPr>
              <a:t>sur  :</a:t>
            </a:r>
            <a:endParaRPr lang="fr-FR" b="1" dirty="0">
              <a:solidFill>
                <a:srgbClr val="D24726"/>
              </a:solidFill>
              <a:latin typeface="FiraSans Regular"/>
            </a:endParaRPr>
          </a:p>
        </p:txBody>
      </p:sp>
      <p:sp>
        <p:nvSpPr>
          <p:cNvPr id="27" name="Ellipse 26"/>
          <p:cNvSpPr/>
          <p:nvPr/>
        </p:nvSpPr>
        <p:spPr>
          <a:xfrm>
            <a:off x="2393455" y="4088115"/>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8" name="Rectangle 17"/>
          <p:cNvSpPr/>
          <p:nvPr/>
        </p:nvSpPr>
        <p:spPr>
          <a:xfrm>
            <a:off x="4023361" y="2256675"/>
            <a:ext cx="3749040" cy="323165"/>
          </a:xfrm>
          <a:prstGeom prst="rect">
            <a:avLst/>
          </a:prstGeom>
          <a:noFill/>
        </p:spPr>
        <p:txBody>
          <a:bodyPr wrap="square">
            <a:spAutoFit/>
          </a:bodyPr>
          <a:lstStyle/>
          <a:p>
            <a:pPr algn="just">
              <a:lnSpc>
                <a:spcPct val="150000"/>
              </a:lnSpc>
            </a:pPr>
            <a:r>
              <a:rPr lang="fr-FR" sz="1000" b="1" dirty="0" smtClean="0">
                <a:solidFill>
                  <a:srgbClr val="E68A74"/>
                </a:solidFill>
                <a:latin typeface="FiraSans Regular"/>
              </a:rPr>
              <a:t>Le champ de réflexion par rapport à la mise en situation ?</a:t>
            </a:r>
            <a:endParaRPr lang="fr-FR" sz="1000" b="1" dirty="0">
              <a:solidFill>
                <a:srgbClr val="E68A74"/>
              </a:solidFill>
              <a:latin typeface="FiraSans Regular"/>
            </a:endParaRPr>
          </a:p>
        </p:txBody>
      </p:sp>
      <p:sp>
        <p:nvSpPr>
          <p:cNvPr id="2" name="Rectangle 1"/>
          <p:cNvSpPr/>
          <p:nvPr/>
        </p:nvSpPr>
        <p:spPr>
          <a:xfrm>
            <a:off x="4023361" y="2504294"/>
            <a:ext cx="3886200" cy="294632"/>
          </a:xfrm>
          <a:prstGeom prst="rect">
            <a:avLst/>
          </a:prstGeom>
        </p:spPr>
        <p:txBody>
          <a:bodyPr>
            <a:spAutoFit/>
          </a:bodyPr>
          <a:lstStyle/>
          <a:p>
            <a:pPr>
              <a:lnSpc>
                <a:spcPct val="150000"/>
              </a:lnSpc>
            </a:pPr>
            <a:r>
              <a:rPr lang="fr-FR" sz="1000" b="1" dirty="0">
                <a:solidFill>
                  <a:srgbClr val="E68A74"/>
                </a:solidFill>
                <a:latin typeface="FiraSans Regular"/>
              </a:rPr>
              <a:t>Les mots clés de la problématique ?</a:t>
            </a:r>
          </a:p>
        </p:txBody>
      </p:sp>
      <p:sp>
        <p:nvSpPr>
          <p:cNvPr id="20" name="Rectangle 19"/>
          <p:cNvSpPr/>
          <p:nvPr/>
        </p:nvSpPr>
        <p:spPr>
          <a:xfrm>
            <a:off x="1672243" y="6765991"/>
            <a:ext cx="5276417" cy="400110"/>
          </a:xfrm>
          <a:prstGeom prst="rect">
            <a:avLst/>
          </a:prstGeom>
        </p:spPr>
        <p:txBody>
          <a:bodyPr wrap="square">
            <a:spAutoFit/>
          </a:bodyPr>
          <a:lstStyle/>
          <a:p>
            <a:r>
              <a:rPr lang="fr-FR" sz="2000" b="1" dirty="0" smtClean="0">
                <a:solidFill>
                  <a:schemeClr val="bg1"/>
                </a:solidFill>
                <a:latin typeface="Bahnschrift" panose="020B0502040204020203" pitchFamily="34" charset="0"/>
              </a:rPr>
              <a:t>Comment … Quels/Quelles … / Pourquoi ? </a:t>
            </a:r>
          </a:p>
        </p:txBody>
      </p:sp>
      <p:sp>
        <p:nvSpPr>
          <p:cNvPr id="24" name="Rectangle 23"/>
          <p:cNvSpPr/>
          <p:nvPr/>
        </p:nvSpPr>
        <p:spPr>
          <a:xfrm>
            <a:off x="811001" y="5893503"/>
            <a:ext cx="6180985" cy="646331"/>
          </a:xfrm>
          <a:prstGeom prst="rect">
            <a:avLst/>
          </a:prstGeom>
        </p:spPr>
        <p:txBody>
          <a:bodyPr wrap="square">
            <a:spAutoFit/>
          </a:bodyPr>
          <a:lstStyle/>
          <a:p>
            <a:r>
              <a:rPr lang="fr-FR" dirty="0" smtClean="0">
                <a:solidFill>
                  <a:schemeClr val="tx1">
                    <a:lumMod val="95000"/>
                    <a:lumOff val="5000"/>
                  </a:schemeClr>
                </a:solidFill>
                <a:latin typeface="Bahnschrift" panose="020B0502040204020203" pitchFamily="34" charset="0"/>
              </a:rPr>
              <a:t>Le programme d’économie droit formule des questions commençant par … </a:t>
            </a:r>
          </a:p>
        </p:txBody>
      </p:sp>
      <p:sp>
        <p:nvSpPr>
          <p:cNvPr id="3" name="Rectangle 2"/>
          <p:cNvSpPr/>
          <p:nvPr/>
        </p:nvSpPr>
        <p:spPr>
          <a:xfrm>
            <a:off x="445868" y="8686712"/>
            <a:ext cx="3405399" cy="830997"/>
          </a:xfrm>
          <a:prstGeom prst="rect">
            <a:avLst/>
          </a:prstGeom>
          <a:ln w="38100">
            <a:noFill/>
            <a:prstDash val="sysDot"/>
          </a:ln>
        </p:spPr>
        <p:txBody>
          <a:bodyPr wrap="square">
            <a:spAutoFit/>
          </a:bodyPr>
          <a:lstStyle/>
          <a:p>
            <a:pPr algn="just"/>
            <a:r>
              <a:rPr lang="fr-FR" sz="1600" dirty="0" smtClean="0">
                <a:solidFill>
                  <a:srgbClr val="000000"/>
                </a:solidFill>
                <a:latin typeface="FiraSans Regular"/>
              </a:rPr>
              <a:t>L’enjeux de la métacognition pour rendre explicite la lecture de la question prend tout son sens</a:t>
            </a:r>
          </a:p>
        </p:txBody>
      </p:sp>
      <p:sp>
        <p:nvSpPr>
          <p:cNvPr id="44" name="Rectangle 43"/>
          <p:cNvSpPr/>
          <p:nvPr/>
        </p:nvSpPr>
        <p:spPr>
          <a:xfrm>
            <a:off x="811001" y="7764459"/>
            <a:ext cx="6180985" cy="646331"/>
          </a:xfrm>
          <a:prstGeom prst="rect">
            <a:avLst/>
          </a:prstGeom>
        </p:spPr>
        <p:txBody>
          <a:bodyPr wrap="square">
            <a:spAutoFit/>
          </a:bodyPr>
          <a:lstStyle/>
          <a:p>
            <a:r>
              <a:rPr lang="fr-FR" dirty="0" smtClean="0">
                <a:solidFill>
                  <a:schemeClr val="tx1">
                    <a:lumMod val="95000"/>
                    <a:lumOff val="5000"/>
                  </a:schemeClr>
                </a:solidFill>
                <a:latin typeface="FiraSans Regular"/>
              </a:rPr>
              <a:t>La nature de la question infère la direction à prendre pour réfléchir à la problématique</a:t>
            </a:r>
          </a:p>
        </p:txBody>
      </p:sp>
      <p:sp>
        <p:nvSpPr>
          <p:cNvPr id="25" name="Rectangle à coins arrondis 24"/>
          <p:cNvSpPr/>
          <p:nvPr/>
        </p:nvSpPr>
        <p:spPr>
          <a:xfrm>
            <a:off x="704216" y="5120239"/>
            <a:ext cx="6638290" cy="519351"/>
          </a:xfrm>
          <a:prstGeom prst="roundRect">
            <a:avLst>
              <a:gd name="adj" fmla="val 50000"/>
            </a:avLst>
          </a:prstGeom>
          <a:solidFill>
            <a:schemeClr val="bg1"/>
          </a:solidFill>
        </p:spPr>
        <p:txBody>
          <a:bodyPr wrap="square">
            <a:spAutoFit/>
          </a:bodyPr>
          <a:lstStyle/>
          <a:p>
            <a:pPr algn="just"/>
            <a:r>
              <a:rPr lang="fr-FR" b="1" dirty="0" smtClean="0">
                <a:solidFill>
                  <a:schemeClr val="tx1">
                    <a:lumMod val="95000"/>
                    <a:lumOff val="5000"/>
                  </a:schemeClr>
                </a:solidFill>
                <a:latin typeface="Bahnschrift" panose="020B0502040204020203" pitchFamily="34" charset="0"/>
              </a:rPr>
              <a:t>La nature de la question ?</a:t>
            </a:r>
            <a:endParaRPr lang="fr-FR" b="1" dirty="0">
              <a:solidFill>
                <a:schemeClr val="tx1">
                  <a:lumMod val="95000"/>
                  <a:lumOff val="5000"/>
                </a:schemeClr>
              </a:solidFill>
              <a:latin typeface="Bahnschrift" panose="020B0502040204020203" pitchFamily="34" charset="0"/>
            </a:endParaRPr>
          </a:p>
        </p:txBody>
      </p:sp>
      <p:sp>
        <p:nvSpPr>
          <p:cNvPr id="35"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36"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37"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38"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39"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40"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41"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42" name="Parenthèse fermante 41"/>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 name="Rectangle 3"/>
          <p:cNvSpPr/>
          <p:nvPr/>
        </p:nvSpPr>
        <p:spPr>
          <a:xfrm>
            <a:off x="4535561" y="8663767"/>
            <a:ext cx="2724640" cy="830997"/>
          </a:xfrm>
          <a:prstGeom prst="rect">
            <a:avLst/>
          </a:prstGeom>
        </p:spPr>
        <p:txBody>
          <a:bodyPr wrap="square">
            <a:spAutoFit/>
          </a:bodyPr>
          <a:lstStyle/>
          <a:p>
            <a:r>
              <a:rPr lang="fr-FR" sz="1600" dirty="0" smtClean="0">
                <a:solidFill>
                  <a:srgbClr val="000000"/>
                </a:solidFill>
                <a:latin typeface="FiraSans Regular"/>
              </a:rPr>
              <a:t>La pédagogie explicite est au centre de la réussite de l’apprenant</a:t>
            </a:r>
            <a:endParaRPr lang="fr-FR" sz="1600" dirty="0">
              <a:solidFill>
                <a:srgbClr val="000000"/>
              </a:solidFill>
              <a:latin typeface="FiraSans Regular"/>
            </a:endParaRPr>
          </a:p>
        </p:txBody>
      </p:sp>
    </p:spTree>
    <p:extLst>
      <p:ext uri="{BB962C8B-B14F-4D97-AF65-F5344CB8AC3E}">
        <p14:creationId xmlns:p14="http://schemas.microsoft.com/office/powerpoint/2010/main" val="767083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6" presetClass="entr" presetSubtype="32" fill="hold" grpId="0" nodeType="afterEffect">
                                  <p:stCondLst>
                                    <p:cond delay="0"/>
                                  </p:stCondLst>
                                  <p:childTnLst>
                                    <p:set>
                                      <p:cBhvr>
                                        <p:cTn id="10" dur="1" fill="hold">
                                          <p:stCondLst>
                                            <p:cond delay="0"/>
                                          </p:stCondLst>
                                        </p:cTn>
                                        <p:tgtEl>
                                          <p:spTgt spid="27"/>
                                        </p:tgtEl>
                                        <p:attrNameLst>
                                          <p:attrName>style.visibility</p:attrName>
                                        </p:attrNameLst>
                                      </p:cBhvr>
                                      <p:to>
                                        <p:strVal val="visible"/>
                                      </p:to>
                                    </p:set>
                                    <p:animEffect transition="in" filter="circle(out)">
                                      <p:cBhvr>
                                        <p:cTn id="11" dur="2000"/>
                                        <p:tgtEl>
                                          <p:spTgt spid="27"/>
                                        </p:tgtEl>
                                      </p:cBhvr>
                                    </p:animEffect>
                                  </p:childTnLst>
                                </p:cTn>
                              </p:par>
                            </p:childTnLst>
                          </p:cTn>
                        </p:par>
                        <p:par>
                          <p:cTn id="12" fill="hold">
                            <p:stCondLst>
                              <p:cond delay="2500"/>
                            </p:stCondLst>
                            <p:childTnLst>
                              <p:par>
                                <p:cTn id="13" presetID="22" presetClass="entr" presetSubtype="1" fill="hold" nodeType="afterEffect">
                                  <p:stCondLst>
                                    <p:cond delay="0"/>
                                  </p:stCondLst>
                                  <p:childTnLst>
                                    <p:set>
                                      <p:cBhvr>
                                        <p:cTn id="14" dur="1" fill="hold">
                                          <p:stCondLst>
                                            <p:cond delay="0"/>
                                          </p:stCondLst>
                                        </p:cTn>
                                        <p:tgtEl>
                                          <p:spTgt spid="61"/>
                                        </p:tgtEl>
                                        <p:attrNameLst>
                                          <p:attrName>style.visibility</p:attrName>
                                        </p:attrNameLst>
                                      </p:cBhvr>
                                      <p:to>
                                        <p:strVal val="visible"/>
                                      </p:to>
                                    </p:set>
                                    <p:animEffect transition="in" filter="wipe(up)">
                                      <p:cBhvr>
                                        <p:cTn id="15" dur="1000"/>
                                        <p:tgtEl>
                                          <p:spTgt spid="61"/>
                                        </p:tgtEl>
                                      </p:cBhvr>
                                    </p:animEffect>
                                  </p:childTnLst>
                                </p:cTn>
                              </p:par>
                            </p:childTnLst>
                          </p:cTn>
                        </p:par>
                        <p:par>
                          <p:cTn id="16" fill="hold">
                            <p:stCondLst>
                              <p:cond delay="3500"/>
                            </p:stCondLst>
                            <p:childTnLst>
                              <p:par>
                                <p:cTn id="17" presetID="10" presetClass="entr" presetSubtype="0"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500"/>
                                        <p:tgtEl>
                                          <p:spTgt spid="6"/>
                                        </p:tgtEl>
                                      </p:cBhvr>
                                    </p:animEffect>
                                  </p:childTnLst>
                                </p:cTn>
                              </p:par>
                            </p:childTnLst>
                          </p:cTn>
                        </p:par>
                        <p:par>
                          <p:cTn id="20" fill="hold">
                            <p:stCondLst>
                              <p:cond delay="4000"/>
                            </p:stCondLst>
                            <p:childTnLst>
                              <p:par>
                                <p:cTn id="21" presetID="22" presetClass="entr" presetSubtype="8" fill="hold" grpId="0" nodeType="afterEffect">
                                  <p:stCondLst>
                                    <p:cond delay="0"/>
                                  </p:stCondLst>
                                  <p:childTnLst>
                                    <p:set>
                                      <p:cBhvr>
                                        <p:cTn id="22" dur="1" fill="hold">
                                          <p:stCondLst>
                                            <p:cond delay="0"/>
                                          </p:stCondLst>
                                        </p:cTn>
                                        <p:tgtEl>
                                          <p:spTgt spid="25"/>
                                        </p:tgtEl>
                                        <p:attrNameLst>
                                          <p:attrName>style.visibility</p:attrName>
                                        </p:attrNameLst>
                                      </p:cBhvr>
                                      <p:to>
                                        <p:strVal val="visible"/>
                                      </p:to>
                                    </p:set>
                                    <p:animEffect transition="in" filter="wipe(left)">
                                      <p:cBhvr>
                                        <p:cTn id="23" dur="1000"/>
                                        <p:tgtEl>
                                          <p:spTgt spid="25"/>
                                        </p:tgtEl>
                                      </p:cBhvr>
                                    </p:animEffect>
                                  </p:childTnLst>
                                </p:cTn>
                              </p:par>
                            </p:childTnLst>
                          </p:cTn>
                        </p:par>
                        <p:par>
                          <p:cTn id="24" fill="hold">
                            <p:stCondLst>
                              <p:cond delay="5000"/>
                            </p:stCondLst>
                            <p:childTnLst>
                              <p:par>
                                <p:cTn id="25" presetID="22" presetClass="entr" presetSubtype="8" fill="hold" grpId="0" nodeType="after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wipe(left)">
                                      <p:cBhvr>
                                        <p:cTn id="27" dur="500"/>
                                        <p:tgtEl>
                                          <p:spTgt spid="24"/>
                                        </p:tgtEl>
                                      </p:cBhvr>
                                    </p:animEffect>
                                  </p:childTnLst>
                                </p:cTn>
                              </p:par>
                            </p:childTnLst>
                          </p:cTn>
                        </p:par>
                        <p:par>
                          <p:cTn id="28" fill="hold">
                            <p:stCondLst>
                              <p:cond delay="5500"/>
                            </p:stCondLst>
                            <p:childTnLst>
                              <p:par>
                                <p:cTn id="29" presetID="22" presetClass="entr" presetSubtype="8" fill="hold" grpId="0" nodeType="after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wipe(left)">
                                      <p:cBhvr>
                                        <p:cTn id="31" dur="500"/>
                                        <p:tgtEl>
                                          <p:spTgt spid="20"/>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28"/>
                                        </p:tgtEl>
                                        <p:attrNameLst>
                                          <p:attrName>style.visibility</p:attrName>
                                        </p:attrNameLst>
                                      </p:cBhvr>
                                      <p:to>
                                        <p:strVal val="visible"/>
                                      </p:to>
                                    </p:set>
                                    <p:animEffect transition="in" filter="wipe(down)">
                                      <p:cBhvr>
                                        <p:cTn id="36" dur="500"/>
                                        <p:tgtEl>
                                          <p:spTgt spid="28"/>
                                        </p:tgtEl>
                                      </p:cBhvr>
                                    </p:animEffect>
                                  </p:childTnLst>
                                </p:cTn>
                              </p:par>
                            </p:childTnLst>
                          </p:cTn>
                        </p:par>
                        <p:par>
                          <p:cTn id="37" fill="hold">
                            <p:stCondLst>
                              <p:cond delay="500"/>
                            </p:stCondLst>
                            <p:childTnLst>
                              <p:par>
                                <p:cTn id="38" presetID="22" presetClass="entr" presetSubtype="8" fill="hold" grpId="0" nodeType="afterEffect">
                                  <p:stCondLst>
                                    <p:cond delay="0"/>
                                  </p:stCondLst>
                                  <p:childTnLst>
                                    <p:set>
                                      <p:cBhvr>
                                        <p:cTn id="39" dur="1" fill="hold">
                                          <p:stCondLst>
                                            <p:cond delay="0"/>
                                          </p:stCondLst>
                                        </p:cTn>
                                        <p:tgtEl>
                                          <p:spTgt spid="44"/>
                                        </p:tgtEl>
                                        <p:attrNameLst>
                                          <p:attrName>style.visibility</p:attrName>
                                        </p:attrNameLst>
                                      </p:cBhvr>
                                      <p:to>
                                        <p:strVal val="visible"/>
                                      </p:to>
                                    </p:set>
                                    <p:animEffect transition="in" filter="wipe(left)">
                                      <p:cBhvr>
                                        <p:cTn id="40" dur="500"/>
                                        <p:tgtEl>
                                          <p:spTgt spid="44"/>
                                        </p:tgtEl>
                                      </p:cBhvr>
                                    </p:animEffect>
                                  </p:childTnLst>
                                </p:cTn>
                              </p:par>
                            </p:childTnLst>
                          </p:cTn>
                        </p:par>
                        <p:par>
                          <p:cTn id="41" fill="hold">
                            <p:stCondLst>
                              <p:cond delay="1000"/>
                            </p:stCondLst>
                            <p:childTnLst>
                              <p:par>
                                <p:cTn id="42" presetID="22" presetClass="entr" presetSubtype="1" fill="hold" grpId="0" nodeType="afterEffect">
                                  <p:stCondLst>
                                    <p:cond delay="0"/>
                                  </p:stCondLst>
                                  <p:childTnLst>
                                    <p:set>
                                      <p:cBhvr>
                                        <p:cTn id="43" dur="1" fill="hold">
                                          <p:stCondLst>
                                            <p:cond delay="0"/>
                                          </p:stCondLst>
                                        </p:cTn>
                                        <p:tgtEl>
                                          <p:spTgt spid="3"/>
                                        </p:tgtEl>
                                        <p:attrNameLst>
                                          <p:attrName>style.visibility</p:attrName>
                                        </p:attrNameLst>
                                      </p:cBhvr>
                                      <p:to>
                                        <p:strVal val="visible"/>
                                      </p:to>
                                    </p:set>
                                    <p:animEffect transition="in" filter="wipe(up)">
                                      <p:cBhvr>
                                        <p:cTn id="44" dur="500"/>
                                        <p:tgtEl>
                                          <p:spTgt spid="3"/>
                                        </p:tgtEl>
                                      </p:cBhvr>
                                    </p:animEffect>
                                  </p:childTnLst>
                                </p:cTn>
                              </p:par>
                            </p:childTnLst>
                          </p:cTn>
                        </p:par>
                        <p:par>
                          <p:cTn id="45" fill="hold">
                            <p:stCondLst>
                              <p:cond delay="1500"/>
                            </p:stCondLst>
                            <p:childTnLst>
                              <p:par>
                                <p:cTn id="46" presetID="22" presetClass="entr" presetSubtype="1" fill="hold" grpId="0" nodeType="afterEffect">
                                  <p:stCondLst>
                                    <p:cond delay="0"/>
                                  </p:stCondLst>
                                  <p:childTnLst>
                                    <p:set>
                                      <p:cBhvr>
                                        <p:cTn id="47" dur="1" fill="hold">
                                          <p:stCondLst>
                                            <p:cond delay="0"/>
                                          </p:stCondLst>
                                        </p:cTn>
                                        <p:tgtEl>
                                          <p:spTgt spid="4"/>
                                        </p:tgtEl>
                                        <p:attrNameLst>
                                          <p:attrName>style.visibility</p:attrName>
                                        </p:attrNameLst>
                                      </p:cBhvr>
                                      <p:to>
                                        <p:strVal val="visible"/>
                                      </p:to>
                                    </p:set>
                                    <p:animEffect transition="in" filter="wipe(up)">
                                      <p:cBhvr>
                                        <p:cTn id="4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7" grpId="0" animBg="1"/>
      <p:bldP spid="2" grpId="0"/>
      <p:bldP spid="20" grpId="0"/>
      <p:bldP spid="24" grpId="0"/>
      <p:bldP spid="3" grpId="0"/>
      <p:bldP spid="44" grpId="0"/>
      <p:bldP spid="25" grpId="0" animBg="1"/>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33" name="Rectangle 32"/>
          <p:cNvSpPr/>
          <p:nvPr/>
        </p:nvSpPr>
        <p:spPr>
          <a:xfrm>
            <a:off x="-340359" y="6649458"/>
            <a:ext cx="8249920" cy="340894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grpSp>
        <p:nvGrpSpPr>
          <p:cNvPr id="80" name="Groupe 79"/>
          <p:cNvGrpSpPr/>
          <p:nvPr/>
        </p:nvGrpSpPr>
        <p:grpSpPr>
          <a:xfrm>
            <a:off x="180568" y="1289841"/>
            <a:ext cx="571500" cy="646331"/>
            <a:chOff x="274274" y="1300753"/>
            <a:chExt cx="571500" cy="646331"/>
          </a:xfrm>
        </p:grpSpPr>
        <p:sp>
          <p:nvSpPr>
            <p:cNvPr id="81" name="Rectangle 80"/>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2" name="ZoneTexte 81"/>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cxnSp>
        <p:nvCxnSpPr>
          <p:cNvPr id="61" name="Connecteur droit 60"/>
          <p:cNvCxnSpPr/>
          <p:nvPr/>
        </p:nvCxnSpPr>
        <p:spPr>
          <a:xfrm>
            <a:off x="2517253" y="4447835"/>
            <a:ext cx="0" cy="563799"/>
          </a:xfrm>
          <a:prstGeom prst="line">
            <a:avLst/>
          </a:prstGeom>
          <a:ln w="57150">
            <a:solidFill>
              <a:schemeClr val="accent4"/>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7" name="Ellipse 6"/>
          <p:cNvSpPr/>
          <p:nvPr/>
        </p:nvSpPr>
        <p:spPr>
          <a:xfrm>
            <a:off x="1494243" y="2256675"/>
            <a:ext cx="2046020" cy="19793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Rectangle 25"/>
          <p:cNvSpPr/>
          <p:nvPr/>
        </p:nvSpPr>
        <p:spPr>
          <a:xfrm>
            <a:off x="1473063" y="2622996"/>
            <a:ext cx="2088381" cy="1338828"/>
          </a:xfrm>
          <a:prstGeom prst="rect">
            <a:avLst/>
          </a:prstGeom>
        </p:spPr>
        <p:txBody>
          <a:bodyPr wrap="square">
            <a:spAutoFit/>
          </a:bodyPr>
          <a:lstStyle/>
          <a:p>
            <a:pPr algn="ctr">
              <a:lnSpc>
                <a:spcPct val="150000"/>
              </a:lnSpc>
            </a:pPr>
            <a:r>
              <a:rPr lang="fr-FR" b="1" dirty="0" smtClean="0">
                <a:solidFill>
                  <a:srgbClr val="D24726"/>
                </a:solidFill>
                <a:latin typeface="FiraSans Regular"/>
              </a:rPr>
              <a:t>L’apprenant s’interroge </a:t>
            </a:r>
          </a:p>
          <a:p>
            <a:pPr algn="ctr">
              <a:lnSpc>
                <a:spcPct val="150000"/>
              </a:lnSpc>
            </a:pPr>
            <a:r>
              <a:rPr lang="fr-FR" b="1" dirty="0" smtClean="0">
                <a:solidFill>
                  <a:srgbClr val="D24726"/>
                </a:solidFill>
                <a:latin typeface="FiraSans Regular"/>
              </a:rPr>
              <a:t>sur  :</a:t>
            </a:r>
            <a:endParaRPr lang="fr-FR" b="1" dirty="0">
              <a:solidFill>
                <a:srgbClr val="D24726"/>
              </a:solidFill>
              <a:latin typeface="FiraSans Regular"/>
            </a:endParaRPr>
          </a:p>
        </p:txBody>
      </p:sp>
      <p:sp>
        <p:nvSpPr>
          <p:cNvPr id="18" name="Rectangle 17"/>
          <p:cNvSpPr/>
          <p:nvPr/>
        </p:nvSpPr>
        <p:spPr>
          <a:xfrm>
            <a:off x="4023361" y="2256675"/>
            <a:ext cx="3749040" cy="323165"/>
          </a:xfrm>
          <a:prstGeom prst="rect">
            <a:avLst/>
          </a:prstGeom>
          <a:noFill/>
        </p:spPr>
        <p:txBody>
          <a:bodyPr wrap="square">
            <a:spAutoFit/>
          </a:bodyPr>
          <a:lstStyle/>
          <a:p>
            <a:pPr algn="just">
              <a:lnSpc>
                <a:spcPct val="150000"/>
              </a:lnSpc>
            </a:pPr>
            <a:r>
              <a:rPr lang="fr-FR" sz="1000" b="1" dirty="0" smtClean="0">
                <a:solidFill>
                  <a:srgbClr val="E68A74"/>
                </a:solidFill>
                <a:latin typeface="FiraSans Regular"/>
              </a:rPr>
              <a:t>Le champ de réflexion par rapport à la mise en situation ?</a:t>
            </a:r>
            <a:endParaRPr lang="fr-FR" sz="1000" b="1" dirty="0">
              <a:solidFill>
                <a:srgbClr val="E68A74"/>
              </a:solidFill>
              <a:latin typeface="FiraSans Regular"/>
            </a:endParaRPr>
          </a:p>
        </p:txBody>
      </p:sp>
      <p:sp>
        <p:nvSpPr>
          <p:cNvPr id="2" name="Rectangle 1"/>
          <p:cNvSpPr/>
          <p:nvPr/>
        </p:nvSpPr>
        <p:spPr>
          <a:xfrm>
            <a:off x="4023361" y="2504294"/>
            <a:ext cx="3886200" cy="294632"/>
          </a:xfrm>
          <a:prstGeom prst="rect">
            <a:avLst/>
          </a:prstGeom>
        </p:spPr>
        <p:txBody>
          <a:bodyPr>
            <a:spAutoFit/>
          </a:bodyPr>
          <a:lstStyle/>
          <a:p>
            <a:pPr>
              <a:lnSpc>
                <a:spcPct val="150000"/>
              </a:lnSpc>
            </a:pPr>
            <a:r>
              <a:rPr lang="fr-FR" sz="1000" b="1" dirty="0">
                <a:solidFill>
                  <a:srgbClr val="E68A74"/>
                </a:solidFill>
                <a:latin typeface="FiraSans Regular"/>
              </a:rPr>
              <a:t>Les mots clés de la problématique ?</a:t>
            </a:r>
          </a:p>
        </p:txBody>
      </p:sp>
      <p:sp>
        <p:nvSpPr>
          <p:cNvPr id="20" name="Rectangle 19"/>
          <p:cNvSpPr/>
          <p:nvPr/>
        </p:nvSpPr>
        <p:spPr>
          <a:xfrm>
            <a:off x="1199321" y="5944743"/>
            <a:ext cx="2258234" cy="369332"/>
          </a:xfrm>
          <a:prstGeom prst="rect">
            <a:avLst/>
          </a:prstGeom>
        </p:spPr>
        <p:txBody>
          <a:bodyPr wrap="square">
            <a:spAutoFit/>
          </a:bodyPr>
          <a:lstStyle/>
          <a:p>
            <a:r>
              <a:rPr lang="fr-FR" b="1" dirty="0" smtClean="0">
                <a:solidFill>
                  <a:schemeClr val="bg1"/>
                </a:solidFill>
                <a:latin typeface="FiraSans Regular"/>
              </a:rPr>
              <a:t>Comment … </a:t>
            </a:r>
          </a:p>
        </p:txBody>
      </p:sp>
      <p:sp>
        <p:nvSpPr>
          <p:cNvPr id="25" name="Rectangle 24"/>
          <p:cNvSpPr/>
          <p:nvPr/>
        </p:nvSpPr>
        <p:spPr>
          <a:xfrm>
            <a:off x="5312294" y="7896311"/>
            <a:ext cx="2541715" cy="338554"/>
          </a:xfrm>
          <a:prstGeom prst="rect">
            <a:avLst/>
          </a:prstGeom>
        </p:spPr>
        <p:txBody>
          <a:bodyPr wrap="square">
            <a:spAutoFit/>
          </a:bodyPr>
          <a:lstStyle/>
          <a:p>
            <a:r>
              <a:rPr lang="fr-FR" sz="1600" i="1" dirty="0" smtClean="0">
                <a:solidFill>
                  <a:schemeClr val="tx1">
                    <a:lumMod val="95000"/>
                    <a:lumOff val="5000"/>
                  </a:schemeClr>
                </a:solidFill>
                <a:latin typeface="FiraSans Regular"/>
              </a:rPr>
              <a:t>De quelle manière … ?</a:t>
            </a:r>
          </a:p>
        </p:txBody>
      </p:sp>
      <p:sp>
        <p:nvSpPr>
          <p:cNvPr id="28" name="Rectangle 27"/>
          <p:cNvSpPr/>
          <p:nvPr/>
        </p:nvSpPr>
        <p:spPr>
          <a:xfrm>
            <a:off x="5043995" y="8238986"/>
            <a:ext cx="2828532" cy="338554"/>
          </a:xfrm>
          <a:prstGeom prst="rect">
            <a:avLst/>
          </a:prstGeom>
        </p:spPr>
        <p:txBody>
          <a:bodyPr wrap="square">
            <a:spAutoFit/>
          </a:bodyPr>
          <a:lstStyle/>
          <a:p>
            <a:r>
              <a:rPr lang="fr-FR" sz="1600" i="1" dirty="0" smtClean="0">
                <a:solidFill>
                  <a:schemeClr val="tx1">
                    <a:lumMod val="95000"/>
                    <a:lumOff val="5000"/>
                  </a:schemeClr>
                </a:solidFill>
                <a:latin typeface="FiraSans Regular"/>
              </a:rPr>
              <a:t>Par quel(s) moyen(s) … ?</a:t>
            </a:r>
          </a:p>
        </p:txBody>
      </p:sp>
      <p:sp>
        <p:nvSpPr>
          <p:cNvPr id="3" name="Rectangle 2"/>
          <p:cNvSpPr/>
          <p:nvPr/>
        </p:nvSpPr>
        <p:spPr>
          <a:xfrm>
            <a:off x="1202354" y="6879629"/>
            <a:ext cx="3236220" cy="338554"/>
          </a:xfrm>
          <a:prstGeom prst="rect">
            <a:avLst/>
          </a:prstGeom>
          <a:ln w="38100">
            <a:noFill/>
            <a:prstDash val="sysDot"/>
          </a:ln>
        </p:spPr>
        <p:txBody>
          <a:bodyPr wrap="square">
            <a:spAutoFit/>
          </a:bodyPr>
          <a:lstStyle/>
          <a:p>
            <a:r>
              <a:rPr lang="fr-FR" sz="1600" i="1" dirty="0" smtClean="0">
                <a:solidFill>
                  <a:srgbClr val="000000"/>
                </a:solidFill>
                <a:latin typeface="FiraSans Regular"/>
              </a:rPr>
              <a:t>Comment</a:t>
            </a:r>
            <a:r>
              <a:rPr lang="fr-FR" sz="1600" dirty="0" smtClean="0">
                <a:solidFill>
                  <a:srgbClr val="000000"/>
                </a:solidFill>
                <a:latin typeface="FiraSans Regular"/>
              </a:rPr>
              <a:t> interroge sur :</a:t>
            </a:r>
          </a:p>
        </p:txBody>
      </p:sp>
      <p:cxnSp>
        <p:nvCxnSpPr>
          <p:cNvPr id="8" name="Connecteur droit 7"/>
          <p:cNvCxnSpPr/>
          <p:nvPr/>
        </p:nvCxnSpPr>
        <p:spPr>
          <a:xfrm flipV="1">
            <a:off x="4464620" y="7486233"/>
            <a:ext cx="934129" cy="1424920"/>
          </a:xfrm>
          <a:prstGeom prst="line">
            <a:avLst/>
          </a:prstGeom>
          <a:ln w="38100">
            <a:solidFill>
              <a:schemeClr val="bg2">
                <a:lumMod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a:off x="1301936" y="7231289"/>
            <a:ext cx="3074991" cy="0"/>
          </a:xfrm>
          <a:prstGeom prst="line">
            <a:avLst/>
          </a:prstGeom>
          <a:ln w="1905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pic>
        <p:nvPicPr>
          <p:cNvPr id="34" name="Image 33"/>
          <p:cNvPicPr>
            <a:picLocks noChangeAspect="1"/>
          </p:cNvPicPr>
          <p:nvPr/>
        </p:nvPicPr>
        <p:blipFill>
          <a:blip r:embed="rId2">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1328545" y="7622008"/>
            <a:ext cx="322366" cy="322366"/>
          </a:xfrm>
          <a:prstGeom prst="rect">
            <a:avLst/>
          </a:prstGeom>
        </p:spPr>
      </p:pic>
      <p:pic>
        <p:nvPicPr>
          <p:cNvPr id="35" name="Image 34"/>
          <p:cNvPicPr>
            <a:picLocks noChangeAspect="1"/>
          </p:cNvPicPr>
          <p:nvPr/>
        </p:nvPicPr>
        <p:blipFill>
          <a:blip r:embed="rId2">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1303209" y="8362398"/>
            <a:ext cx="322366" cy="322366"/>
          </a:xfrm>
          <a:prstGeom prst="rect">
            <a:avLst/>
          </a:prstGeom>
        </p:spPr>
      </p:pic>
      <p:sp>
        <p:nvSpPr>
          <p:cNvPr id="29" name="Rectangle 28"/>
          <p:cNvSpPr/>
          <p:nvPr/>
        </p:nvSpPr>
        <p:spPr>
          <a:xfrm>
            <a:off x="1805896" y="7573146"/>
            <a:ext cx="3587726" cy="1323439"/>
          </a:xfrm>
          <a:prstGeom prst="rect">
            <a:avLst/>
          </a:prstGeom>
        </p:spPr>
        <p:txBody>
          <a:bodyPr wrap="square">
            <a:spAutoFit/>
          </a:bodyPr>
          <a:lstStyle/>
          <a:p>
            <a:r>
              <a:rPr lang="fr-FR" sz="1600" dirty="0">
                <a:solidFill>
                  <a:srgbClr val="000000"/>
                </a:solidFill>
                <a:latin typeface="FiraSans Regular"/>
              </a:rPr>
              <a:t>la manière dont une action se </a:t>
            </a:r>
            <a:endParaRPr lang="fr-FR" sz="1600" dirty="0" smtClean="0">
              <a:solidFill>
                <a:srgbClr val="000000"/>
              </a:solidFill>
              <a:latin typeface="FiraSans Regular"/>
            </a:endParaRPr>
          </a:p>
          <a:p>
            <a:r>
              <a:rPr lang="fr-FR" sz="1600" dirty="0" smtClean="0">
                <a:solidFill>
                  <a:srgbClr val="000000"/>
                </a:solidFill>
                <a:latin typeface="FiraSans Regular"/>
              </a:rPr>
              <a:t>déroule ou </a:t>
            </a:r>
            <a:r>
              <a:rPr lang="fr-FR" sz="1600" dirty="0">
                <a:solidFill>
                  <a:srgbClr val="000000"/>
                </a:solidFill>
                <a:latin typeface="FiraSans Regular"/>
              </a:rPr>
              <a:t>un fait se présente</a:t>
            </a:r>
          </a:p>
          <a:p>
            <a:endParaRPr lang="fr-FR" sz="1600" dirty="0">
              <a:solidFill>
                <a:srgbClr val="000000"/>
              </a:solidFill>
              <a:latin typeface="FiraSans Regular"/>
            </a:endParaRPr>
          </a:p>
          <a:p>
            <a:r>
              <a:rPr lang="fr-FR" sz="1600" dirty="0">
                <a:solidFill>
                  <a:srgbClr val="000000"/>
                </a:solidFill>
                <a:latin typeface="FiraSans Regular"/>
              </a:rPr>
              <a:t>les conditions de l’action </a:t>
            </a:r>
            <a:br>
              <a:rPr lang="fr-FR" sz="1600" dirty="0">
                <a:solidFill>
                  <a:srgbClr val="000000"/>
                </a:solidFill>
                <a:latin typeface="FiraSans Regular"/>
              </a:rPr>
            </a:br>
            <a:r>
              <a:rPr lang="fr-FR" sz="1600" dirty="0">
                <a:solidFill>
                  <a:srgbClr val="000000"/>
                </a:solidFill>
                <a:latin typeface="FiraSans Regular"/>
              </a:rPr>
              <a:t>ou du fait</a:t>
            </a:r>
            <a:endParaRPr lang="fr-FR" sz="1600" dirty="0">
              <a:latin typeface="FiraSans Regular"/>
            </a:endParaRPr>
          </a:p>
        </p:txBody>
      </p:sp>
      <p:sp>
        <p:nvSpPr>
          <p:cNvPr id="37" name="Rectangle 36"/>
          <p:cNvSpPr/>
          <p:nvPr/>
        </p:nvSpPr>
        <p:spPr>
          <a:xfrm>
            <a:off x="4743022" y="8594314"/>
            <a:ext cx="2828532" cy="338554"/>
          </a:xfrm>
          <a:prstGeom prst="rect">
            <a:avLst/>
          </a:prstGeom>
        </p:spPr>
        <p:txBody>
          <a:bodyPr wrap="square">
            <a:spAutoFit/>
          </a:bodyPr>
          <a:lstStyle/>
          <a:p>
            <a:r>
              <a:rPr lang="fr-FR" sz="1600" i="1" dirty="0" smtClean="0">
                <a:solidFill>
                  <a:schemeClr val="tx1">
                    <a:lumMod val="95000"/>
                    <a:lumOff val="5000"/>
                  </a:schemeClr>
                </a:solidFill>
                <a:latin typeface="FiraSans Regular"/>
              </a:rPr>
              <a:t>Dans quelles conditions … ?</a:t>
            </a:r>
          </a:p>
        </p:txBody>
      </p:sp>
      <p:sp>
        <p:nvSpPr>
          <p:cNvPr id="39" name="Rectangle 38"/>
          <p:cNvSpPr/>
          <p:nvPr/>
        </p:nvSpPr>
        <p:spPr>
          <a:xfrm>
            <a:off x="5566437" y="7507948"/>
            <a:ext cx="2541715" cy="338554"/>
          </a:xfrm>
          <a:prstGeom prst="rect">
            <a:avLst/>
          </a:prstGeom>
        </p:spPr>
        <p:txBody>
          <a:bodyPr wrap="square">
            <a:spAutoFit/>
          </a:bodyPr>
          <a:lstStyle/>
          <a:p>
            <a:r>
              <a:rPr lang="fr-FR" sz="1600" i="1" dirty="0" smtClean="0">
                <a:solidFill>
                  <a:schemeClr val="tx1">
                    <a:lumMod val="95000"/>
                    <a:lumOff val="5000"/>
                  </a:schemeClr>
                </a:solidFill>
                <a:latin typeface="FiraSans Regular"/>
              </a:rPr>
              <a:t>Dans quel ordre … ?</a:t>
            </a:r>
          </a:p>
        </p:txBody>
      </p:sp>
      <p:sp>
        <p:nvSpPr>
          <p:cNvPr id="31" name="Ellipse 30"/>
          <p:cNvSpPr/>
          <p:nvPr/>
        </p:nvSpPr>
        <p:spPr>
          <a:xfrm>
            <a:off x="2393455" y="4088115"/>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pic>
        <p:nvPicPr>
          <p:cNvPr id="30" name="Image 29"/>
          <p:cNvPicPr>
            <a:picLocks noChangeAspect="1"/>
          </p:cNvPicPr>
          <p:nvPr/>
        </p:nvPicPr>
        <p:blipFill>
          <a:blip r:embed="rId3">
            <a:biLevel thresh="75000"/>
            <a:extLst>
              <a:ext uri="{28A0092B-C50C-407E-A947-70E740481C1C}">
                <a14:useLocalDpi xmlns:a14="http://schemas.microsoft.com/office/drawing/2010/main" val="0"/>
              </a:ext>
            </a:extLst>
          </a:blip>
          <a:stretch>
            <a:fillRect/>
          </a:stretch>
        </p:blipFill>
        <p:spPr>
          <a:xfrm>
            <a:off x="151767" y="5120239"/>
            <a:ext cx="505224" cy="505224"/>
          </a:xfrm>
          <a:prstGeom prst="rect">
            <a:avLst/>
          </a:prstGeom>
        </p:spPr>
      </p:pic>
      <p:sp>
        <p:nvSpPr>
          <p:cNvPr id="32" name="Rectangle à coins arrondis 31"/>
          <p:cNvSpPr/>
          <p:nvPr/>
        </p:nvSpPr>
        <p:spPr>
          <a:xfrm>
            <a:off x="704216" y="5120239"/>
            <a:ext cx="6638290" cy="519351"/>
          </a:xfrm>
          <a:prstGeom prst="roundRect">
            <a:avLst>
              <a:gd name="adj" fmla="val 50000"/>
            </a:avLst>
          </a:prstGeom>
          <a:solidFill>
            <a:schemeClr val="bg1"/>
          </a:solidFill>
        </p:spPr>
        <p:txBody>
          <a:bodyPr wrap="square">
            <a:spAutoFit/>
          </a:bodyPr>
          <a:lstStyle/>
          <a:p>
            <a:pPr algn="just"/>
            <a:r>
              <a:rPr lang="fr-FR" b="1" dirty="0" smtClean="0">
                <a:solidFill>
                  <a:schemeClr val="tx1">
                    <a:lumMod val="95000"/>
                    <a:lumOff val="5000"/>
                  </a:schemeClr>
                </a:solidFill>
                <a:latin typeface="Bahnschrift" panose="020B0502040204020203" pitchFamily="34" charset="0"/>
              </a:rPr>
              <a:t>La nature de la question ?</a:t>
            </a:r>
            <a:endParaRPr lang="fr-FR" b="1" dirty="0">
              <a:solidFill>
                <a:schemeClr val="tx1">
                  <a:lumMod val="95000"/>
                  <a:lumOff val="5000"/>
                </a:schemeClr>
              </a:solidFill>
              <a:latin typeface="Bahnschrift" panose="020B0502040204020203" pitchFamily="34" charset="0"/>
            </a:endParaRPr>
          </a:p>
        </p:txBody>
      </p:sp>
      <p:sp>
        <p:nvSpPr>
          <p:cNvPr id="44"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45"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46"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47"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48"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49"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50"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51" name="Parenthèse fermante 50"/>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2872957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2"/>
                                        </p:tgtEl>
                                        <p:attrNameLst>
                                          <p:attrName>style.visibility</p:attrName>
                                        </p:attrNameLst>
                                      </p:cBhvr>
                                      <p:to>
                                        <p:strVal val="visible"/>
                                      </p:to>
                                    </p:set>
                                    <p:animEffect transition="in" filter="wipe(left)">
                                      <p:cBhvr>
                                        <p:cTn id="11" dur="1000"/>
                                        <p:tgtEl>
                                          <p:spTgt spid="32"/>
                                        </p:tgtEl>
                                      </p:cBhvr>
                                    </p:animEffect>
                                  </p:childTnLst>
                                </p:cTn>
                              </p:par>
                            </p:childTnLst>
                          </p:cTn>
                        </p:par>
                        <p:par>
                          <p:cTn id="12" fill="hold">
                            <p:stCondLst>
                              <p:cond delay="1500"/>
                            </p:stCondLst>
                            <p:childTnLst>
                              <p:par>
                                <p:cTn id="13" presetID="22" presetClass="entr" presetSubtype="8" fill="hold" grpId="0" nodeType="after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wipe(left)">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33"/>
                                        </p:tgtEl>
                                        <p:attrNameLst>
                                          <p:attrName>style.visibility</p:attrName>
                                        </p:attrNameLst>
                                      </p:cBhvr>
                                      <p:to>
                                        <p:strVal val="visible"/>
                                      </p:to>
                                    </p:set>
                                    <p:animEffect transition="in" filter="wipe(down)">
                                      <p:cBhvr>
                                        <p:cTn id="20" dur="500"/>
                                        <p:tgtEl>
                                          <p:spTgt spid="33"/>
                                        </p:tgtEl>
                                      </p:cBhvr>
                                    </p:animEffect>
                                  </p:childTnLst>
                                </p:cTn>
                              </p:par>
                            </p:childTnLst>
                          </p:cTn>
                        </p:par>
                        <p:par>
                          <p:cTn id="21" fill="hold">
                            <p:stCondLst>
                              <p:cond delay="500"/>
                            </p:stCondLst>
                            <p:childTnLst>
                              <p:par>
                                <p:cTn id="22" presetID="22" presetClass="entr" presetSubtype="8" fill="hold" grpId="0" nodeType="after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ipe(left)">
                                      <p:cBhvr>
                                        <p:cTn id="24" dur="500"/>
                                        <p:tgtEl>
                                          <p:spTgt spid="3"/>
                                        </p:tgtEl>
                                      </p:cBhvr>
                                    </p:animEffect>
                                  </p:childTnLst>
                                </p:cTn>
                              </p:par>
                            </p:childTnLst>
                          </p:cTn>
                        </p:par>
                        <p:par>
                          <p:cTn id="25" fill="hold">
                            <p:stCondLst>
                              <p:cond delay="1000"/>
                            </p:stCondLst>
                            <p:childTnLst>
                              <p:par>
                                <p:cTn id="26" presetID="22" presetClass="entr" presetSubtype="8" fill="hold" nodeType="after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wipe(left)">
                                      <p:cBhvr>
                                        <p:cTn id="28" dur="500"/>
                                        <p:tgtEl>
                                          <p:spTgt spid="15"/>
                                        </p:tgtEl>
                                      </p:cBhvr>
                                    </p:animEffect>
                                  </p:childTnLst>
                                </p:cTn>
                              </p:par>
                            </p:childTnLst>
                          </p:cTn>
                        </p:par>
                        <p:par>
                          <p:cTn id="29" fill="hold">
                            <p:stCondLst>
                              <p:cond delay="1500"/>
                            </p:stCondLst>
                            <p:childTnLst>
                              <p:par>
                                <p:cTn id="30" presetID="22" presetClass="entr" presetSubtype="1" fill="hold" nodeType="afterEffect">
                                  <p:stCondLst>
                                    <p:cond delay="0"/>
                                  </p:stCondLst>
                                  <p:childTnLst>
                                    <p:set>
                                      <p:cBhvr>
                                        <p:cTn id="31" dur="1" fill="hold">
                                          <p:stCondLst>
                                            <p:cond delay="0"/>
                                          </p:stCondLst>
                                        </p:cTn>
                                        <p:tgtEl>
                                          <p:spTgt spid="34"/>
                                        </p:tgtEl>
                                        <p:attrNameLst>
                                          <p:attrName>style.visibility</p:attrName>
                                        </p:attrNameLst>
                                      </p:cBhvr>
                                      <p:to>
                                        <p:strVal val="visible"/>
                                      </p:to>
                                    </p:set>
                                    <p:animEffect transition="in" filter="wipe(up)">
                                      <p:cBhvr>
                                        <p:cTn id="32" dur="500"/>
                                        <p:tgtEl>
                                          <p:spTgt spid="34"/>
                                        </p:tgtEl>
                                      </p:cBhvr>
                                    </p:animEffect>
                                  </p:childTnLst>
                                </p:cTn>
                              </p:par>
                            </p:childTnLst>
                          </p:cTn>
                        </p:par>
                        <p:par>
                          <p:cTn id="33" fill="hold">
                            <p:stCondLst>
                              <p:cond delay="2000"/>
                            </p:stCondLst>
                            <p:childTnLst>
                              <p:par>
                                <p:cTn id="34" presetID="22" presetClass="entr" presetSubtype="1" fill="hold" nodeType="afterEffect">
                                  <p:stCondLst>
                                    <p:cond delay="0"/>
                                  </p:stCondLst>
                                  <p:childTnLst>
                                    <p:set>
                                      <p:cBhvr>
                                        <p:cTn id="35" dur="1" fill="hold">
                                          <p:stCondLst>
                                            <p:cond delay="0"/>
                                          </p:stCondLst>
                                        </p:cTn>
                                        <p:tgtEl>
                                          <p:spTgt spid="35"/>
                                        </p:tgtEl>
                                        <p:attrNameLst>
                                          <p:attrName>style.visibility</p:attrName>
                                        </p:attrNameLst>
                                      </p:cBhvr>
                                      <p:to>
                                        <p:strVal val="visible"/>
                                      </p:to>
                                    </p:set>
                                    <p:animEffect transition="in" filter="wipe(up)">
                                      <p:cBhvr>
                                        <p:cTn id="36" dur="500"/>
                                        <p:tgtEl>
                                          <p:spTgt spid="35"/>
                                        </p:tgtEl>
                                      </p:cBhvr>
                                    </p:animEffect>
                                  </p:childTnLst>
                                </p:cTn>
                              </p:par>
                            </p:childTnLst>
                          </p:cTn>
                        </p:par>
                        <p:par>
                          <p:cTn id="37" fill="hold">
                            <p:stCondLst>
                              <p:cond delay="2500"/>
                            </p:stCondLst>
                            <p:childTnLst>
                              <p:par>
                                <p:cTn id="38" presetID="22" presetClass="entr" presetSubtype="8" fill="hold" grpId="0" nodeType="afterEffect">
                                  <p:stCondLst>
                                    <p:cond delay="0"/>
                                  </p:stCondLst>
                                  <p:childTnLst>
                                    <p:set>
                                      <p:cBhvr>
                                        <p:cTn id="39" dur="1" fill="hold">
                                          <p:stCondLst>
                                            <p:cond delay="0"/>
                                          </p:stCondLst>
                                        </p:cTn>
                                        <p:tgtEl>
                                          <p:spTgt spid="29"/>
                                        </p:tgtEl>
                                        <p:attrNameLst>
                                          <p:attrName>style.visibility</p:attrName>
                                        </p:attrNameLst>
                                      </p:cBhvr>
                                      <p:to>
                                        <p:strVal val="visible"/>
                                      </p:to>
                                    </p:set>
                                    <p:animEffect transition="in" filter="wipe(left)">
                                      <p:cBhvr>
                                        <p:cTn id="40" dur="500"/>
                                        <p:tgtEl>
                                          <p:spTgt spid="29"/>
                                        </p:tgtEl>
                                      </p:cBhvr>
                                    </p:animEffect>
                                  </p:childTnLst>
                                </p:cTn>
                              </p:par>
                            </p:childTnLst>
                          </p:cTn>
                        </p:par>
                        <p:par>
                          <p:cTn id="41" fill="hold">
                            <p:stCondLst>
                              <p:cond delay="3000"/>
                            </p:stCondLst>
                            <p:childTnLst>
                              <p:par>
                                <p:cTn id="42" presetID="22" presetClass="entr" presetSubtype="1" fill="hold" nodeType="after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wipe(up)">
                                      <p:cBhvr>
                                        <p:cTn id="44" dur="500"/>
                                        <p:tgtEl>
                                          <p:spTgt spid="8"/>
                                        </p:tgtEl>
                                      </p:cBhvr>
                                    </p:animEffect>
                                  </p:childTnLst>
                                </p:cTn>
                              </p:par>
                            </p:childTnLst>
                          </p:cTn>
                        </p:par>
                        <p:par>
                          <p:cTn id="45" fill="hold">
                            <p:stCondLst>
                              <p:cond delay="3500"/>
                            </p:stCondLst>
                            <p:childTnLst>
                              <p:par>
                                <p:cTn id="46" presetID="22" presetClass="entr" presetSubtype="8" fill="hold" grpId="0" nodeType="afterEffect">
                                  <p:stCondLst>
                                    <p:cond delay="0"/>
                                  </p:stCondLst>
                                  <p:childTnLst>
                                    <p:set>
                                      <p:cBhvr>
                                        <p:cTn id="47" dur="1" fill="hold">
                                          <p:stCondLst>
                                            <p:cond delay="0"/>
                                          </p:stCondLst>
                                        </p:cTn>
                                        <p:tgtEl>
                                          <p:spTgt spid="39"/>
                                        </p:tgtEl>
                                        <p:attrNameLst>
                                          <p:attrName>style.visibility</p:attrName>
                                        </p:attrNameLst>
                                      </p:cBhvr>
                                      <p:to>
                                        <p:strVal val="visible"/>
                                      </p:to>
                                    </p:set>
                                    <p:animEffect transition="in" filter="wipe(left)">
                                      <p:cBhvr>
                                        <p:cTn id="48" dur="500"/>
                                        <p:tgtEl>
                                          <p:spTgt spid="39"/>
                                        </p:tgtEl>
                                      </p:cBhvr>
                                    </p:animEffect>
                                  </p:childTnLst>
                                </p:cTn>
                              </p:par>
                            </p:childTnLst>
                          </p:cTn>
                        </p:par>
                        <p:par>
                          <p:cTn id="49" fill="hold">
                            <p:stCondLst>
                              <p:cond delay="4000"/>
                            </p:stCondLst>
                            <p:childTnLst>
                              <p:par>
                                <p:cTn id="50" presetID="22" presetClass="entr" presetSubtype="8" fill="hold" grpId="0" nodeType="afterEffect">
                                  <p:stCondLst>
                                    <p:cond delay="0"/>
                                  </p:stCondLst>
                                  <p:childTnLst>
                                    <p:set>
                                      <p:cBhvr>
                                        <p:cTn id="51" dur="1" fill="hold">
                                          <p:stCondLst>
                                            <p:cond delay="0"/>
                                          </p:stCondLst>
                                        </p:cTn>
                                        <p:tgtEl>
                                          <p:spTgt spid="25"/>
                                        </p:tgtEl>
                                        <p:attrNameLst>
                                          <p:attrName>style.visibility</p:attrName>
                                        </p:attrNameLst>
                                      </p:cBhvr>
                                      <p:to>
                                        <p:strVal val="visible"/>
                                      </p:to>
                                    </p:set>
                                    <p:animEffect transition="in" filter="wipe(left)">
                                      <p:cBhvr>
                                        <p:cTn id="52" dur="500"/>
                                        <p:tgtEl>
                                          <p:spTgt spid="25"/>
                                        </p:tgtEl>
                                      </p:cBhvr>
                                    </p:animEffect>
                                  </p:childTnLst>
                                </p:cTn>
                              </p:par>
                            </p:childTnLst>
                          </p:cTn>
                        </p:par>
                        <p:par>
                          <p:cTn id="53" fill="hold">
                            <p:stCondLst>
                              <p:cond delay="4500"/>
                            </p:stCondLst>
                            <p:childTnLst>
                              <p:par>
                                <p:cTn id="54" presetID="22" presetClass="entr" presetSubtype="8" fill="hold" grpId="0" nodeType="afterEffect">
                                  <p:stCondLst>
                                    <p:cond delay="0"/>
                                  </p:stCondLst>
                                  <p:childTnLst>
                                    <p:set>
                                      <p:cBhvr>
                                        <p:cTn id="55" dur="1" fill="hold">
                                          <p:stCondLst>
                                            <p:cond delay="0"/>
                                          </p:stCondLst>
                                        </p:cTn>
                                        <p:tgtEl>
                                          <p:spTgt spid="28"/>
                                        </p:tgtEl>
                                        <p:attrNameLst>
                                          <p:attrName>style.visibility</p:attrName>
                                        </p:attrNameLst>
                                      </p:cBhvr>
                                      <p:to>
                                        <p:strVal val="visible"/>
                                      </p:to>
                                    </p:set>
                                    <p:animEffect transition="in" filter="wipe(left)">
                                      <p:cBhvr>
                                        <p:cTn id="56" dur="500"/>
                                        <p:tgtEl>
                                          <p:spTgt spid="28"/>
                                        </p:tgtEl>
                                      </p:cBhvr>
                                    </p:animEffect>
                                  </p:childTnLst>
                                </p:cTn>
                              </p:par>
                            </p:childTnLst>
                          </p:cTn>
                        </p:par>
                        <p:par>
                          <p:cTn id="57" fill="hold">
                            <p:stCondLst>
                              <p:cond delay="5000"/>
                            </p:stCondLst>
                            <p:childTnLst>
                              <p:par>
                                <p:cTn id="58" presetID="22" presetClass="entr" presetSubtype="8" fill="hold" grpId="0" nodeType="afterEffect">
                                  <p:stCondLst>
                                    <p:cond delay="0"/>
                                  </p:stCondLst>
                                  <p:childTnLst>
                                    <p:set>
                                      <p:cBhvr>
                                        <p:cTn id="59" dur="1" fill="hold">
                                          <p:stCondLst>
                                            <p:cond delay="0"/>
                                          </p:stCondLst>
                                        </p:cTn>
                                        <p:tgtEl>
                                          <p:spTgt spid="37"/>
                                        </p:tgtEl>
                                        <p:attrNameLst>
                                          <p:attrName>style.visibility</p:attrName>
                                        </p:attrNameLst>
                                      </p:cBhvr>
                                      <p:to>
                                        <p:strVal val="visible"/>
                                      </p:to>
                                    </p:set>
                                    <p:animEffect transition="in" filter="wipe(left)">
                                      <p:cBhvr>
                                        <p:cTn id="60"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20" grpId="0"/>
      <p:bldP spid="25" grpId="0"/>
      <p:bldP spid="28" grpId="0"/>
      <p:bldP spid="3" grpId="0"/>
      <p:bldP spid="29" grpId="0"/>
      <p:bldP spid="37" grpId="0"/>
      <p:bldP spid="39" grpId="0"/>
      <p:bldP spid="3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36" name="Rectangle 35"/>
          <p:cNvSpPr/>
          <p:nvPr/>
        </p:nvSpPr>
        <p:spPr>
          <a:xfrm>
            <a:off x="-340359" y="6649458"/>
            <a:ext cx="8249920" cy="340894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grpSp>
        <p:nvGrpSpPr>
          <p:cNvPr id="80" name="Groupe 79"/>
          <p:cNvGrpSpPr/>
          <p:nvPr/>
        </p:nvGrpSpPr>
        <p:grpSpPr>
          <a:xfrm>
            <a:off x="180568" y="1289841"/>
            <a:ext cx="571500" cy="646331"/>
            <a:chOff x="274274" y="1300753"/>
            <a:chExt cx="571500" cy="646331"/>
          </a:xfrm>
        </p:grpSpPr>
        <p:sp>
          <p:nvSpPr>
            <p:cNvPr id="81" name="Rectangle 80"/>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2" name="ZoneTexte 81"/>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cxnSp>
        <p:nvCxnSpPr>
          <p:cNvPr id="61" name="Connecteur droit 60"/>
          <p:cNvCxnSpPr/>
          <p:nvPr/>
        </p:nvCxnSpPr>
        <p:spPr>
          <a:xfrm>
            <a:off x="2517253" y="4447835"/>
            <a:ext cx="0" cy="563799"/>
          </a:xfrm>
          <a:prstGeom prst="line">
            <a:avLst/>
          </a:prstGeom>
          <a:ln w="57150">
            <a:solidFill>
              <a:schemeClr val="accent4"/>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7" name="Ellipse 6"/>
          <p:cNvSpPr/>
          <p:nvPr/>
        </p:nvSpPr>
        <p:spPr>
          <a:xfrm>
            <a:off x="1494243" y="2256675"/>
            <a:ext cx="2046020" cy="19793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Rectangle 25"/>
          <p:cNvSpPr/>
          <p:nvPr/>
        </p:nvSpPr>
        <p:spPr>
          <a:xfrm>
            <a:off x="1473063" y="2622996"/>
            <a:ext cx="2088381" cy="1338828"/>
          </a:xfrm>
          <a:prstGeom prst="rect">
            <a:avLst/>
          </a:prstGeom>
        </p:spPr>
        <p:txBody>
          <a:bodyPr wrap="square">
            <a:spAutoFit/>
          </a:bodyPr>
          <a:lstStyle/>
          <a:p>
            <a:pPr algn="ctr">
              <a:lnSpc>
                <a:spcPct val="150000"/>
              </a:lnSpc>
            </a:pPr>
            <a:r>
              <a:rPr lang="fr-FR" b="1" dirty="0" smtClean="0">
                <a:solidFill>
                  <a:srgbClr val="D24726"/>
                </a:solidFill>
                <a:latin typeface="FiraSans Regular"/>
              </a:rPr>
              <a:t>L’apprenant s’interroge </a:t>
            </a:r>
          </a:p>
          <a:p>
            <a:pPr algn="ctr">
              <a:lnSpc>
                <a:spcPct val="150000"/>
              </a:lnSpc>
            </a:pPr>
            <a:r>
              <a:rPr lang="fr-FR" b="1" dirty="0" smtClean="0">
                <a:solidFill>
                  <a:srgbClr val="D24726"/>
                </a:solidFill>
                <a:latin typeface="FiraSans Regular"/>
              </a:rPr>
              <a:t>sur  :</a:t>
            </a:r>
            <a:endParaRPr lang="fr-FR" b="1" dirty="0">
              <a:solidFill>
                <a:srgbClr val="D24726"/>
              </a:solidFill>
              <a:latin typeface="FiraSans Regular"/>
            </a:endParaRPr>
          </a:p>
        </p:txBody>
      </p:sp>
      <p:sp>
        <p:nvSpPr>
          <p:cNvPr id="27" name="Ellipse 26"/>
          <p:cNvSpPr/>
          <p:nvPr/>
        </p:nvSpPr>
        <p:spPr>
          <a:xfrm>
            <a:off x="2393455" y="4088115"/>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8" name="Rectangle 17"/>
          <p:cNvSpPr/>
          <p:nvPr/>
        </p:nvSpPr>
        <p:spPr>
          <a:xfrm>
            <a:off x="4023361" y="2256675"/>
            <a:ext cx="3749040" cy="323165"/>
          </a:xfrm>
          <a:prstGeom prst="rect">
            <a:avLst/>
          </a:prstGeom>
          <a:noFill/>
        </p:spPr>
        <p:txBody>
          <a:bodyPr wrap="square">
            <a:spAutoFit/>
          </a:bodyPr>
          <a:lstStyle/>
          <a:p>
            <a:pPr algn="just">
              <a:lnSpc>
                <a:spcPct val="150000"/>
              </a:lnSpc>
            </a:pPr>
            <a:r>
              <a:rPr lang="fr-FR" sz="1000" b="1" dirty="0" smtClean="0">
                <a:solidFill>
                  <a:srgbClr val="E68A74"/>
                </a:solidFill>
                <a:latin typeface="FiraSans Regular"/>
              </a:rPr>
              <a:t>Le champ de réflexion par rapport à la mise en situation ?</a:t>
            </a:r>
            <a:endParaRPr lang="fr-FR" sz="1000" b="1" dirty="0">
              <a:solidFill>
                <a:srgbClr val="E68A74"/>
              </a:solidFill>
              <a:latin typeface="FiraSans Regular"/>
            </a:endParaRPr>
          </a:p>
        </p:txBody>
      </p:sp>
      <p:sp>
        <p:nvSpPr>
          <p:cNvPr id="2" name="Rectangle 1"/>
          <p:cNvSpPr/>
          <p:nvPr/>
        </p:nvSpPr>
        <p:spPr>
          <a:xfrm>
            <a:off x="4023361" y="2504294"/>
            <a:ext cx="3886200" cy="294632"/>
          </a:xfrm>
          <a:prstGeom prst="rect">
            <a:avLst/>
          </a:prstGeom>
        </p:spPr>
        <p:txBody>
          <a:bodyPr>
            <a:spAutoFit/>
          </a:bodyPr>
          <a:lstStyle/>
          <a:p>
            <a:pPr>
              <a:lnSpc>
                <a:spcPct val="150000"/>
              </a:lnSpc>
            </a:pPr>
            <a:r>
              <a:rPr lang="fr-FR" sz="1000" b="1" dirty="0">
                <a:solidFill>
                  <a:srgbClr val="E68A74"/>
                </a:solidFill>
                <a:latin typeface="FiraSans Regular"/>
              </a:rPr>
              <a:t>Les mots clés de la problématique ?</a:t>
            </a:r>
          </a:p>
        </p:txBody>
      </p:sp>
      <p:sp>
        <p:nvSpPr>
          <p:cNvPr id="20" name="Rectangle 19"/>
          <p:cNvSpPr/>
          <p:nvPr/>
        </p:nvSpPr>
        <p:spPr>
          <a:xfrm>
            <a:off x="1203041" y="6021706"/>
            <a:ext cx="2258234" cy="369332"/>
          </a:xfrm>
          <a:prstGeom prst="rect">
            <a:avLst/>
          </a:prstGeom>
        </p:spPr>
        <p:txBody>
          <a:bodyPr wrap="square">
            <a:spAutoFit/>
          </a:bodyPr>
          <a:lstStyle/>
          <a:p>
            <a:r>
              <a:rPr lang="fr-FR" b="1" dirty="0" smtClean="0">
                <a:solidFill>
                  <a:schemeClr val="bg1"/>
                </a:solidFill>
                <a:latin typeface="FiraSans Regular"/>
              </a:rPr>
              <a:t>Quels / Quelles … </a:t>
            </a:r>
          </a:p>
        </p:txBody>
      </p:sp>
      <p:sp>
        <p:nvSpPr>
          <p:cNvPr id="25" name="Rectangle 24"/>
          <p:cNvSpPr/>
          <p:nvPr/>
        </p:nvSpPr>
        <p:spPr>
          <a:xfrm>
            <a:off x="4755926" y="8900443"/>
            <a:ext cx="2541715" cy="338554"/>
          </a:xfrm>
          <a:prstGeom prst="rect">
            <a:avLst/>
          </a:prstGeom>
        </p:spPr>
        <p:txBody>
          <a:bodyPr wrap="square">
            <a:spAutoFit/>
          </a:bodyPr>
          <a:lstStyle/>
          <a:p>
            <a:r>
              <a:rPr lang="fr-FR" sz="1600" i="1" dirty="0" smtClean="0">
                <a:solidFill>
                  <a:schemeClr val="tx1">
                    <a:lumMod val="95000"/>
                    <a:lumOff val="5000"/>
                  </a:schemeClr>
                </a:solidFill>
                <a:latin typeface="FiraSans Regular"/>
              </a:rPr>
              <a:t>Classifier, Associer … ?</a:t>
            </a:r>
          </a:p>
        </p:txBody>
      </p:sp>
      <p:sp>
        <p:nvSpPr>
          <p:cNvPr id="3" name="Rectangle 2"/>
          <p:cNvSpPr/>
          <p:nvPr/>
        </p:nvSpPr>
        <p:spPr>
          <a:xfrm>
            <a:off x="1203041" y="7004024"/>
            <a:ext cx="3236220" cy="338554"/>
          </a:xfrm>
          <a:prstGeom prst="rect">
            <a:avLst/>
          </a:prstGeom>
          <a:ln w="38100">
            <a:noFill/>
            <a:prstDash val="sysDot"/>
          </a:ln>
        </p:spPr>
        <p:txBody>
          <a:bodyPr wrap="square">
            <a:spAutoFit/>
          </a:bodyPr>
          <a:lstStyle/>
          <a:p>
            <a:r>
              <a:rPr lang="fr-FR" sz="1600" i="1" dirty="0" smtClean="0">
                <a:solidFill>
                  <a:srgbClr val="000000"/>
                </a:solidFill>
                <a:latin typeface="FiraSans Regular"/>
              </a:rPr>
              <a:t>Quels / Quelles</a:t>
            </a:r>
            <a:r>
              <a:rPr lang="fr-FR" sz="1600" dirty="0" smtClean="0">
                <a:solidFill>
                  <a:srgbClr val="000000"/>
                </a:solidFill>
                <a:latin typeface="FiraSans Regular"/>
              </a:rPr>
              <a:t> interroge sur :</a:t>
            </a:r>
          </a:p>
        </p:txBody>
      </p:sp>
      <p:cxnSp>
        <p:nvCxnSpPr>
          <p:cNvPr id="8" name="Connecteur droit 7"/>
          <p:cNvCxnSpPr/>
          <p:nvPr/>
        </p:nvCxnSpPr>
        <p:spPr>
          <a:xfrm flipV="1">
            <a:off x="4408094" y="7610628"/>
            <a:ext cx="1021822" cy="1867669"/>
          </a:xfrm>
          <a:prstGeom prst="line">
            <a:avLst/>
          </a:prstGeom>
          <a:ln w="38100">
            <a:solidFill>
              <a:schemeClr val="bg2">
                <a:lumMod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a:off x="1322943" y="7355684"/>
            <a:ext cx="3074991" cy="0"/>
          </a:xfrm>
          <a:prstGeom prst="line">
            <a:avLst/>
          </a:prstGeom>
          <a:ln w="1905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pic>
        <p:nvPicPr>
          <p:cNvPr id="34" name="Image 33"/>
          <p:cNvPicPr>
            <a:picLocks noChangeAspect="1"/>
          </p:cNvPicPr>
          <p:nvPr/>
        </p:nvPicPr>
        <p:blipFill>
          <a:blip r:embed="rId2">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1329232" y="7746403"/>
            <a:ext cx="322366" cy="322366"/>
          </a:xfrm>
          <a:prstGeom prst="rect">
            <a:avLst/>
          </a:prstGeom>
        </p:spPr>
      </p:pic>
      <p:pic>
        <p:nvPicPr>
          <p:cNvPr id="35" name="Image 34"/>
          <p:cNvPicPr>
            <a:picLocks noChangeAspect="1"/>
          </p:cNvPicPr>
          <p:nvPr/>
        </p:nvPicPr>
        <p:blipFill>
          <a:blip r:embed="rId2">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1303896" y="8614609"/>
            <a:ext cx="322366" cy="322366"/>
          </a:xfrm>
          <a:prstGeom prst="rect">
            <a:avLst/>
          </a:prstGeom>
        </p:spPr>
      </p:pic>
      <p:sp>
        <p:nvSpPr>
          <p:cNvPr id="29" name="Rectangle 28"/>
          <p:cNvSpPr/>
          <p:nvPr/>
        </p:nvSpPr>
        <p:spPr>
          <a:xfrm>
            <a:off x="1674503" y="7697541"/>
            <a:ext cx="3587726" cy="830997"/>
          </a:xfrm>
          <a:prstGeom prst="rect">
            <a:avLst/>
          </a:prstGeom>
        </p:spPr>
        <p:txBody>
          <a:bodyPr wrap="square">
            <a:spAutoFit/>
          </a:bodyPr>
          <a:lstStyle/>
          <a:p>
            <a:r>
              <a:rPr lang="fr-FR" sz="1600" dirty="0" smtClean="0">
                <a:solidFill>
                  <a:srgbClr val="000000"/>
                </a:solidFill>
                <a:latin typeface="FiraSans Regular"/>
              </a:rPr>
              <a:t>L’identification d’un fait,</a:t>
            </a:r>
          </a:p>
          <a:p>
            <a:r>
              <a:rPr lang="fr-FR" sz="1600" dirty="0" smtClean="0">
                <a:solidFill>
                  <a:srgbClr val="000000"/>
                </a:solidFill>
                <a:latin typeface="FiraSans Regular"/>
              </a:rPr>
              <a:t>d’une action, de personnes, </a:t>
            </a:r>
          </a:p>
          <a:p>
            <a:r>
              <a:rPr lang="fr-FR" sz="1600" dirty="0" smtClean="0">
                <a:solidFill>
                  <a:srgbClr val="000000"/>
                </a:solidFill>
                <a:latin typeface="FiraSans Regular"/>
              </a:rPr>
              <a:t>de structures</a:t>
            </a:r>
            <a:endParaRPr lang="fr-FR" sz="1600" dirty="0">
              <a:solidFill>
                <a:srgbClr val="000000"/>
              </a:solidFill>
              <a:latin typeface="FiraSans Regular"/>
            </a:endParaRPr>
          </a:p>
        </p:txBody>
      </p:sp>
      <p:sp>
        <p:nvSpPr>
          <p:cNvPr id="39" name="Rectangle 38"/>
          <p:cNvSpPr/>
          <p:nvPr/>
        </p:nvSpPr>
        <p:spPr>
          <a:xfrm>
            <a:off x="5383753" y="7711142"/>
            <a:ext cx="2541715" cy="338554"/>
          </a:xfrm>
          <a:prstGeom prst="rect">
            <a:avLst/>
          </a:prstGeom>
        </p:spPr>
        <p:txBody>
          <a:bodyPr wrap="square">
            <a:spAutoFit/>
          </a:bodyPr>
          <a:lstStyle/>
          <a:p>
            <a:r>
              <a:rPr lang="fr-FR" sz="1600" i="1" dirty="0" smtClean="0">
                <a:solidFill>
                  <a:schemeClr val="tx1">
                    <a:lumMod val="95000"/>
                    <a:lumOff val="5000"/>
                  </a:schemeClr>
                </a:solidFill>
                <a:latin typeface="FiraSans Regular"/>
              </a:rPr>
              <a:t>Indiquer, noter … ?</a:t>
            </a:r>
          </a:p>
        </p:txBody>
      </p:sp>
      <p:sp>
        <p:nvSpPr>
          <p:cNvPr id="4" name="Rectangle 3"/>
          <p:cNvSpPr/>
          <p:nvPr/>
        </p:nvSpPr>
        <p:spPr>
          <a:xfrm>
            <a:off x="1697261" y="8614609"/>
            <a:ext cx="2762295" cy="1077218"/>
          </a:xfrm>
          <a:prstGeom prst="rect">
            <a:avLst/>
          </a:prstGeom>
        </p:spPr>
        <p:txBody>
          <a:bodyPr wrap="none">
            <a:spAutoFit/>
          </a:bodyPr>
          <a:lstStyle/>
          <a:p>
            <a:r>
              <a:rPr lang="fr-FR" sz="1600" dirty="0">
                <a:solidFill>
                  <a:srgbClr val="000000"/>
                </a:solidFill>
                <a:latin typeface="FiraSans Regular"/>
              </a:rPr>
              <a:t>la </a:t>
            </a:r>
            <a:r>
              <a:rPr lang="fr-FR" sz="1600" dirty="0" smtClean="0">
                <a:solidFill>
                  <a:srgbClr val="000000"/>
                </a:solidFill>
                <a:latin typeface="FiraSans Regular"/>
              </a:rPr>
              <a:t>qualification d’un fait, </a:t>
            </a:r>
          </a:p>
          <a:p>
            <a:r>
              <a:rPr lang="fr-FR" sz="1600" dirty="0" smtClean="0">
                <a:solidFill>
                  <a:srgbClr val="000000"/>
                </a:solidFill>
                <a:latin typeface="FiraSans Regular"/>
              </a:rPr>
              <a:t>d’une </a:t>
            </a:r>
            <a:r>
              <a:rPr lang="fr-FR" sz="1600" dirty="0">
                <a:solidFill>
                  <a:srgbClr val="000000"/>
                </a:solidFill>
                <a:latin typeface="FiraSans Regular"/>
              </a:rPr>
              <a:t>action, de personnes, </a:t>
            </a:r>
            <a:endParaRPr lang="fr-FR" sz="1600" dirty="0" smtClean="0">
              <a:solidFill>
                <a:srgbClr val="000000"/>
              </a:solidFill>
              <a:latin typeface="FiraSans Regular"/>
            </a:endParaRPr>
          </a:p>
          <a:p>
            <a:r>
              <a:rPr lang="fr-FR" sz="1600" dirty="0" smtClean="0">
                <a:solidFill>
                  <a:srgbClr val="000000"/>
                </a:solidFill>
                <a:latin typeface="FiraSans Regular"/>
              </a:rPr>
              <a:t>de </a:t>
            </a:r>
            <a:r>
              <a:rPr lang="fr-FR" sz="1600" dirty="0">
                <a:solidFill>
                  <a:srgbClr val="000000"/>
                </a:solidFill>
                <a:latin typeface="FiraSans Regular"/>
              </a:rPr>
              <a:t>structures</a:t>
            </a:r>
          </a:p>
          <a:p>
            <a:endParaRPr lang="fr-FR" sz="1600" dirty="0">
              <a:latin typeface="FiraSans Regular"/>
            </a:endParaRPr>
          </a:p>
        </p:txBody>
      </p:sp>
      <p:sp>
        <p:nvSpPr>
          <p:cNvPr id="32" name="Rectangle 31"/>
          <p:cNvSpPr/>
          <p:nvPr/>
        </p:nvSpPr>
        <p:spPr>
          <a:xfrm>
            <a:off x="5218443" y="8150210"/>
            <a:ext cx="2541715" cy="338554"/>
          </a:xfrm>
          <a:prstGeom prst="rect">
            <a:avLst/>
          </a:prstGeom>
        </p:spPr>
        <p:txBody>
          <a:bodyPr wrap="square">
            <a:spAutoFit/>
          </a:bodyPr>
          <a:lstStyle/>
          <a:p>
            <a:r>
              <a:rPr lang="fr-FR" sz="1600" i="1" dirty="0">
                <a:solidFill>
                  <a:schemeClr val="tx1">
                    <a:lumMod val="95000"/>
                    <a:lumOff val="5000"/>
                  </a:schemeClr>
                </a:solidFill>
                <a:latin typeface="FiraSans Regular"/>
              </a:rPr>
              <a:t>I</a:t>
            </a:r>
            <a:r>
              <a:rPr lang="fr-FR" sz="1600" i="1" dirty="0" smtClean="0">
                <a:solidFill>
                  <a:schemeClr val="tx1">
                    <a:lumMod val="95000"/>
                    <a:lumOff val="5000"/>
                  </a:schemeClr>
                </a:solidFill>
                <a:latin typeface="FiraSans Regular"/>
              </a:rPr>
              <a:t>dentifier repérer… ?</a:t>
            </a:r>
          </a:p>
        </p:txBody>
      </p:sp>
      <p:sp>
        <p:nvSpPr>
          <p:cNvPr id="5" name="Rectangle 4"/>
          <p:cNvSpPr/>
          <p:nvPr/>
        </p:nvSpPr>
        <p:spPr>
          <a:xfrm>
            <a:off x="5039557" y="8517636"/>
            <a:ext cx="1178528" cy="338554"/>
          </a:xfrm>
          <a:prstGeom prst="rect">
            <a:avLst/>
          </a:prstGeom>
        </p:spPr>
        <p:txBody>
          <a:bodyPr wrap="none">
            <a:spAutoFit/>
          </a:bodyPr>
          <a:lstStyle/>
          <a:p>
            <a:r>
              <a:rPr lang="fr-FR" sz="1600" i="1" dirty="0" smtClean="0">
                <a:solidFill>
                  <a:schemeClr val="tx1">
                    <a:lumMod val="95000"/>
                    <a:lumOff val="5000"/>
                  </a:schemeClr>
                </a:solidFill>
                <a:latin typeface="FiraSans Regular"/>
              </a:rPr>
              <a:t>Lister … ? </a:t>
            </a:r>
            <a:endParaRPr lang="fr-FR" sz="1600" dirty="0">
              <a:latin typeface="FiraSans Regular"/>
            </a:endParaRPr>
          </a:p>
        </p:txBody>
      </p:sp>
      <p:pic>
        <p:nvPicPr>
          <p:cNvPr id="31" name="Image 30"/>
          <p:cNvPicPr>
            <a:picLocks noChangeAspect="1"/>
          </p:cNvPicPr>
          <p:nvPr/>
        </p:nvPicPr>
        <p:blipFill>
          <a:blip r:embed="rId3">
            <a:biLevel thresh="75000"/>
            <a:extLst>
              <a:ext uri="{28A0092B-C50C-407E-A947-70E740481C1C}">
                <a14:useLocalDpi xmlns:a14="http://schemas.microsoft.com/office/drawing/2010/main" val="0"/>
              </a:ext>
            </a:extLst>
          </a:blip>
          <a:stretch>
            <a:fillRect/>
          </a:stretch>
        </p:blipFill>
        <p:spPr>
          <a:xfrm>
            <a:off x="180568" y="5120239"/>
            <a:ext cx="505224" cy="505224"/>
          </a:xfrm>
          <a:prstGeom prst="rect">
            <a:avLst/>
          </a:prstGeom>
        </p:spPr>
      </p:pic>
      <p:sp>
        <p:nvSpPr>
          <p:cNvPr id="33" name="Rectangle à coins arrondis 32"/>
          <p:cNvSpPr/>
          <p:nvPr/>
        </p:nvSpPr>
        <p:spPr>
          <a:xfrm>
            <a:off x="704216" y="5120239"/>
            <a:ext cx="6638290" cy="519351"/>
          </a:xfrm>
          <a:prstGeom prst="roundRect">
            <a:avLst>
              <a:gd name="adj" fmla="val 50000"/>
            </a:avLst>
          </a:prstGeom>
          <a:solidFill>
            <a:schemeClr val="bg1"/>
          </a:solidFill>
        </p:spPr>
        <p:txBody>
          <a:bodyPr wrap="square">
            <a:spAutoFit/>
          </a:bodyPr>
          <a:lstStyle/>
          <a:p>
            <a:pPr algn="just"/>
            <a:r>
              <a:rPr lang="fr-FR" b="1" dirty="0" smtClean="0">
                <a:solidFill>
                  <a:schemeClr val="tx1">
                    <a:lumMod val="95000"/>
                    <a:lumOff val="5000"/>
                  </a:schemeClr>
                </a:solidFill>
                <a:latin typeface="Bahnschrift" panose="020B0502040204020203" pitchFamily="34" charset="0"/>
              </a:rPr>
              <a:t>La nature de la question ?</a:t>
            </a:r>
            <a:endParaRPr lang="fr-FR" b="1" dirty="0">
              <a:solidFill>
                <a:schemeClr val="tx1">
                  <a:lumMod val="95000"/>
                  <a:lumOff val="5000"/>
                </a:schemeClr>
              </a:solidFill>
              <a:latin typeface="Bahnschrift" panose="020B0502040204020203" pitchFamily="34" charset="0"/>
            </a:endParaRPr>
          </a:p>
        </p:txBody>
      </p:sp>
      <p:sp>
        <p:nvSpPr>
          <p:cNvPr id="44"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45"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46"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47"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48"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49"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50"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51" name="Parenthèse fermante 50"/>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680228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500"/>
                                        <p:tgtEl>
                                          <p:spTgt spid="31"/>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3"/>
                                        </p:tgtEl>
                                        <p:attrNameLst>
                                          <p:attrName>style.visibility</p:attrName>
                                        </p:attrNameLst>
                                      </p:cBhvr>
                                      <p:to>
                                        <p:strVal val="visible"/>
                                      </p:to>
                                    </p:set>
                                    <p:animEffect transition="in" filter="wipe(left)">
                                      <p:cBhvr>
                                        <p:cTn id="11" dur="1000"/>
                                        <p:tgtEl>
                                          <p:spTgt spid="33"/>
                                        </p:tgtEl>
                                      </p:cBhvr>
                                    </p:animEffect>
                                  </p:childTnLst>
                                </p:cTn>
                              </p:par>
                            </p:childTnLst>
                          </p:cTn>
                        </p:par>
                        <p:par>
                          <p:cTn id="12" fill="hold">
                            <p:stCondLst>
                              <p:cond delay="1500"/>
                            </p:stCondLst>
                            <p:childTnLst>
                              <p:par>
                                <p:cTn id="13" presetID="22" presetClass="entr" presetSubtype="8" fill="hold" grpId="0" nodeType="after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wipe(left)">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36"/>
                                        </p:tgtEl>
                                        <p:attrNameLst>
                                          <p:attrName>style.visibility</p:attrName>
                                        </p:attrNameLst>
                                      </p:cBhvr>
                                      <p:to>
                                        <p:strVal val="visible"/>
                                      </p:to>
                                    </p:set>
                                    <p:animEffect transition="in" filter="wipe(down)">
                                      <p:cBhvr>
                                        <p:cTn id="20" dur="500"/>
                                        <p:tgtEl>
                                          <p:spTgt spid="36"/>
                                        </p:tgtEl>
                                      </p:cBhvr>
                                    </p:animEffect>
                                  </p:childTnLst>
                                </p:cTn>
                              </p:par>
                            </p:childTnLst>
                          </p:cTn>
                        </p:par>
                        <p:par>
                          <p:cTn id="21" fill="hold">
                            <p:stCondLst>
                              <p:cond delay="500"/>
                            </p:stCondLst>
                            <p:childTnLst>
                              <p:par>
                                <p:cTn id="22" presetID="22" presetClass="entr" presetSubtype="8" fill="hold" grpId="0" nodeType="after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ipe(left)">
                                      <p:cBhvr>
                                        <p:cTn id="24" dur="500"/>
                                        <p:tgtEl>
                                          <p:spTgt spid="3"/>
                                        </p:tgtEl>
                                      </p:cBhvr>
                                    </p:animEffect>
                                  </p:childTnLst>
                                </p:cTn>
                              </p:par>
                            </p:childTnLst>
                          </p:cTn>
                        </p:par>
                        <p:par>
                          <p:cTn id="25" fill="hold">
                            <p:stCondLst>
                              <p:cond delay="1000"/>
                            </p:stCondLst>
                            <p:childTnLst>
                              <p:par>
                                <p:cTn id="26" presetID="22" presetClass="entr" presetSubtype="8" fill="hold" nodeType="after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wipe(left)">
                                      <p:cBhvr>
                                        <p:cTn id="28" dur="500"/>
                                        <p:tgtEl>
                                          <p:spTgt spid="15"/>
                                        </p:tgtEl>
                                      </p:cBhvr>
                                    </p:animEffect>
                                  </p:childTnLst>
                                </p:cTn>
                              </p:par>
                            </p:childTnLst>
                          </p:cTn>
                        </p:par>
                        <p:par>
                          <p:cTn id="29" fill="hold">
                            <p:stCondLst>
                              <p:cond delay="1500"/>
                            </p:stCondLst>
                            <p:childTnLst>
                              <p:par>
                                <p:cTn id="30" presetID="22" presetClass="entr" presetSubtype="1" fill="hold" nodeType="afterEffect">
                                  <p:stCondLst>
                                    <p:cond delay="0"/>
                                  </p:stCondLst>
                                  <p:childTnLst>
                                    <p:set>
                                      <p:cBhvr>
                                        <p:cTn id="31" dur="1" fill="hold">
                                          <p:stCondLst>
                                            <p:cond delay="0"/>
                                          </p:stCondLst>
                                        </p:cTn>
                                        <p:tgtEl>
                                          <p:spTgt spid="34"/>
                                        </p:tgtEl>
                                        <p:attrNameLst>
                                          <p:attrName>style.visibility</p:attrName>
                                        </p:attrNameLst>
                                      </p:cBhvr>
                                      <p:to>
                                        <p:strVal val="visible"/>
                                      </p:to>
                                    </p:set>
                                    <p:animEffect transition="in" filter="wipe(up)">
                                      <p:cBhvr>
                                        <p:cTn id="32" dur="500"/>
                                        <p:tgtEl>
                                          <p:spTgt spid="34"/>
                                        </p:tgtEl>
                                      </p:cBhvr>
                                    </p:animEffect>
                                  </p:childTnLst>
                                </p:cTn>
                              </p:par>
                            </p:childTnLst>
                          </p:cTn>
                        </p:par>
                        <p:par>
                          <p:cTn id="33" fill="hold">
                            <p:stCondLst>
                              <p:cond delay="2000"/>
                            </p:stCondLst>
                            <p:childTnLst>
                              <p:par>
                                <p:cTn id="34" presetID="22" presetClass="entr" presetSubtype="1" fill="hold" nodeType="afterEffect">
                                  <p:stCondLst>
                                    <p:cond delay="0"/>
                                  </p:stCondLst>
                                  <p:childTnLst>
                                    <p:set>
                                      <p:cBhvr>
                                        <p:cTn id="35" dur="1" fill="hold">
                                          <p:stCondLst>
                                            <p:cond delay="0"/>
                                          </p:stCondLst>
                                        </p:cTn>
                                        <p:tgtEl>
                                          <p:spTgt spid="35"/>
                                        </p:tgtEl>
                                        <p:attrNameLst>
                                          <p:attrName>style.visibility</p:attrName>
                                        </p:attrNameLst>
                                      </p:cBhvr>
                                      <p:to>
                                        <p:strVal val="visible"/>
                                      </p:to>
                                    </p:set>
                                    <p:animEffect transition="in" filter="wipe(up)">
                                      <p:cBhvr>
                                        <p:cTn id="36" dur="500"/>
                                        <p:tgtEl>
                                          <p:spTgt spid="35"/>
                                        </p:tgtEl>
                                      </p:cBhvr>
                                    </p:animEffect>
                                  </p:childTnLst>
                                </p:cTn>
                              </p:par>
                            </p:childTnLst>
                          </p:cTn>
                        </p:par>
                        <p:par>
                          <p:cTn id="37" fill="hold">
                            <p:stCondLst>
                              <p:cond delay="2500"/>
                            </p:stCondLst>
                            <p:childTnLst>
                              <p:par>
                                <p:cTn id="38" presetID="22" presetClass="entr" presetSubtype="8" fill="hold" grpId="0" nodeType="afterEffect">
                                  <p:stCondLst>
                                    <p:cond delay="0"/>
                                  </p:stCondLst>
                                  <p:childTnLst>
                                    <p:set>
                                      <p:cBhvr>
                                        <p:cTn id="39" dur="1" fill="hold">
                                          <p:stCondLst>
                                            <p:cond delay="0"/>
                                          </p:stCondLst>
                                        </p:cTn>
                                        <p:tgtEl>
                                          <p:spTgt spid="29"/>
                                        </p:tgtEl>
                                        <p:attrNameLst>
                                          <p:attrName>style.visibility</p:attrName>
                                        </p:attrNameLst>
                                      </p:cBhvr>
                                      <p:to>
                                        <p:strVal val="visible"/>
                                      </p:to>
                                    </p:set>
                                    <p:animEffect transition="in" filter="wipe(left)">
                                      <p:cBhvr>
                                        <p:cTn id="40" dur="500"/>
                                        <p:tgtEl>
                                          <p:spTgt spid="29"/>
                                        </p:tgtEl>
                                      </p:cBhvr>
                                    </p:animEffect>
                                  </p:childTnLst>
                                </p:cTn>
                              </p:par>
                            </p:childTnLst>
                          </p:cTn>
                        </p:par>
                        <p:par>
                          <p:cTn id="41" fill="hold">
                            <p:stCondLst>
                              <p:cond delay="3000"/>
                            </p:stCondLst>
                            <p:childTnLst>
                              <p:par>
                                <p:cTn id="42" presetID="22" presetClass="entr" presetSubtype="8" fill="hold" grpId="0" nodeType="afterEffect">
                                  <p:stCondLst>
                                    <p:cond delay="0"/>
                                  </p:stCondLst>
                                  <p:childTnLst>
                                    <p:set>
                                      <p:cBhvr>
                                        <p:cTn id="43" dur="1" fill="hold">
                                          <p:stCondLst>
                                            <p:cond delay="0"/>
                                          </p:stCondLst>
                                        </p:cTn>
                                        <p:tgtEl>
                                          <p:spTgt spid="4"/>
                                        </p:tgtEl>
                                        <p:attrNameLst>
                                          <p:attrName>style.visibility</p:attrName>
                                        </p:attrNameLst>
                                      </p:cBhvr>
                                      <p:to>
                                        <p:strVal val="visible"/>
                                      </p:to>
                                    </p:set>
                                    <p:animEffect transition="in" filter="wipe(left)">
                                      <p:cBhvr>
                                        <p:cTn id="44" dur="500"/>
                                        <p:tgtEl>
                                          <p:spTgt spid="4"/>
                                        </p:tgtEl>
                                      </p:cBhvr>
                                    </p:animEffect>
                                  </p:childTnLst>
                                </p:cTn>
                              </p:par>
                            </p:childTnLst>
                          </p:cTn>
                        </p:par>
                        <p:par>
                          <p:cTn id="45" fill="hold">
                            <p:stCondLst>
                              <p:cond delay="3500"/>
                            </p:stCondLst>
                            <p:childTnLst>
                              <p:par>
                                <p:cTn id="46" presetID="22" presetClass="entr" presetSubtype="1" fill="hold" nodeType="afterEffect">
                                  <p:stCondLst>
                                    <p:cond delay="0"/>
                                  </p:stCondLst>
                                  <p:childTnLst>
                                    <p:set>
                                      <p:cBhvr>
                                        <p:cTn id="47" dur="1" fill="hold">
                                          <p:stCondLst>
                                            <p:cond delay="0"/>
                                          </p:stCondLst>
                                        </p:cTn>
                                        <p:tgtEl>
                                          <p:spTgt spid="8"/>
                                        </p:tgtEl>
                                        <p:attrNameLst>
                                          <p:attrName>style.visibility</p:attrName>
                                        </p:attrNameLst>
                                      </p:cBhvr>
                                      <p:to>
                                        <p:strVal val="visible"/>
                                      </p:to>
                                    </p:set>
                                    <p:animEffect transition="in" filter="wipe(up)">
                                      <p:cBhvr>
                                        <p:cTn id="48" dur="500"/>
                                        <p:tgtEl>
                                          <p:spTgt spid="8"/>
                                        </p:tgtEl>
                                      </p:cBhvr>
                                    </p:animEffect>
                                  </p:childTnLst>
                                </p:cTn>
                              </p:par>
                            </p:childTnLst>
                          </p:cTn>
                        </p:par>
                        <p:par>
                          <p:cTn id="49" fill="hold">
                            <p:stCondLst>
                              <p:cond delay="4000"/>
                            </p:stCondLst>
                            <p:childTnLst>
                              <p:par>
                                <p:cTn id="50" presetID="22" presetClass="entr" presetSubtype="8" fill="hold" grpId="0" nodeType="afterEffect">
                                  <p:stCondLst>
                                    <p:cond delay="0"/>
                                  </p:stCondLst>
                                  <p:childTnLst>
                                    <p:set>
                                      <p:cBhvr>
                                        <p:cTn id="51" dur="1" fill="hold">
                                          <p:stCondLst>
                                            <p:cond delay="0"/>
                                          </p:stCondLst>
                                        </p:cTn>
                                        <p:tgtEl>
                                          <p:spTgt spid="39"/>
                                        </p:tgtEl>
                                        <p:attrNameLst>
                                          <p:attrName>style.visibility</p:attrName>
                                        </p:attrNameLst>
                                      </p:cBhvr>
                                      <p:to>
                                        <p:strVal val="visible"/>
                                      </p:to>
                                    </p:set>
                                    <p:animEffect transition="in" filter="wipe(left)">
                                      <p:cBhvr>
                                        <p:cTn id="52" dur="500"/>
                                        <p:tgtEl>
                                          <p:spTgt spid="39"/>
                                        </p:tgtEl>
                                      </p:cBhvr>
                                    </p:animEffect>
                                  </p:childTnLst>
                                </p:cTn>
                              </p:par>
                            </p:childTnLst>
                          </p:cTn>
                        </p:par>
                        <p:par>
                          <p:cTn id="53" fill="hold">
                            <p:stCondLst>
                              <p:cond delay="4500"/>
                            </p:stCondLst>
                            <p:childTnLst>
                              <p:par>
                                <p:cTn id="54" presetID="22" presetClass="entr" presetSubtype="8" fill="hold" grpId="0" nodeType="afterEffect">
                                  <p:stCondLst>
                                    <p:cond delay="0"/>
                                  </p:stCondLst>
                                  <p:childTnLst>
                                    <p:set>
                                      <p:cBhvr>
                                        <p:cTn id="55" dur="1" fill="hold">
                                          <p:stCondLst>
                                            <p:cond delay="0"/>
                                          </p:stCondLst>
                                        </p:cTn>
                                        <p:tgtEl>
                                          <p:spTgt spid="32"/>
                                        </p:tgtEl>
                                        <p:attrNameLst>
                                          <p:attrName>style.visibility</p:attrName>
                                        </p:attrNameLst>
                                      </p:cBhvr>
                                      <p:to>
                                        <p:strVal val="visible"/>
                                      </p:to>
                                    </p:set>
                                    <p:animEffect transition="in" filter="wipe(left)">
                                      <p:cBhvr>
                                        <p:cTn id="56" dur="500"/>
                                        <p:tgtEl>
                                          <p:spTgt spid="32"/>
                                        </p:tgtEl>
                                      </p:cBhvr>
                                    </p:animEffect>
                                  </p:childTnLst>
                                </p:cTn>
                              </p:par>
                            </p:childTnLst>
                          </p:cTn>
                        </p:par>
                        <p:par>
                          <p:cTn id="57" fill="hold">
                            <p:stCondLst>
                              <p:cond delay="5000"/>
                            </p:stCondLst>
                            <p:childTnLst>
                              <p:par>
                                <p:cTn id="58" presetID="22" presetClass="entr" presetSubtype="8" fill="hold" grpId="0" nodeType="afterEffect">
                                  <p:stCondLst>
                                    <p:cond delay="0"/>
                                  </p:stCondLst>
                                  <p:childTnLst>
                                    <p:set>
                                      <p:cBhvr>
                                        <p:cTn id="59" dur="1" fill="hold">
                                          <p:stCondLst>
                                            <p:cond delay="0"/>
                                          </p:stCondLst>
                                        </p:cTn>
                                        <p:tgtEl>
                                          <p:spTgt spid="5"/>
                                        </p:tgtEl>
                                        <p:attrNameLst>
                                          <p:attrName>style.visibility</p:attrName>
                                        </p:attrNameLst>
                                      </p:cBhvr>
                                      <p:to>
                                        <p:strVal val="visible"/>
                                      </p:to>
                                    </p:set>
                                    <p:animEffect transition="in" filter="wipe(left)">
                                      <p:cBhvr>
                                        <p:cTn id="60" dur="500"/>
                                        <p:tgtEl>
                                          <p:spTgt spid="5"/>
                                        </p:tgtEl>
                                      </p:cBhvr>
                                    </p:animEffect>
                                  </p:childTnLst>
                                </p:cTn>
                              </p:par>
                            </p:childTnLst>
                          </p:cTn>
                        </p:par>
                        <p:par>
                          <p:cTn id="61" fill="hold">
                            <p:stCondLst>
                              <p:cond delay="5500"/>
                            </p:stCondLst>
                            <p:childTnLst>
                              <p:par>
                                <p:cTn id="62" presetID="22" presetClass="entr" presetSubtype="8" fill="hold" grpId="0" nodeType="afterEffect">
                                  <p:stCondLst>
                                    <p:cond delay="0"/>
                                  </p:stCondLst>
                                  <p:childTnLst>
                                    <p:set>
                                      <p:cBhvr>
                                        <p:cTn id="63" dur="1" fill="hold">
                                          <p:stCondLst>
                                            <p:cond delay="0"/>
                                          </p:stCondLst>
                                        </p:cTn>
                                        <p:tgtEl>
                                          <p:spTgt spid="25"/>
                                        </p:tgtEl>
                                        <p:attrNameLst>
                                          <p:attrName>style.visibility</p:attrName>
                                        </p:attrNameLst>
                                      </p:cBhvr>
                                      <p:to>
                                        <p:strVal val="visible"/>
                                      </p:to>
                                    </p:set>
                                    <p:animEffect transition="in" filter="wipe(left)">
                                      <p:cBhvr>
                                        <p:cTn id="64"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20" grpId="0"/>
      <p:bldP spid="25" grpId="0"/>
      <p:bldP spid="3" grpId="0"/>
      <p:bldP spid="29" grpId="0"/>
      <p:bldP spid="39" grpId="0"/>
      <p:bldP spid="4" grpId="0"/>
      <p:bldP spid="32" grpId="0"/>
      <p:bldP spid="5" grpId="0"/>
      <p:bldP spid="3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31" name="Rectangle 30"/>
          <p:cNvSpPr/>
          <p:nvPr/>
        </p:nvSpPr>
        <p:spPr>
          <a:xfrm>
            <a:off x="-340359" y="6641838"/>
            <a:ext cx="8249920" cy="340894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grpSp>
        <p:nvGrpSpPr>
          <p:cNvPr id="80" name="Groupe 79"/>
          <p:cNvGrpSpPr/>
          <p:nvPr/>
        </p:nvGrpSpPr>
        <p:grpSpPr>
          <a:xfrm>
            <a:off x="180568" y="1289841"/>
            <a:ext cx="571500" cy="646331"/>
            <a:chOff x="274274" y="1300753"/>
            <a:chExt cx="571500" cy="646331"/>
          </a:xfrm>
        </p:grpSpPr>
        <p:sp>
          <p:nvSpPr>
            <p:cNvPr id="81" name="Rectangle 80"/>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2" name="ZoneTexte 81"/>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cxnSp>
        <p:nvCxnSpPr>
          <p:cNvPr id="61" name="Connecteur droit 60"/>
          <p:cNvCxnSpPr/>
          <p:nvPr/>
        </p:nvCxnSpPr>
        <p:spPr>
          <a:xfrm>
            <a:off x="2517253" y="4447835"/>
            <a:ext cx="0" cy="563799"/>
          </a:xfrm>
          <a:prstGeom prst="line">
            <a:avLst/>
          </a:prstGeom>
          <a:ln w="57150">
            <a:solidFill>
              <a:schemeClr val="accent4"/>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7" name="Ellipse 6"/>
          <p:cNvSpPr/>
          <p:nvPr/>
        </p:nvSpPr>
        <p:spPr>
          <a:xfrm>
            <a:off x="1494243" y="2256675"/>
            <a:ext cx="2046020" cy="19793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Rectangle 25"/>
          <p:cNvSpPr/>
          <p:nvPr/>
        </p:nvSpPr>
        <p:spPr>
          <a:xfrm>
            <a:off x="1473063" y="2622996"/>
            <a:ext cx="2088381" cy="1338828"/>
          </a:xfrm>
          <a:prstGeom prst="rect">
            <a:avLst/>
          </a:prstGeom>
        </p:spPr>
        <p:txBody>
          <a:bodyPr wrap="square">
            <a:spAutoFit/>
          </a:bodyPr>
          <a:lstStyle/>
          <a:p>
            <a:pPr algn="ctr">
              <a:lnSpc>
                <a:spcPct val="150000"/>
              </a:lnSpc>
            </a:pPr>
            <a:r>
              <a:rPr lang="fr-FR" b="1" dirty="0" smtClean="0">
                <a:solidFill>
                  <a:srgbClr val="D24726"/>
                </a:solidFill>
                <a:latin typeface="FiraSans Regular"/>
              </a:rPr>
              <a:t>L’apprenant s’interroge </a:t>
            </a:r>
          </a:p>
          <a:p>
            <a:pPr algn="ctr">
              <a:lnSpc>
                <a:spcPct val="150000"/>
              </a:lnSpc>
            </a:pPr>
            <a:r>
              <a:rPr lang="fr-FR" b="1" dirty="0" smtClean="0">
                <a:solidFill>
                  <a:srgbClr val="D24726"/>
                </a:solidFill>
                <a:latin typeface="FiraSans Regular"/>
              </a:rPr>
              <a:t>sur  :</a:t>
            </a:r>
            <a:endParaRPr lang="fr-FR" b="1" dirty="0">
              <a:solidFill>
                <a:srgbClr val="D24726"/>
              </a:solidFill>
              <a:latin typeface="FiraSans Regular"/>
            </a:endParaRPr>
          </a:p>
        </p:txBody>
      </p:sp>
      <p:sp>
        <p:nvSpPr>
          <p:cNvPr id="27" name="Ellipse 26"/>
          <p:cNvSpPr/>
          <p:nvPr/>
        </p:nvSpPr>
        <p:spPr>
          <a:xfrm>
            <a:off x="2393455" y="4088115"/>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8" name="Rectangle 17"/>
          <p:cNvSpPr/>
          <p:nvPr/>
        </p:nvSpPr>
        <p:spPr>
          <a:xfrm>
            <a:off x="4023361" y="2256675"/>
            <a:ext cx="3749040" cy="323165"/>
          </a:xfrm>
          <a:prstGeom prst="rect">
            <a:avLst/>
          </a:prstGeom>
          <a:noFill/>
        </p:spPr>
        <p:txBody>
          <a:bodyPr wrap="square">
            <a:spAutoFit/>
          </a:bodyPr>
          <a:lstStyle/>
          <a:p>
            <a:pPr algn="just">
              <a:lnSpc>
                <a:spcPct val="150000"/>
              </a:lnSpc>
            </a:pPr>
            <a:r>
              <a:rPr lang="fr-FR" sz="1000" b="1" dirty="0" smtClean="0">
                <a:solidFill>
                  <a:srgbClr val="E68A74"/>
                </a:solidFill>
                <a:latin typeface="FiraSans Regular"/>
              </a:rPr>
              <a:t>Le champ de réflexion par rapport à la mise en situation ?</a:t>
            </a:r>
            <a:endParaRPr lang="fr-FR" sz="1000" b="1" dirty="0">
              <a:solidFill>
                <a:srgbClr val="E68A74"/>
              </a:solidFill>
              <a:latin typeface="FiraSans Regular"/>
            </a:endParaRPr>
          </a:p>
        </p:txBody>
      </p:sp>
      <p:sp>
        <p:nvSpPr>
          <p:cNvPr id="2" name="Rectangle 1"/>
          <p:cNvSpPr/>
          <p:nvPr/>
        </p:nvSpPr>
        <p:spPr>
          <a:xfrm>
            <a:off x="4023361" y="2504294"/>
            <a:ext cx="3886200" cy="294632"/>
          </a:xfrm>
          <a:prstGeom prst="rect">
            <a:avLst/>
          </a:prstGeom>
        </p:spPr>
        <p:txBody>
          <a:bodyPr>
            <a:spAutoFit/>
          </a:bodyPr>
          <a:lstStyle/>
          <a:p>
            <a:pPr>
              <a:lnSpc>
                <a:spcPct val="150000"/>
              </a:lnSpc>
            </a:pPr>
            <a:r>
              <a:rPr lang="fr-FR" sz="1000" b="1" dirty="0">
                <a:solidFill>
                  <a:srgbClr val="E68A74"/>
                </a:solidFill>
                <a:latin typeface="FiraSans Regular"/>
              </a:rPr>
              <a:t>Les mots clés de la problématique ?</a:t>
            </a:r>
          </a:p>
        </p:txBody>
      </p:sp>
      <p:sp>
        <p:nvSpPr>
          <p:cNvPr id="20" name="Rectangle 19"/>
          <p:cNvSpPr/>
          <p:nvPr/>
        </p:nvSpPr>
        <p:spPr>
          <a:xfrm>
            <a:off x="1203041" y="6021706"/>
            <a:ext cx="2258234" cy="369332"/>
          </a:xfrm>
          <a:prstGeom prst="rect">
            <a:avLst/>
          </a:prstGeom>
        </p:spPr>
        <p:txBody>
          <a:bodyPr wrap="square">
            <a:spAutoFit/>
          </a:bodyPr>
          <a:lstStyle/>
          <a:p>
            <a:r>
              <a:rPr lang="fr-FR" b="1" dirty="0" smtClean="0">
                <a:solidFill>
                  <a:schemeClr val="bg1"/>
                </a:solidFill>
                <a:latin typeface="FiraSans Regular"/>
              </a:rPr>
              <a:t>Pourquoi … </a:t>
            </a:r>
          </a:p>
        </p:txBody>
      </p:sp>
      <p:sp>
        <p:nvSpPr>
          <p:cNvPr id="3" name="Rectangle 2"/>
          <p:cNvSpPr/>
          <p:nvPr/>
        </p:nvSpPr>
        <p:spPr>
          <a:xfrm>
            <a:off x="1203041" y="7004024"/>
            <a:ext cx="3236220" cy="338554"/>
          </a:xfrm>
          <a:prstGeom prst="rect">
            <a:avLst/>
          </a:prstGeom>
          <a:ln w="38100">
            <a:noFill/>
            <a:prstDash val="sysDot"/>
          </a:ln>
        </p:spPr>
        <p:txBody>
          <a:bodyPr wrap="square">
            <a:spAutoFit/>
          </a:bodyPr>
          <a:lstStyle/>
          <a:p>
            <a:r>
              <a:rPr lang="fr-FR" sz="1600" i="1" dirty="0" smtClean="0">
                <a:solidFill>
                  <a:srgbClr val="000000"/>
                </a:solidFill>
                <a:latin typeface="FiraSans Regular"/>
              </a:rPr>
              <a:t>Pourquoi</a:t>
            </a:r>
            <a:r>
              <a:rPr lang="fr-FR" sz="1600" dirty="0" smtClean="0">
                <a:solidFill>
                  <a:srgbClr val="000000"/>
                </a:solidFill>
                <a:latin typeface="FiraSans Regular"/>
              </a:rPr>
              <a:t> interroge sur :</a:t>
            </a:r>
          </a:p>
        </p:txBody>
      </p:sp>
      <p:cxnSp>
        <p:nvCxnSpPr>
          <p:cNvPr id="8" name="Connecteur droit 7"/>
          <p:cNvCxnSpPr/>
          <p:nvPr/>
        </p:nvCxnSpPr>
        <p:spPr>
          <a:xfrm flipV="1">
            <a:off x="4122017" y="7385651"/>
            <a:ext cx="1302979" cy="2501300"/>
          </a:xfrm>
          <a:prstGeom prst="line">
            <a:avLst/>
          </a:prstGeom>
          <a:ln w="38100">
            <a:solidFill>
              <a:schemeClr val="bg2">
                <a:lumMod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a:off x="1302623" y="7355684"/>
            <a:ext cx="3074991" cy="0"/>
          </a:xfrm>
          <a:prstGeom prst="line">
            <a:avLst/>
          </a:prstGeom>
          <a:ln w="1905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pic>
        <p:nvPicPr>
          <p:cNvPr id="34" name="Image 33"/>
          <p:cNvPicPr>
            <a:picLocks noChangeAspect="1"/>
          </p:cNvPicPr>
          <p:nvPr/>
        </p:nvPicPr>
        <p:blipFill>
          <a:blip r:embed="rId2">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1329232" y="7746403"/>
            <a:ext cx="322366" cy="322366"/>
          </a:xfrm>
          <a:prstGeom prst="rect">
            <a:avLst/>
          </a:prstGeom>
        </p:spPr>
      </p:pic>
      <p:pic>
        <p:nvPicPr>
          <p:cNvPr id="35" name="Image 34"/>
          <p:cNvPicPr>
            <a:picLocks noChangeAspect="1"/>
          </p:cNvPicPr>
          <p:nvPr/>
        </p:nvPicPr>
        <p:blipFill>
          <a:blip r:embed="rId2">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1303896" y="8614609"/>
            <a:ext cx="322366" cy="322366"/>
          </a:xfrm>
          <a:prstGeom prst="rect">
            <a:avLst/>
          </a:prstGeom>
        </p:spPr>
      </p:pic>
      <p:sp>
        <p:nvSpPr>
          <p:cNvPr id="29" name="Rectangle 28"/>
          <p:cNvSpPr/>
          <p:nvPr/>
        </p:nvSpPr>
        <p:spPr>
          <a:xfrm>
            <a:off x="1674503" y="7697541"/>
            <a:ext cx="3587726" cy="584775"/>
          </a:xfrm>
          <a:prstGeom prst="rect">
            <a:avLst/>
          </a:prstGeom>
        </p:spPr>
        <p:txBody>
          <a:bodyPr wrap="square">
            <a:spAutoFit/>
          </a:bodyPr>
          <a:lstStyle/>
          <a:p>
            <a:r>
              <a:rPr lang="fr-FR" sz="1600" dirty="0" smtClean="0">
                <a:solidFill>
                  <a:srgbClr val="000000"/>
                </a:solidFill>
                <a:latin typeface="FiraSans Regular"/>
              </a:rPr>
              <a:t>Les causes , les finalités </a:t>
            </a:r>
            <a:br>
              <a:rPr lang="fr-FR" sz="1600" dirty="0" smtClean="0">
                <a:solidFill>
                  <a:srgbClr val="000000"/>
                </a:solidFill>
                <a:latin typeface="FiraSans Regular"/>
              </a:rPr>
            </a:br>
            <a:r>
              <a:rPr lang="fr-FR" sz="1600" dirty="0" smtClean="0">
                <a:solidFill>
                  <a:srgbClr val="000000"/>
                </a:solidFill>
                <a:latin typeface="FiraSans Regular"/>
              </a:rPr>
              <a:t>d’une action</a:t>
            </a:r>
            <a:endParaRPr lang="fr-FR" sz="1600" dirty="0">
              <a:solidFill>
                <a:srgbClr val="000000"/>
              </a:solidFill>
              <a:latin typeface="FiraSans Regular"/>
            </a:endParaRPr>
          </a:p>
        </p:txBody>
      </p:sp>
      <p:sp>
        <p:nvSpPr>
          <p:cNvPr id="39" name="Rectangle 38"/>
          <p:cNvSpPr/>
          <p:nvPr/>
        </p:nvSpPr>
        <p:spPr>
          <a:xfrm>
            <a:off x="5396421" y="7413424"/>
            <a:ext cx="2541715" cy="338554"/>
          </a:xfrm>
          <a:prstGeom prst="rect">
            <a:avLst/>
          </a:prstGeom>
        </p:spPr>
        <p:txBody>
          <a:bodyPr wrap="square">
            <a:spAutoFit/>
          </a:bodyPr>
          <a:lstStyle/>
          <a:p>
            <a:r>
              <a:rPr lang="fr-FR" sz="1600" i="1" dirty="0" smtClean="0">
                <a:solidFill>
                  <a:schemeClr val="tx1">
                    <a:lumMod val="95000"/>
                    <a:lumOff val="5000"/>
                  </a:schemeClr>
                </a:solidFill>
                <a:latin typeface="FiraSans Regular"/>
              </a:rPr>
              <a:t>Montrer / Démontrer … ?</a:t>
            </a:r>
          </a:p>
        </p:txBody>
      </p:sp>
      <p:sp>
        <p:nvSpPr>
          <p:cNvPr id="4" name="Rectangle 3"/>
          <p:cNvSpPr/>
          <p:nvPr/>
        </p:nvSpPr>
        <p:spPr>
          <a:xfrm>
            <a:off x="1697261" y="8614609"/>
            <a:ext cx="2215671" cy="584775"/>
          </a:xfrm>
          <a:prstGeom prst="rect">
            <a:avLst/>
          </a:prstGeom>
        </p:spPr>
        <p:txBody>
          <a:bodyPr wrap="none">
            <a:spAutoFit/>
          </a:bodyPr>
          <a:lstStyle/>
          <a:p>
            <a:r>
              <a:rPr lang="fr-FR" sz="1600" dirty="0" smtClean="0">
                <a:solidFill>
                  <a:srgbClr val="000000"/>
                </a:solidFill>
                <a:latin typeface="FiraSans Regular"/>
              </a:rPr>
              <a:t>Les raisons, les motifs</a:t>
            </a:r>
            <a:endParaRPr lang="fr-FR" sz="1600" dirty="0">
              <a:solidFill>
                <a:srgbClr val="000000"/>
              </a:solidFill>
              <a:latin typeface="FiraSans Regular"/>
            </a:endParaRPr>
          </a:p>
          <a:p>
            <a:endParaRPr lang="fr-FR" sz="1600" dirty="0">
              <a:latin typeface="FiraSans Regular"/>
            </a:endParaRPr>
          </a:p>
        </p:txBody>
      </p:sp>
      <p:pic>
        <p:nvPicPr>
          <p:cNvPr id="28" name="Image 27"/>
          <p:cNvPicPr>
            <a:picLocks noChangeAspect="1"/>
          </p:cNvPicPr>
          <p:nvPr/>
        </p:nvPicPr>
        <p:blipFill>
          <a:blip r:embed="rId3">
            <a:biLevel thresh="75000"/>
            <a:extLst>
              <a:ext uri="{28A0092B-C50C-407E-A947-70E740481C1C}">
                <a14:useLocalDpi xmlns:a14="http://schemas.microsoft.com/office/drawing/2010/main" val="0"/>
              </a:ext>
            </a:extLst>
          </a:blip>
          <a:stretch>
            <a:fillRect/>
          </a:stretch>
        </p:blipFill>
        <p:spPr>
          <a:xfrm>
            <a:off x="151767" y="5120239"/>
            <a:ext cx="505224" cy="505224"/>
          </a:xfrm>
          <a:prstGeom prst="rect">
            <a:avLst/>
          </a:prstGeom>
        </p:spPr>
      </p:pic>
      <p:sp>
        <p:nvSpPr>
          <p:cNvPr id="30" name="Rectangle à coins arrondis 29"/>
          <p:cNvSpPr/>
          <p:nvPr/>
        </p:nvSpPr>
        <p:spPr>
          <a:xfrm>
            <a:off x="704216" y="5120239"/>
            <a:ext cx="6638290" cy="519351"/>
          </a:xfrm>
          <a:prstGeom prst="roundRect">
            <a:avLst>
              <a:gd name="adj" fmla="val 50000"/>
            </a:avLst>
          </a:prstGeom>
          <a:solidFill>
            <a:schemeClr val="bg1"/>
          </a:solidFill>
        </p:spPr>
        <p:txBody>
          <a:bodyPr wrap="square">
            <a:spAutoFit/>
          </a:bodyPr>
          <a:lstStyle/>
          <a:p>
            <a:pPr algn="just"/>
            <a:r>
              <a:rPr lang="fr-FR" b="1" dirty="0" smtClean="0">
                <a:solidFill>
                  <a:schemeClr val="tx1">
                    <a:lumMod val="95000"/>
                    <a:lumOff val="5000"/>
                  </a:schemeClr>
                </a:solidFill>
                <a:latin typeface="Bahnschrift" panose="020B0502040204020203" pitchFamily="34" charset="0"/>
              </a:rPr>
              <a:t>La nature de la question ?</a:t>
            </a:r>
            <a:endParaRPr lang="fr-FR" b="1" dirty="0">
              <a:solidFill>
                <a:schemeClr val="tx1">
                  <a:lumMod val="95000"/>
                  <a:lumOff val="5000"/>
                </a:schemeClr>
              </a:solidFill>
              <a:latin typeface="Bahnschrift" panose="020B0502040204020203" pitchFamily="34" charset="0"/>
            </a:endParaRPr>
          </a:p>
        </p:txBody>
      </p:sp>
      <p:sp>
        <p:nvSpPr>
          <p:cNvPr id="32" name="Rectangle 31"/>
          <p:cNvSpPr/>
          <p:nvPr/>
        </p:nvSpPr>
        <p:spPr>
          <a:xfrm>
            <a:off x="5285134" y="7766785"/>
            <a:ext cx="2541715" cy="338554"/>
          </a:xfrm>
          <a:prstGeom prst="rect">
            <a:avLst/>
          </a:prstGeom>
        </p:spPr>
        <p:txBody>
          <a:bodyPr wrap="square">
            <a:spAutoFit/>
          </a:bodyPr>
          <a:lstStyle/>
          <a:p>
            <a:r>
              <a:rPr lang="fr-FR" sz="1600" i="1" dirty="0" smtClean="0">
                <a:solidFill>
                  <a:schemeClr val="tx1">
                    <a:lumMod val="95000"/>
                    <a:lumOff val="5000"/>
                  </a:schemeClr>
                </a:solidFill>
                <a:latin typeface="FiraSans Regular"/>
              </a:rPr>
              <a:t>Schématiser… ?</a:t>
            </a:r>
          </a:p>
        </p:txBody>
      </p:sp>
      <p:sp>
        <p:nvSpPr>
          <p:cNvPr id="33" name="Rectangle 32"/>
          <p:cNvSpPr/>
          <p:nvPr/>
        </p:nvSpPr>
        <p:spPr>
          <a:xfrm>
            <a:off x="5124273" y="8120146"/>
            <a:ext cx="2541715" cy="338554"/>
          </a:xfrm>
          <a:prstGeom prst="rect">
            <a:avLst/>
          </a:prstGeom>
        </p:spPr>
        <p:txBody>
          <a:bodyPr wrap="square">
            <a:spAutoFit/>
          </a:bodyPr>
          <a:lstStyle/>
          <a:p>
            <a:r>
              <a:rPr lang="fr-FR" sz="1600" i="1" dirty="0" smtClean="0">
                <a:solidFill>
                  <a:schemeClr val="tx1">
                    <a:lumMod val="95000"/>
                    <a:lumOff val="5000"/>
                  </a:schemeClr>
                </a:solidFill>
                <a:latin typeface="FiraSans Regular"/>
              </a:rPr>
              <a:t>Interpréter… ?</a:t>
            </a:r>
          </a:p>
        </p:txBody>
      </p:sp>
      <p:sp>
        <p:nvSpPr>
          <p:cNvPr id="36" name="Rectangle 35"/>
          <p:cNvSpPr/>
          <p:nvPr/>
        </p:nvSpPr>
        <p:spPr>
          <a:xfrm>
            <a:off x="4914085" y="8473507"/>
            <a:ext cx="2541715" cy="338554"/>
          </a:xfrm>
          <a:prstGeom prst="rect">
            <a:avLst/>
          </a:prstGeom>
        </p:spPr>
        <p:txBody>
          <a:bodyPr wrap="square">
            <a:spAutoFit/>
          </a:bodyPr>
          <a:lstStyle/>
          <a:p>
            <a:r>
              <a:rPr lang="fr-FR" sz="1600" i="1" dirty="0" smtClean="0">
                <a:solidFill>
                  <a:schemeClr val="tx1">
                    <a:lumMod val="95000"/>
                    <a:lumOff val="5000"/>
                  </a:schemeClr>
                </a:solidFill>
                <a:latin typeface="FiraSans Regular"/>
              </a:rPr>
              <a:t>Analyser… ?</a:t>
            </a:r>
          </a:p>
        </p:txBody>
      </p:sp>
      <p:sp>
        <p:nvSpPr>
          <p:cNvPr id="37" name="Rectangle 36"/>
          <p:cNvSpPr/>
          <p:nvPr/>
        </p:nvSpPr>
        <p:spPr>
          <a:xfrm>
            <a:off x="4644380" y="8826868"/>
            <a:ext cx="2541715" cy="338554"/>
          </a:xfrm>
          <a:prstGeom prst="rect">
            <a:avLst/>
          </a:prstGeom>
        </p:spPr>
        <p:txBody>
          <a:bodyPr wrap="square">
            <a:spAutoFit/>
          </a:bodyPr>
          <a:lstStyle/>
          <a:p>
            <a:r>
              <a:rPr lang="fr-FR" sz="1600" i="1" dirty="0" smtClean="0">
                <a:solidFill>
                  <a:schemeClr val="tx1">
                    <a:lumMod val="95000"/>
                    <a:lumOff val="5000"/>
                  </a:schemeClr>
                </a:solidFill>
                <a:latin typeface="FiraSans Regular"/>
              </a:rPr>
              <a:t>Inférer… ?</a:t>
            </a:r>
          </a:p>
        </p:txBody>
      </p:sp>
      <p:sp>
        <p:nvSpPr>
          <p:cNvPr id="38" name="Rectangle 37"/>
          <p:cNvSpPr/>
          <p:nvPr/>
        </p:nvSpPr>
        <p:spPr>
          <a:xfrm>
            <a:off x="4486650" y="9180229"/>
            <a:ext cx="2541715" cy="338554"/>
          </a:xfrm>
          <a:prstGeom prst="rect">
            <a:avLst/>
          </a:prstGeom>
        </p:spPr>
        <p:txBody>
          <a:bodyPr wrap="square">
            <a:spAutoFit/>
          </a:bodyPr>
          <a:lstStyle/>
          <a:p>
            <a:r>
              <a:rPr lang="fr-FR" sz="1600" i="1" dirty="0" smtClean="0">
                <a:solidFill>
                  <a:schemeClr val="tx1">
                    <a:lumMod val="95000"/>
                    <a:lumOff val="5000"/>
                  </a:schemeClr>
                </a:solidFill>
                <a:latin typeface="FiraSans Regular"/>
              </a:rPr>
              <a:t>Mettre en ordre… ?</a:t>
            </a:r>
          </a:p>
        </p:txBody>
      </p:sp>
      <p:sp>
        <p:nvSpPr>
          <p:cNvPr id="41" name="Rectangle 40"/>
          <p:cNvSpPr/>
          <p:nvPr/>
        </p:nvSpPr>
        <p:spPr>
          <a:xfrm>
            <a:off x="4248983" y="9533590"/>
            <a:ext cx="2541715" cy="338554"/>
          </a:xfrm>
          <a:prstGeom prst="rect">
            <a:avLst/>
          </a:prstGeom>
        </p:spPr>
        <p:txBody>
          <a:bodyPr wrap="square">
            <a:spAutoFit/>
          </a:bodyPr>
          <a:lstStyle/>
          <a:p>
            <a:r>
              <a:rPr lang="fr-FR" sz="1600" i="1" dirty="0" smtClean="0">
                <a:solidFill>
                  <a:schemeClr val="tx1">
                    <a:lumMod val="95000"/>
                    <a:lumOff val="5000"/>
                  </a:schemeClr>
                </a:solidFill>
                <a:latin typeface="FiraSans Regular"/>
              </a:rPr>
              <a:t>Mettre en rapport… ?</a:t>
            </a:r>
          </a:p>
        </p:txBody>
      </p:sp>
      <p:sp>
        <p:nvSpPr>
          <p:cNvPr id="47"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48"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49"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50"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51"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52"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53"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54" name="Parenthèse fermante 53"/>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2763028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0"/>
                                        </p:tgtEl>
                                        <p:attrNameLst>
                                          <p:attrName>style.visibility</p:attrName>
                                        </p:attrNameLst>
                                      </p:cBhvr>
                                      <p:to>
                                        <p:strVal val="visible"/>
                                      </p:to>
                                    </p:set>
                                    <p:animEffect transition="in" filter="wipe(left)">
                                      <p:cBhvr>
                                        <p:cTn id="11" dur="1000"/>
                                        <p:tgtEl>
                                          <p:spTgt spid="30"/>
                                        </p:tgtEl>
                                      </p:cBhvr>
                                    </p:animEffect>
                                  </p:childTnLst>
                                </p:cTn>
                              </p:par>
                            </p:childTnLst>
                          </p:cTn>
                        </p:par>
                        <p:par>
                          <p:cTn id="12" fill="hold">
                            <p:stCondLst>
                              <p:cond delay="1500"/>
                            </p:stCondLst>
                            <p:childTnLst>
                              <p:par>
                                <p:cTn id="13" presetID="22" presetClass="entr" presetSubtype="8" fill="hold" grpId="0" nodeType="after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wipe(left)">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31"/>
                                        </p:tgtEl>
                                        <p:attrNameLst>
                                          <p:attrName>style.visibility</p:attrName>
                                        </p:attrNameLst>
                                      </p:cBhvr>
                                      <p:to>
                                        <p:strVal val="visible"/>
                                      </p:to>
                                    </p:set>
                                    <p:animEffect transition="in" filter="wipe(down)">
                                      <p:cBhvr>
                                        <p:cTn id="20" dur="500"/>
                                        <p:tgtEl>
                                          <p:spTgt spid="31"/>
                                        </p:tgtEl>
                                      </p:cBhvr>
                                    </p:animEffect>
                                  </p:childTnLst>
                                </p:cTn>
                              </p:par>
                            </p:childTnLst>
                          </p:cTn>
                        </p:par>
                        <p:par>
                          <p:cTn id="21" fill="hold">
                            <p:stCondLst>
                              <p:cond delay="500"/>
                            </p:stCondLst>
                            <p:childTnLst>
                              <p:par>
                                <p:cTn id="22" presetID="22" presetClass="entr" presetSubtype="8" fill="hold" grpId="0" nodeType="after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ipe(left)">
                                      <p:cBhvr>
                                        <p:cTn id="24" dur="500"/>
                                        <p:tgtEl>
                                          <p:spTgt spid="3"/>
                                        </p:tgtEl>
                                      </p:cBhvr>
                                    </p:animEffect>
                                  </p:childTnLst>
                                </p:cTn>
                              </p:par>
                            </p:childTnLst>
                          </p:cTn>
                        </p:par>
                        <p:par>
                          <p:cTn id="25" fill="hold">
                            <p:stCondLst>
                              <p:cond delay="1000"/>
                            </p:stCondLst>
                            <p:childTnLst>
                              <p:par>
                                <p:cTn id="26" presetID="22" presetClass="entr" presetSubtype="8" fill="hold" nodeType="after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wipe(left)">
                                      <p:cBhvr>
                                        <p:cTn id="28" dur="500"/>
                                        <p:tgtEl>
                                          <p:spTgt spid="15"/>
                                        </p:tgtEl>
                                      </p:cBhvr>
                                    </p:animEffect>
                                  </p:childTnLst>
                                </p:cTn>
                              </p:par>
                            </p:childTnLst>
                          </p:cTn>
                        </p:par>
                        <p:par>
                          <p:cTn id="29" fill="hold">
                            <p:stCondLst>
                              <p:cond delay="1500"/>
                            </p:stCondLst>
                            <p:childTnLst>
                              <p:par>
                                <p:cTn id="30" presetID="22" presetClass="entr" presetSubtype="1" fill="hold" nodeType="afterEffect">
                                  <p:stCondLst>
                                    <p:cond delay="0"/>
                                  </p:stCondLst>
                                  <p:childTnLst>
                                    <p:set>
                                      <p:cBhvr>
                                        <p:cTn id="31" dur="1" fill="hold">
                                          <p:stCondLst>
                                            <p:cond delay="0"/>
                                          </p:stCondLst>
                                        </p:cTn>
                                        <p:tgtEl>
                                          <p:spTgt spid="34"/>
                                        </p:tgtEl>
                                        <p:attrNameLst>
                                          <p:attrName>style.visibility</p:attrName>
                                        </p:attrNameLst>
                                      </p:cBhvr>
                                      <p:to>
                                        <p:strVal val="visible"/>
                                      </p:to>
                                    </p:set>
                                    <p:animEffect transition="in" filter="wipe(up)">
                                      <p:cBhvr>
                                        <p:cTn id="32" dur="500"/>
                                        <p:tgtEl>
                                          <p:spTgt spid="34"/>
                                        </p:tgtEl>
                                      </p:cBhvr>
                                    </p:animEffect>
                                  </p:childTnLst>
                                </p:cTn>
                              </p:par>
                            </p:childTnLst>
                          </p:cTn>
                        </p:par>
                        <p:par>
                          <p:cTn id="33" fill="hold">
                            <p:stCondLst>
                              <p:cond delay="2000"/>
                            </p:stCondLst>
                            <p:childTnLst>
                              <p:par>
                                <p:cTn id="34" presetID="22" presetClass="entr" presetSubtype="1" fill="hold" nodeType="afterEffect">
                                  <p:stCondLst>
                                    <p:cond delay="0"/>
                                  </p:stCondLst>
                                  <p:childTnLst>
                                    <p:set>
                                      <p:cBhvr>
                                        <p:cTn id="35" dur="1" fill="hold">
                                          <p:stCondLst>
                                            <p:cond delay="0"/>
                                          </p:stCondLst>
                                        </p:cTn>
                                        <p:tgtEl>
                                          <p:spTgt spid="35"/>
                                        </p:tgtEl>
                                        <p:attrNameLst>
                                          <p:attrName>style.visibility</p:attrName>
                                        </p:attrNameLst>
                                      </p:cBhvr>
                                      <p:to>
                                        <p:strVal val="visible"/>
                                      </p:to>
                                    </p:set>
                                    <p:animEffect transition="in" filter="wipe(up)">
                                      <p:cBhvr>
                                        <p:cTn id="36" dur="500"/>
                                        <p:tgtEl>
                                          <p:spTgt spid="35"/>
                                        </p:tgtEl>
                                      </p:cBhvr>
                                    </p:animEffect>
                                  </p:childTnLst>
                                </p:cTn>
                              </p:par>
                            </p:childTnLst>
                          </p:cTn>
                        </p:par>
                        <p:par>
                          <p:cTn id="37" fill="hold">
                            <p:stCondLst>
                              <p:cond delay="2500"/>
                            </p:stCondLst>
                            <p:childTnLst>
                              <p:par>
                                <p:cTn id="38" presetID="22" presetClass="entr" presetSubtype="8" fill="hold" grpId="0" nodeType="afterEffect">
                                  <p:stCondLst>
                                    <p:cond delay="0"/>
                                  </p:stCondLst>
                                  <p:childTnLst>
                                    <p:set>
                                      <p:cBhvr>
                                        <p:cTn id="39" dur="1" fill="hold">
                                          <p:stCondLst>
                                            <p:cond delay="0"/>
                                          </p:stCondLst>
                                        </p:cTn>
                                        <p:tgtEl>
                                          <p:spTgt spid="29"/>
                                        </p:tgtEl>
                                        <p:attrNameLst>
                                          <p:attrName>style.visibility</p:attrName>
                                        </p:attrNameLst>
                                      </p:cBhvr>
                                      <p:to>
                                        <p:strVal val="visible"/>
                                      </p:to>
                                    </p:set>
                                    <p:animEffect transition="in" filter="wipe(left)">
                                      <p:cBhvr>
                                        <p:cTn id="40" dur="500"/>
                                        <p:tgtEl>
                                          <p:spTgt spid="29"/>
                                        </p:tgtEl>
                                      </p:cBhvr>
                                    </p:animEffect>
                                  </p:childTnLst>
                                </p:cTn>
                              </p:par>
                            </p:childTnLst>
                          </p:cTn>
                        </p:par>
                        <p:par>
                          <p:cTn id="41" fill="hold">
                            <p:stCondLst>
                              <p:cond delay="3000"/>
                            </p:stCondLst>
                            <p:childTnLst>
                              <p:par>
                                <p:cTn id="42" presetID="22" presetClass="entr" presetSubtype="8" fill="hold" grpId="0" nodeType="afterEffect">
                                  <p:stCondLst>
                                    <p:cond delay="0"/>
                                  </p:stCondLst>
                                  <p:childTnLst>
                                    <p:set>
                                      <p:cBhvr>
                                        <p:cTn id="43" dur="1" fill="hold">
                                          <p:stCondLst>
                                            <p:cond delay="0"/>
                                          </p:stCondLst>
                                        </p:cTn>
                                        <p:tgtEl>
                                          <p:spTgt spid="4"/>
                                        </p:tgtEl>
                                        <p:attrNameLst>
                                          <p:attrName>style.visibility</p:attrName>
                                        </p:attrNameLst>
                                      </p:cBhvr>
                                      <p:to>
                                        <p:strVal val="visible"/>
                                      </p:to>
                                    </p:set>
                                    <p:animEffect transition="in" filter="wipe(left)">
                                      <p:cBhvr>
                                        <p:cTn id="44" dur="500"/>
                                        <p:tgtEl>
                                          <p:spTgt spid="4"/>
                                        </p:tgtEl>
                                      </p:cBhvr>
                                    </p:animEffect>
                                  </p:childTnLst>
                                </p:cTn>
                              </p:par>
                            </p:childTnLst>
                          </p:cTn>
                        </p:par>
                        <p:par>
                          <p:cTn id="45" fill="hold">
                            <p:stCondLst>
                              <p:cond delay="3500"/>
                            </p:stCondLst>
                            <p:childTnLst>
                              <p:par>
                                <p:cTn id="46" presetID="22" presetClass="entr" presetSubtype="1" fill="hold" nodeType="afterEffect">
                                  <p:stCondLst>
                                    <p:cond delay="0"/>
                                  </p:stCondLst>
                                  <p:childTnLst>
                                    <p:set>
                                      <p:cBhvr>
                                        <p:cTn id="47" dur="1" fill="hold">
                                          <p:stCondLst>
                                            <p:cond delay="0"/>
                                          </p:stCondLst>
                                        </p:cTn>
                                        <p:tgtEl>
                                          <p:spTgt spid="8"/>
                                        </p:tgtEl>
                                        <p:attrNameLst>
                                          <p:attrName>style.visibility</p:attrName>
                                        </p:attrNameLst>
                                      </p:cBhvr>
                                      <p:to>
                                        <p:strVal val="visible"/>
                                      </p:to>
                                    </p:set>
                                    <p:animEffect transition="in" filter="wipe(up)">
                                      <p:cBhvr>
                                        <p:cTn id="48" dur="500"/>
                                        <p:tgtEl>
                                          <p:spTgt spid="8"/>
                                        </p:tgtEl>
                                      </p:cBhvr>
                                    </p:animEffect>
                                  </p:childTnLst>
                                </p:cTn>
                              </p:par>
                            </p:childTnLst>
                          </p:cTn>
                        </p:par>
                        <p:par>
                          <p:cTn id="49" fill="hold">
                            <p:stCondLst>
                              <p:cond delay="4000"/>
                            </p:stCondLst>
                            <p:childTnLst>
                              <p:par>
                                <p:cTn id="50" presetID="22" presetClass="entr" presetSubtype="8" fill="hold" grpId="0" nodeType="afterEffect">
                                  <p:stCondLst>
                                    <p:cond delay="0"/>
                                  </p:stCondLst>
                                  <p:childTnLst>
                                    <p:set>
                                      <p:cBhvr>
                                        <p:cTn id="51" dur="1" fill="hold">
                                          <p:stCondLst>
                                            <p:cond delay="0"/>
                                          </p:stCondLst>
                                        </p:cTn>
                                        <p:tgtEl>
                                          <p:spTgt spid="39"/>
                                        </p:tgtEl>
                                        <p:attrNameLst>
                                          <p:attrName>style.visibility</p:attrName>
                                        </p:attrNameLst>
                                      </p:cBhvr>
                                      <p:to>
                                        <p:strVal val="visible"/>
                                      </p:to>
                                    </p:set>
                                    <p:animEffect transition="in" filter="wipe(left)">
                                      <p:cBhvr>
                                        <p:cTn id="52" dur="500"/>
                                        <p:tgtEl>
                                          <p:spTgt spid="39"/>
                                        </p:tgtEl>
                                      </p:cBhvr>
                                    </p:animEffect>
                                  </p:childTnLst>
                                </p:cTn>
                              </p:par>
                            </p:childTnLst>
                          </p:cTn>
                        </p:par>
                        <p:par>
                          <p:cTn id="53" fill="hold">
                            <p:stCondLst>
                              <p:cond delay="4500"/>
                            </p:stCondLst>
                            <p:childTnLst>
                              <p:par>
                                <p:cTn id="54" presetID="22" presetClass="entr" presetSubtype="8" fill="hold" grpId="0" nodeType="afterEffect">
                                  <p:stCondLst>
                                    <p:cond delay="0"/>
                                  </p:stCondLst>
                                  <p:childTnLst>
                                    <p:set>
                                      <p:cBhvr>
                                        <p:cTn id="55" dur="1" fill="hold">
                                          <p:stCondLst>
                                            <p:cond delay="0"/>
                                          </p:stCondLst>
                                        </p:cTn>
                                        <p:tgtEl>
                                          <p:spTgt spid="32"/>
                                        </p:tgtEl>
                                        <p:attrNameLst>
                                          <p:attrName>style.visibility</p:attrName>
                                        </p:attrNameLst>
                                      </p:cBhvr>
                                      <p:to>
                                        <p:strVal val="visible"/>
                                      </p:to>
                                    </p:set>
                                    <p:animEffect transition="in" filter="wipe(left)">
                                      <p:cBhvr>
                                        <p:cTn id="56" dur="500"/>
                                        <p:tgtEl>
                                          <p:spTgt spid="32"/>
                                        </p:tgtEl>
                                      </p:cBhvr>
                                    </p:animEffect>
                                  </p:childTnLst>
                                </p:cTn>
                              </p:par>
                            </p:childTnLst>
                          </p:cTn>
                        </p:par>
                        <p:par>
                          <p:cTn id="57" fill="hold">
                            <p:stCondLst>
                              <p:cond delay="5000"/>
                            </p:stCondLst>
                            <p:childTnLst>
                              <p:par>
                                <p:cTn id="58" presetID="22" presetClass="entr" presetSubtype="8" fill="hold" grpId="0" nodeType="afterEffect">
                                  <p:stCondLst>
                                    <p:cond delay="0"/>
                                  </p:stCondLst>
                                  <p:childTnLst>
                                    <p:set>
                                      <p:cBhvr>
                                        <p:cTn id="59" dur="1" fill="hold">
                                          <p:stCondLst>
                                            <p:cond delay="0"/>
                                          </p:stCondLst>
                                        </p:cTn>
                                        <p:tgtEl>
                                          <p:spTgt spid="33"/>
                                        </p:tgtEl>
                                        <p:attrNameLst>
                                          <p:attrName>style.visibility</p:attrName>
                                        </p:attrNameLst>
                                      </p:cBhvr>
                                      <p:to>
                                        <p:strVal val="visible"/>
                                      </p:to>
                                    </p:set>
                                    <p:animEffect transition="in" filter="wipe(left)">
                                      <p:cBhvr>
                                        <p:cTn id="60" dur="500"/>
                                        <p:tgtEl>
                                          <p:spTgt spid="33"/>
                                        </p:tgtEl>
                                      </p:cBhvr>
                                    </p:animEffect>
                                  </p:childTnLst>
                                </p:cTn>
                              </p:par>
                            </p:childTnLst>
                          </p:cTn>
                        </p:par>
                        <p:par>
                          <p:cTn id="61" fill="hold">
                            <p:stCondLst>
                              <p:cond delay="5500"/>
                            </p:stCondLst>
                            <p:childTnLst>
                              <p:par>
                                <p:cTn id="62" presetID="22" presetClass="entr" presetSubtype="8" fill="hold" grpId="0" nodeType="afterEffect">
                                  <p:stCondLst>
                                    <p:cond delay="0"/>
                                  </p:stCondLst>
                                  <p:childTnLst>
                                    <p:set>
                                      <p:cBhvr>
                                        <p:cTn id="63" dur="1" fill="hold">
                                          <p:stCondLst>
                                            <p:cond delay="0"/>
                                          </p:stCondLst>
                                        </p:cTn>
                                        <p:tgtEl>
                                          <p:spTgt spid="36"/>
                                        </p:tgtEl>
                                        <p:attrNameLst>
                                          <p:attrName>style.visibility</p:attrName>
                                        </p:attrNameLst>
                                      </p:cBhvr>
                                      <p:to>
                                        <p:strVal val="visible"/>
                                      </p:to>
                                    </p:set>
                                    <p:animEffect transition="in" filter="wipe(left)">
                                      <p:cBhvr>
                                        <p:cTn id="64" dur="500"/>
                                        <p:tgtEl>
                                          <p:spTgt spid="36"/>
                                        </p:tgtEl>
                                      </p:cBhvr>
                                    </p:animEffect>
                                  </p:childTnLst>
                                </p:cTn>
                              </p:par>
                            </p:childTnLst>
                          </p:cTn>
                        </p:par>
                        <p:par>
                          <p:cTn id="65" fill="hold">
                            <p:stCondLst>
                              <p:cond delay="6000"/>
                            </p:stCondLst>
                            <p:childTnLst>
                              <p:par>
                                <p:cTn id="66" presetID="22" presetClass="entr" presetSubtype="8" fill="hold" grpId="0" nodeType="afterEffect">
                                  <p:stCondLst>
                                    <p:cond delay="0"/>
                                  </p:stCondLst>
                                  <p:childTnLst>
                                    <p:set>
                                      <p:cBhvr>
                                        <p:cTn id="67" dur="1" fill="hold">
                                          <p:stCondLst>
                                            <p:cond delay="0"/>
                                          </p:stCondLst>
                                        </p:cTn>
                                        <p:tgtEl>
                                          <p:spTgt spid="37"/>
                                        </p:tgtEl>
                                        <p:attrNameLst>
                                          <p:attrName>style.visibility</p:attrName>
                                        </p:attrNameLst>
                                      </p:cBhvr>
                                      <p:to>
                                        <p:strVal val="visible"/>
                                      </p:to>
                                    </p:set>
                                    <p:animEffect transition="in" filter="wipe(left)">
                                      <p:cBhvr>
                                        <p:cTn id="68" dur="500"/>
                                        <p:tgtEl>
                                          <p:spTgt spid="37"/>
                                        </p:tgtEl>
                                      </p:cBhvr>
                                    </p:animEffect>
                                  </p:childTnLst>
                                </p:cTn>
                              </p:par>
                            </p:childTnLst>
                          </p:cTn>
                        </p:par>
                        <p:par>
                          <p:cTn id="69" fill="hold">
                            <p:stCondLst>
                              <p:cond delay="6500"/>
                            </p:stCondLst>
                            <p:childTnLst>
                              <p:par>
                                <p:cTn id="70" presetID="22" presetClass="entr" presetSubtype="8" fill="hold" grpId="0" nodeType="afterEffect">
                                  <p:stCondLst>
                                    <p:cond delay="0"/>
                                  </p:stCondLst>
                                  <p:childTnLst>
                                    <p:set>
                                      <p:cBhvr>
                                        <p:cTn id="71" dur="1" fill="hold">
                                          <p:stCondLst>
                                            <p:cond delay="0"/>
                                          </p:stCondLst>
                                        </p:cTn>
                                        <p:tgtEl>
                                          <p:spTgt spid="38"/>
                                        </p:tgtEl>
                                        <p:attrNameLst>
                                          <p:attrName>style.visibility</p:attrName>
                                        </p:attrNameLst>
                                      </p:cBhvr>
                                      <p:to>
                                        <p:strVal val="visible"/>
                                      </p:to>
                                    </p:set>
                                    <p:animEffect transition="in" filter="wipe(left)">
                                      <p:cBhvr>
                                        <p:cTn id="72" dur="500"/>
                                        <p:tgtEl>
                                          <p:spTgt spid="38"/>
                                        </p:tgtEl>
                                      </p:cBhvr>
                                    </p:animEffect>
                                  </p:childTnLst>
                                </p:cTn>
                              </p:par>
                            </p:childTnLst>
                          </p:cTn>
                        </p:par>
                        <p:par>
                          <p:cTn id="73" fill="hold">
                            <p:stCondLst>
                              <p:cond delay="7000"/>
                            </p:stCondLst>
                            <p:childTnLst>
                              <p:par>
                                <p:cTn id="74" presetID="22" presetClass="entr" presetSubtype="8" fill="hold" grpId="0" nodeType="afterEffect">
                                  <p:stCondLst>
                                    <p:cond delay="0"/>
                                  </p:stCondLst>
                                  <p:childTnLst>
                                    <p:set>
                                      <p:cBhvr>
                                        <p:cTn id="75" dur="1" fill="hold">
                                          <p:stCondLst>
                                            <p:cond delay="0"/>
                                          </p:stCondLst>
                                        </p:cTn>
                                        <p:tgtEl>
                                          <p:spTgt spid="41"/>
                                        </p:tgtEl>
                                        <p:attrNameLst>
                                          <p:attrName>style.visibility</p:attrName>
                                        </p:attrNameLst>
                                      </p:cBhvr>
                                      <p:to>
                                        <p:strVal val="visible"/>
                                      </p:to>
                                    </p:set>
                                    <p:animEffect transition="in" filter="wipe(left)">
                                      <p:cBhvr>
                                        <p:cTn id="76"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20" grpId="0"/>
      <p:bldP spid="3" grpId="0"/>
      <p:bldP spid="29" grpId="0"/>
      <p:bldP spid="39" grpId="0"/>
      <p:bldP spid="4" grpId="0"/>
      <p:bldP spid="30" grpId="0" animBg="1"/>
      <p:bldP spid="32" grpId="0"/>
      <p:bldP spid="33" grpId="0"/>
      <p:bldP spid="36" grpId="0"/>
      <p:bldP spid="37" grpId="0"/>
      <p:bldP spid="38" grpId="0"/>
      <p:bldP spid="41"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35" name="Rectangle 34"/>
          <p:cNvSpPr/>
          <p:nvPr/>
        </p:nvSpPr>
        <p:spPr>
          <a:xfrm>
            <a:off x="-101599" y="7063556"/>
            <a:ext cx="8249920" cy="300641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grpSp>
        <p:nvGrpSpPr>
          <p:cNvPr id="80" name="Groupe 79"/>
          <p:cNvGrpSpPr/>
          <p:nvPr/>
        </p:nvGrpSpPr>
        <p:grpSpPr>
          <a:xfrm>
            <a:off x="180568" y="1289841"/>
            <a:ext cx="571500" cy="646331"/>
            <a:chOff x="274274" y="1300753"/>
            <a:chExt cx="571500" cy="646331"/>
          </a:xfrm>
        </p:grpSpPr>
        <p:sp>
          <p:nvSpPr>
            <p:cNvPr id="81" name="Rectangle 80"/>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2" name="ZoneTexte 81"/>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cxnSp>
        <p:nvCxnSpPr>
          <p:cNvPr id="61" name="Connecteur droit 60"/>
          <p:cNvCxnSpPr/>
          <p:nvPr/>
        </p:nvCxnSpPr>
        <p:spPr>
          <a:xfrm>
            <a:off x="2517253" y="4447835"/>
            <a:ext cx="0" cy="563799"/>
          </a:xfrm>
          <a:prstGeom prst="line">
            <a:avLst/>
          </a:prstGeom>
          <a:ln w="57150">
            <a:solidFill>
              <a:schemeClr val="accent4"/>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7" name="Ellipse 6"/>
          <p:cNvSpPr/>
          <p:nvPr/>
        </p:nvSpPr>
        <p:spPr>
          <a:xfrm>
            <a:off x="1494243" y="2256675"/>
            <a:ext cx="2046020" cy="19793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Rectangle 25"/>
          <p:cNvSpPr/>
          <p:nvPr/>
        </p:nvSpPr>
        <p:spPr>
          <a:xfrm>
            <a:off x="1473063" y="2622996"/>
            <a:ext cx="2088381" cy="1338828"/>
          </a:xfrm>
          <a:prstGeom prst="rect">
            <a:avLst/>
          </a:prstGeom>
        </p:spPr>
        <p:txBody>
          <a:bodyPr wrap="square">
            <a:spAutoFit/>
          </a:bodyPr>
          <a:lstStyle/>
          <a:p>
            <a:pPr algn="ctr">
              <a:lnSpc>
                <a:spcPct val="150000"/>
              </a:lnSpc>
            </a:pPr>
            <a:r>
              <a:rPr lang="fr-FR" b="1" dirty="0" smtClean="0">
                <a:solidFill>
                  <a:srgbClr val="D24726"/>
                </a:solidFill>
                <a:latin typeface="FiraSans Regular"/>
              </a:rPr>
              <a:t>L’apprenant s’interroge </a:t>
            </a:r>
          </a:p>
          <a:p>
            <a:pPr algn="ctr">
              <a:lnSpc>
                <a:spcPct val="150000"/>
              </a:lnSpc>
            </a:pPr>
            <a:r>
              <a:rPr lang="fr-FR" b="1" dirty="0" smtClean="0">
                <a:solidFill>
                  <a:srgbClr val="D24726"/>
                </a:solidFill>
                <a:latin typeface="FiraSans Regular"/>
              </a:rPr>
              <a:t>sur  :</a:t>
            </a:r>
            <a:endParaRPr lang="fr-FR" b="1" dirty="0">
              <a:solidFill>
                <a:srgbClr val="D24726"/>
              </a:solidFill>
              <a:latin typeface="FiraSans Regular"/>
            </a:endParaRPr>
          </a:p>
        </p:txBody>
      </p:sp>
      <p:sp>
        <p:nvSpPr>
          <p:cNvPr id="27" name="Ellipse 26"/>
          <p:cNvSpPr/>
          <p:nvPr/>
        </p:nvSpPr>
        <p:spPr>
          <a:xfrm>
            <a:off x="2393455" y="4088115"/>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8" name="Rectangle 17"/>
          <p:cNvSpPr/>
          <p:nvPr/>
        </p:nvSpPr>
        <p:spPr>
          <a:xfrm>
            <a:off x="4023361" y="2256675"/>
            <a:ext cx="3749040" cy="323165"/>
          </a:xfrm>
          <a:prstGeom prst="rect">
            <a:avLst/>
          </a:prstGeom>
          <a:noFill/>
        </p:spPr>
        <p:txBody>
          <a:bodyPr wrap="square">
            <a:spAutoFit/>
          </a:bodyPr>
          <a:lstStyle/>
          <a:p>
            <a:pPr algn="just">
              <a:lnSpc>
                <a:spcPct val="150000"/>
              </a:lnSpc>
            </a:pPr>
            <a:r>
              <a:rPr lang="fr-FR" sz="1000" b="1" dirty="0" smtClean="0">
                <a:solidFill>
                  <a:srgbClr val="E68A74"/>
                </a:solidFill>
                <a:latin typeface="FiraSans Regular"/>
              </a:rPr>
              <a:t>Le champ de réflexion par rapport à la mise en situation ?</a:t>
            </a:r>
            <a:endParaRPr lang="fr-FR" sz="1000" b="1" dirty="0">
              <a:solidFill>
                <a:srgbClr val="E68A74"/>
              </a:solidFill>
              <a:latin typeface="FiraSans Regular"/>
            </a:endParaRPr>
          </a:p>
        </p:txBody>
      </p:sp>
      <p:sp>
        <p:nvSpPr>
          <p:cNvPr id="2" name="Rectangle 1"/>
          <p:cNvSpPr/>
          <p:nvPr/>
        </p:nvSpPr>
        <p:spPr>
          <a:xfrm>
            <a:off x="4023361" y="2504294"/>
            <a:ext cx="3886200" cy="323165"/>
          </a:xfrm>
          <a:prstGeom prst="rect">
            <a:avLst/>
          </a:prstGeom>
        </p:spPr>
        <p:txBody>
          <a:bodyPr>
            <a:spAutoFit/>
          </a:bodyPr>
          <a:lstStyle/>
          <a:p>
            <a:pPr>
              <a:lnSpc>
                <a:spcPct val="150000"/>
              </a:lnSpc>
            </a:pPr>
            <a:r>
              <a:rPr lang="fr-FR" sz="1000" b="1" dirty="0">
                <a:solidFill>
                  <a:srgbClr val="E68A74"/>
                </a:solidFill>
                <a:latin typeface="FiraSans Regular"/>
              </a:rPr>
              <a:t>Les mots </a:t>
            </a:r>
            <a:r>
              <a:rPr lang="fr-FR" sz="1000" b="1" dirty="0" smtClean="0">
                <a:solidFill>
                  <a:srgbClr val="E68A74"/>
                </a:solidFill>
                <a:latin typeface="FiraSans Regular"/>
              </a:rPr>
              <a:t>lés </a:t>
            </a:r>
            <a:r>
              <a:rPr lang="fr-FR" sz="1000" b="1" dirty="0">
                <a:solidFill>
                  <a:srgbClr val="E68A74"/>
                </a:solidFill>
                <a:latin typeface="FiraSans Regular"/>
              </a:rPr>
              <a:t>de la problématique ?</a:t>
            </a:r>
          </a:p>
        </p:txBody>
      </p:sp>
      <p:sp>
        <p:nvSpPr>
          <p:cNvPr id="19" name="Rectangle 18"/>
          <p:cNvSpPr/>
          <p:nvPr/>
        </p:nvSpPr>
        <p:spPr>
          <a:xfrm>
            <a:off x="4033112" y="2756727"/>
            <a:ext cx="2891789" cy="323165"/>
          </a:xfrm>
          <a:prstGeom prst="rect">
            <a:avLst/>
          </a:prstGeom>
        </p:spPr>
        <p:txBody>
          <a:bodyPr wrap="square">
            <a:spAutoFit/>
          </a:bodyPr>
          <a:lstStyle/>
          <a:p>
            <a:pPr>
              <a:lnSpc>
                <a:spcPct val="150000"/>
              </a:lnSpc>
            </a:pPr>
            <a:r>
              <a:rPr lang="fr-FR" sz="1000" b="1" dirty="0" smtClean="0">
                <a:solidFill>
                  <a:srgbClr val="E68A74"/>
                </a:solidFill>
                <a:latin typeface="FiraSans Regular"/>
              </a:rPr>
              <a:t>La nature de la question ? </a:t>
            </a:r>
            <a:endParaRPr lang="fr-FR" sz="1000" b="1" dirty="0">
              <a:solidFill>
                <a:srgbClr val="E68A74"/>
              </a:solidFill>
              <a:latin typeface="FiraSans Regular"/>
            </a:endParaRPr>
          </a:p>
        </p:txBody>
      </p:sp>
      <p:sp>
        <p:nvSpPr>
          <p:cNvPr id="24" name="Rectangle 23"/>
          <p:cNvSpPr/>
          <p:nvPr/>
        </p:nvSpPr>
        <p:spPr>
          <a:xfrm>
            <a:off x="326486" y="5810268"/>
            <a:ext cx="8253036" cy="416011"/>
          </a:xfrm>
          <a:prstGeom prst="rect">
            <a:avLst/>
          </a:prstGeom>
        </p:spPr>
        <p:txBody>
          <a:bodyPr wrap="square">
            <a:spAutoFit/>
          </a:bodyPr>
          <a:lstStyle/>
          <a:p>
            <a:pPr>
              <a:lnSpc>
                <a:spcPct val="150000"/>
              </a:lnSpc>
            </a:pPr>
            <a:r>
              <a:rPr lang="fr-FR" sz="1600" dirty="0" smtClean="0">
                <a:latin typeface="FiraSans Regular"/>
              </a:rPr>
              <a:t>Cette phase de réflexion a pour intention de repérer, d’identifier, de révéler les :</a:t>
            </a:r>
            <a:endParaRPr lang="fr-FR" sz="1600" dirty="0">
              <a:latin typeface="FiraSans Regular"/>
            </a:endParaRPr>
          </a:p>
        </p:txBody>
      </p:sp>
      <p:sp>
        <p:nvSpPr>
          <p:cNvPr id="25" name="Rectangle 24"/>
          <p:cNvSpPr/>
          <p:nvPr/>
        </p:nvSpPr>
        <p:spPr>
          <a:xfrm>
            <a:off x="5602633" y="8125417"/>
            <a:ext cx="1624606" cy="1615827"/>
          </a:xfrm>
          <a:prstGeom prst="rect">
            <a:avLst/>
          </a:prstGeom>
        </p:spPr>
        <p:txBody>
          <a:bodyPr wrap="square">
            <a:spAutoFit/>
          </a:bodyPr>
          <a:lstStyle/>
          <a:p>
            <a:pPr algn="ctr">
              <a:lnSpc>
                <a:spcPct val="150000"/>
              </a:lnSpc>
            </a:pPr>
            <a:r>
              <a:rPr lang="fr-FR" sz="1100" dirty="0" smtClean="0">
                <a:latin typeface="FiraSans Regular"/>
              </a:rPr>
              <a:t>SAVOIRS</a:t>
            </a:r>
          </a:p>
          <a:p>
            <a:pPr algn="just">
              <a:lnSpc>
                <a:spcPct val="150000"/>
              </a:lnSpc>
            </a:pPr>
            <a:r>
              <a:rPr lang="fr-FR" sz="1100" dirty="0" smtClean="0">
                <a:latin typeface="FiraSans Regular"/>
              </a:rPr>
              <a:t>En rapport avec l’apprentissage ou la notion dont la maitrise par l’apprenant est avérée</a:t>
            </a:r>
            <a:endParaRPr lang="fr-FR" sz="1100" dirty="0">
              <a:latin typeface="FiraSans Regular"/>
            </a:endParaRPr>
          </a:p>
        </p:txBody>
      </p:sp>
      <p:sp>
        <p:nvSpPr>
          <p:cNvPr id="28" name="Rectangle 27"/>
          <p:cNvSpPr/>
          <p:nvPr/>
        </p:nvSpPr>
        <p:spPr>
          <a:xfrm>
            <a:off x="2828398" y="8313948"/>
            <a:ext cx="1624606" cy="1615827"/>
          </a:xfrm>
          <a:prstGeom prst="rect">
            <a:avLst/>
          </a:prstGeom>
        </p:spPr>
        <p:txBody>
          <a:bodyPr wrap="square">
            <a:spAutoFit/>
          </a:bodyPr>
          <a:lstStyle/>
          <a:p>
            <a:pPr algn="ctr">
              <a:lnSpc>
                <a:spcPct val="150000"/>
              </a:lnSpc>
            </a:pPr>
            <a:r>
              <a:rPr lang="fr-FR" sz="1100" dirty="0" smtClean="0">
                <a:latin typeface="FiraSans Regular"/>
              </a:rPr>
              <a:t>SAVOIRS</a:t>
            </a:r>
          </a:p>
          <a:p>
            <a:pPr algn="just">
              <a:lnSpc>
                <a:spcPct val="150000"/>
              </a:lnSpc>
            </a:pPr>
            <a:r>
              <a:rPr lang="fr-FR" sz="1100" dirty="0" smtClean="0">
                <a:latin typeface="FiraSans Regular"/>
              </a:rPr>
              <a:t>En rapport avec l’apprentissage ou la notion que l’apprenant est  sensé maitriser pour suivre le ‘cours’</a:t>
            </a:r>
            <a:endParaRPr lang="fr-FR" sz="1100" dirty="0">
              <a:latin typeface="FiraSans Regular"/>
            </a:endParaRPr>
          </a:p>
        </p:txBody>
      </p:sp>
      <p:sp>
        <p:nvSpPr>
          <p:cNvPr id="29" name="Ellipse 28"/>
          <p:cNvSpPr/>
          <p:nvPr/>
        </p:nvSpPr>
        <p:spPr>
          <a:xfrm>
            <a:off x="2514628" y="6505009"/>
            <a:ext cx="1046816" cy="995498"/>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30" name="Ellipse 29"/>
          <p:cNvSpPr/>
          <p:nvPr/>
        </p:nvSpPr>
        <p:spPr>
          <a:xfrm>
            <a:off x="3352941" y="6521973"/>
            <a:ext cx="1046816" cy="995498"/>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31" name="Ellipse 30"/>
          <p:cNvSpPr/>
          <p:nvPr/>
        </p:nvSpPr>
        <p:spPr>
          <a:xfrm>
            <a:off x="4173302" y="6505009"/>
            <a:ext cx="1046816" cy="995498"/>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3" name="Arc 2"/>
          <p:cNvSpPr/>
          <p:nvPr/>
        </p:nvSpPr>
        <p:spPr>
          <a:xfrm rot="10379448">
            <a:off x="1537498" y="6636201"/>
            <a:ext cx="4748311" cy="1287027"/>
          </a:xfrm>
          <a:prstGeom prst="arc">
            <a:avLst>
              <a:gd name="adj1" fmla="val 9678826"/>
              <a:gd name="adj2" fmla="val 21562924"/>
            </a:avLst>
          </a:prstGeom>
          <a:ln w="38100">
            <a:solidFill>
              <a:schemeClr val="bg2">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2" name="Rectangle 21"/>
          <p:cNvSpPr/>
          <p:nvPr/>
        </p:nvSpPr>
        <p:spPr>
          <a:xfrm>
            <a:off x="5632960" y="7279714"/>
            <a:ext cx="1371737" cy="761747"/>
          </a:xfrm>
          <a:prstGeom prst="rect">
            <a:avLst/>
          </a:prstGeom>
        </p:spPr>
        <p:txBody>
          <a:bodyPr wrap="square">
            <a:spAutoFit/>
          </a:bodyPr>
          <a:lstStyle/>
          <a:p>
            <a:pPr algn="ctr">
              <a:lnSpc>
                <a:spcPct val="150000"/>
              </a:lnSpc>
            </a:pPr>
            <a:r>
              <a:rPr lang="fr-FR" sz="1100" b="1" dirty="0" smtClean="0">
                <a:latin typeface="FiraSans Regular"/>
              </a:rPr>
              <a:t>SAVOIRS</a:t>
            </a:r>
          </a:p>
          <a:p>
            <a:pPr>
              <a:lnSpc>
                <a:spcPct val="150000"/>
              </a:lnSpc>
            </a:pPr>
            <a:r>
              <a:rPr lang="fr-FR" b="1" dirty="0" smtClean="0">
                <a:latin typeface="FiraSans Regular"/>
              </a:rPr>
              <a:t>Pré-acquis</a:t>
            </a:r>
            <a:endParaRPr lang="fr-FR" b="1" dirty="0">
              <a:latin typeface="FiraSans Regular"/>
            </a:endParaRPr>
          </a:p>
        </p:txBody>
      </p:sp>
      <p:pic>
        <p:nvPicPr>
          <p:cNvPr id="32" name="Image 31"/>
          <p:cNvPicPr>
            <a:picLocks noChangeAspect="1"/>
          </p:cNvPicPr>
          <p:nvPr/>
        </p:nvPicPr>
        <p:blipFill>
          <a:blip r:embed="rId2">
            <a:biLevel thresh="75000"/>
            <a:extLst>
              <a:ext uri="{28A0092B-C50C-407E-A947-70E740481C1C}">
                <a14:useLocalDpi xmlns:a14="http://schemas.microsoft.com/office/drawing/2010/main" val="0"/>
              </a:ext>
            </a:extLst>
          </a:blip>
          <a:stretch>
            <a:fillRect/>
          </a:stretch>
        </p:blipFill>
        <p:spPr>
          <a:xfrm>
            <a:off x="151767" y="5120239"/>
            <a:ext cx="505224" cy="505224"/>
          </a:xfrm>
          <a:prstGeom prst="rect">
            <a:avLst/>
          </a:prstGeom>
        </p:spPr>
      </p:pic>
      <p:sp>
        <p:nvSpPr>
          <p:cNvPr id="33" name="Rectangle à coins arrondis 32"/>
          <p:cNvSpPr/>
          <p:nvPr/>
        </p:nvSpPr>
        <p:spPr>
          <a:xfrm>
            <a:off x="704216" y="5120239"/>
            <a:ext cx="6638290" cy="519351"/>
          </a:xfrm>
          <a:prstGeom prst="roundRect">
            <a:avLst>
              <a:gd name="adj" fmla="val 50000"/>
            </a:avLst>
          </a:prstGeom>
          <a:solidFill>
            <a:schemeClr val="bg1"/>
          </a:solidFill>
        </p:spPr>
        <p:txBody>
          <a:bodyPr wrap="square">
            <a:spAutoFit/>
          </a:bodyPr>
          <a:lstStyle/>
          <a:p>
            <a:pPr algn="just"/>
            <a:r>
              <a:rPr lang="fr-FR" b="1" dirty="0" smtClean="0">
                <a:solidFill>
                  <a:schemeClr val="tx1">
                    <a:lumMod val="95000"/>
                    <a:lumOff val="5000"/>
                  </a:schemeClr>
                </a:solidFill>
                <a:latin typeface="Bahnschrift" panose="020B0502040204020203" pitchFamily="34" charset="0"/>
              </a:rPr>
              <a:t>Les savoirs induits par la problématique ?</a:t>
            </a:r>
            <a:endParaRPr lang="fr-FR" b="1" dirty="0">
              <a:solidFill>
                <a:schemeClr val="tx1">
                  <a:lumMod val="95000"/>
                  <a:lumOff val="5000"/>
                </a:schemeClr>
              </a:solidFill>
              <a:latin typeface="Bahnschrift" panose="020B0502040204020203" pitchFamily="34" charset="0"/>
            </a:endParaRPr>
          </a:p>
        </p:txBody>
      </p:sp>
      <p:sp>
        <p:nvSpPr>
          <p:cNvPr id="40"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41"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42"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43"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44"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45"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46"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47" name="Parenthèse fermante 46"/>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6" name="Rectangle 35"/>
          <p:cNvSpPr/>
          <p:nvPr/>
        </p:nvSpPr>
        <p:spPr>
          <a:xfrm>
            <a:off x="2908644" y="7593137"/>
            <a:ext cx="1407677" cy="761747"/>
          </a:xfrm>
          <a:prstGeom prst="rect">
            <a:avLst/>
          </a:prstGeom>
        </p:spPr>
        <p:txBody>
          <a:bodyPr wrap="square">
            <a:spAutoFit/>
          </a:bodyPr>
          <a:lstStyle/>
          <a:p>
            <a:pPr algn="ctr">
              <a:lnSpc>
                <a:spcPct val="150000"/>
              </a:lnSpc>
            </a:pPr>
            <a:r>
              <a:rPr lang="fr-FR" sz="1100" b="1" dirty="0">
                <a:latin typeface="FiraSans Regular"/>
              </a:rPr>
              <a:t>SAVOIRS</a:t>
            </a:r>
          </a:p>
          <a:p>
            <a:pPr algn="ctr">
              <a:lnSpc>
                <a:spcPct val="150000"/>
              </a:lnSpc>
            </a:pPr>
            <a:r>
              <a:rPr lang="fr-FR" b="1" dirty="0" err="1" smtClean="0">
                <a:latin typeface="FiraSans Regular"/>
              </a:rPr>
              <a:t>Pré-requis</a:t>
            </a:r>
            <a:endParaRPr lang="fr-FR" b="1" dirty="0">
              <a:latin typeface="FiraSans Regular"/>
            </a:endParaRPr>
          </a:p>
        </p:txBody>
      </p:sp>
      <p:sp>
        <p:nvSpPr>
          <p:cNvPr id="37" name="Rectangle 36"/>
          <p:cNvSpPr/>
          <p:nvPr/>
        </p:nvSpPr>
        <p:spPr>
          <a:xfrm>
            <a:off x="524073" y="6976698"/>
            <a:ext cx="1585857" cy="761747"/>
          </a:xfrm>
          <a:prstGeom prst="rect">
            <a:avLst/>
          </a:prstGeom>
        </p:spPr>
        <p:txBody>
          <a:bodyPr wrap="square">
            <a:spAutoFit/>
          </a:bodyPr>
          <a:lstStyle/>
          <a:p>
            <a:pPr algn="ctr">
              <a:lnSpc>
                <a:spcPct val="150000"/>
              </a:lnSpc>
            </a:pPr>
            <a:r>
              <a:rPr lang="fr-FR" sz="1100" b="1" dirty="0">
                <a:latin typeface="FiraSans Regular"/>
              </a:rPr>
              <a:t>SAVOIRS</a:t>
            </a:r>
          </a:p>
          <a:p>
            <a:pPr>
              <a:lnSpc>
                <a:spcPct val="150000"/>
              </a:lnSpc>
            </a:pPr>
            <a:r>
              <a:rPr lang="fr-FR" b="1" dirty="0" smtClean="0">
                <a:latin typeface="FiraSans Regular"/>
              </a:rPr>
              <a:t>Non connus</a:t>
            </a:r>
            <a:endParaRPr lang="fr-FR" b="1" dirty="0">
              <a:latin typeface="FiraSans Regular"/>
            </a:endParaRPr>
          </a:p>
        </p:txBody>
      </p:sp>
      <p:sp>
        <p:nvSpPr>
          <p:cNvPr id="34" name="Rectangle 33"/>
          <p:cNvSpPr/>
          <p:nvPr/>
        </p:nvSpPr>
        <p:spPr>
          <a:xfrm>
            <a:off x="485324" y="7774232"/>
            <a:ext cx="1624606" cy="1361911"/>
          </a:xfrm>
          <a:prstGeom prst="rect">
            <a:avLst/>
          </a:prstGeom>
        </p:spPr>
        <p:txBody>
          <a:bodyPr wrap="square">
            <a:spAutoFit/>
          </a:bodyPr>
          <a:lstStyle/>
          <a:p>
            <a:pPr algn="ctr">
              <a:lnSpc>
                <a:spcPct val="150000"/>
              </a:lnSpc>
            </a:pPr>
            <a:r>
              <a:rPr lang="fr-FR" sz="1100" dirty="0" smtClean="0">
                <a:latin typeface="FiraSans Regular"/>
              </a:rPr>
              <a:t>SAVOIRS</a:t>
            </a:r>
          </a:p>
          <a:p>
            <a:pPr algn="just">
              <a:lnSpc>
                <a:spcPct val="150000"/>
              </a:lnSpc>
            </a:pPr>
            <a:r>
              <a:rPr lang="fr-FR" sz="1100" dirty="0" smtClean="0">
                <a:latin typeface="FiraSans Regular"/>
              </a:rPr>
              <a:t>Qui sont visés par l’apprentissage au cours de la séance ou séquence</a:t>
            </a:r>
            <a:endParaRPr lang="fr-FR" sz="1100" dirty="0">
              <a:latin typeface="FiraSans Regular"/>
            </a:endParaRPr>
          </a:p>
        </p:txBody>
      </p:sp>
    </p:spTree>
    <p:extLst>
      <p:ext uri="{BB962C8B-B14F-4D97-AF65-F5344CB8AC3E}">
        <p14:creationId xmlns:p14="http://schemas.microsoft.com/office/powerpoint/2010/main" val="1564804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left)">
                                      <p:cBhvr>
                                        <p:cTn id="7" dur="1000"/>
                                        <p:tgtEl>
                                          <p:spTgt spid="19"/>
                                        </p:tgtEl>
                                      </p:cBhvr>
                                    </p:animEffect>
                                  </p:childTnLst>
                                </p:cTn>
                              </p:par>
                            </p:childTnLst>
                          </p:cTn>
                        </p:par>
                        <p:par>
                          <p:cTn id="8" fill="hold">
                            <p:stCondLst>
                              <p:cond delay="1000"/>
                            </p:stCondLst>
                            <p:childTnLst>
                              <p:par>
                                <p:cTn id="9" presetID="6" presetClass="entr" presetSubtype="32" fill="hold" grpId="0" nodeType="afterEffect">
                                  <p:stCondLst>
                                    <p:cond delay="0"/>
                                  </p:stCondLst>
                                  <p:childTnLst>
                                    <p:set>
                                      <p:cBhvr>
                                        <p:cTn id="10" dur="1" fill="hold">
                                          <p:stCondLst>
                                            <p:cond delay="0"/>
                                          </p:stCondLst>
                                        </p:cTn>
                                        <p:tgtEl>
                                          <p:spTgt spid="27"/>
                                        </p:tgtEl>
                                        <p:attrNameLst>
                                          <p:attrName>style.visibility</p:attrName>
                                        </p:attrNameLst>
                                      </p:cBhvr>
                                      <p:to>
                                        <p:strVal val="visible"/>
                                      </p:to>
                                    </p:set>
                                    <p:animEffect transition="in" filter="circle(out)">
                                      <p:cBhvr>
                                        <p:cTn id="11" dur="2000"/>
                                        <p:tgtEl>
                                          <p:spTgt spid="27"/>
                                        </p:tgtEl>
                                      </p:cBhvr>
                                    </p:animEffect>
                                  </p:childTnLst>
                                </p:cTn>
                              </p:par>
                            </p:childTnLst>
                          </p:cTn>
                        </p:par>
                        <p:par>
                          <p:cTn id="12" fill="hold">
                            <p:stCondLst>
                              <p:cond delay="3000"/>
                            </p:stCondLst>
                            <p:childTnLst>
                              <p:par>
                                <p:cTn id="13" presetID="22" presetClass="entr" presetSubtype="1" fill="hold" nodeType="afterEffect">
                                  <p:stCondLst>
                                    <p:cond delay="0"/>
                                  </p:stCondLst>
                                  <p:childTnLst>
                                    <p:set>
                                      <p:cBhvr>
                                        <p:cTn id="14" dur="1" fill="hold">
                                          <p:stCondLst>
                                            <p:cond delay="0"/>
                                          </p:stCondLst>
                                        </p:cTn>
                                        <p:tgtEl>
                                          <p:spTgt spid="61"/>
                                        </p:tgtEl>
                                        <p:attrNameLst>
                                          <p:attrName>style.visibility</p:attrName>
                                        </p:attrNameLst>
                                      </p:cBhvr>
                                      <p:to>
                                        <p:strVal val="visible"/>
                                      </p:to>
                                    </p:set>
                                    <p:animEffect transition="in" filter="wipe(up)">
                                      <p:cBhvr>
                                        <p:cTn id="15" dur="1000"/>
                                        <p:tgtEl>
                                          <p:spTgt spid="61"/>
                                        </p:tgtEl>
                                      </p:cBhvr>
                                    </p:animEffect>
                                  </p:childTnLst>
                                </p:cTn>
                              </p:par>
                            </p:childTnLst>
                          </p:cTn>
                        </p:par>
                        <p:par>
                          <p:cTn id="16" fill="hold">
                            <p:stCondLst>
                              <p:cond delay="4000"/>
                            </p:stCondLst>
                            <p:childTnLst>
                              <p:par>
                                <p:cTn id="17" presetID="10" presetClass="entr" presetSubtype="0" fill="hold" nodeType="afterEffect">
                                  <p:stCondLst>
                                    <p:cond delay="0"/>
                                  </p:stCondLst>
                                  <p:childTnLst>
                                    <p:set>
                                      <p:cBhvr>
                                        <p:cTn id="18" dur="1" fill="hold">
                                          <p:stCondLst>
                                            <p:cond delay="0"/>
                                          </p:stCondLst>
                                        </p:cTn>
                                        <p:tgtEl>
                                          <p:spTgt spid="32"/>
                                        </p:tgtEl>
                                        <p:attrNameLst>
                                          <p:attrName>style.visibility</p:attrName>
                                        </p:attrNameLst>
                                      </p:cBhvr>
                                      <p:to>
                                        <p:strVal val="visible"/>
                                      </p:to>
                                    </p:set>
                                    <p:animEffect transition="in" filter="fade">
                                      <p:cBhvr>
                                        <p:cTn id="19" dur="500"/>
                                        <p:tgtEl>
                                          <p:spTgt spid="32"/>
                                        </p:tgtEl>
                                      </p:cBhvr>
                                    </p:animEffect>
                                  </p:childTnLst>
                                </p:cTn>
                              </p:par>
                            </p:childTnLst>
                          </p:cTn>
                        </p:par>
                        <p:par>
                          <p:cTn id="20" fill="hold">
                            <p:stCondLst>
                              <p:cond delay="4500"/>
                            </p:stCondLst>
                            <p:childTnLst>
                              <p:par>
                                <p:cTn id="21" presetID="22" presetClass="entr" presetSubtype="8" fill="hold" grpId="0" nodeType="afterEffect">
                                  <p:stCondLst>
                                    <p:cond delay="0"/>
                                  </p:stCondLst>
                                  <p:childTnLst>
                                    <p:set>
                                      <p:cBhvr>
                                        <p:cTn id="22" dur="1" fill="hold">
                                          <p:stCondLst>
                                            <p:cond delay="0"/>
                                          </p:stCondLst>
                                        </p:cTn>
                                        <p:tgtEl>
                                          <p:spTgt spid="33"/>
                                        </p:tgtEl>
                                        <p:attrNameLst>
                                          <p:attrName>style.visibility</p:attrName>
                                        </p:attrNameLst>
                                      </p:cBhvr>
                                      <p:to>
                                        <p:strVal val="visible"/>
                                      </p:to>
                                    </p:set>
                                    <p:animEffect transition="in" filter="wipe(left)">
                                      <p:cBhvr>
                                        <p:cTn id="23" dur="1000"/>
                                        <p:tgtEl>
                                          <p:spTgt spid="33"/>
                                        </p:tgtEl>
                                      </p:cBhvr>
                                    </p:animEffect>
                                  </p:childTnLst>
                                </p:cTn>
                              </p:par>
                            </p:childTnLst>
                          </p:cTn>
                        </p:par>
                        <p:par>
                          <p:cTn id="24" fill="hold">
                            <p:stCondLst>
                              <p:cond delay="5500"/>
                            </p:stCondLst>
                            <p:childTnLst>
                              <p:par>
                                <p:cTn id="25" presetID="22" presetClass="entr" presetSubtype="8" fill="hold" grpId="0" nodeType="after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wipe(left)">
                                      <p:cBhvr>
                                        <p:cTn id="27" dur="10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32" fill="hold" grpId="0" nodeType="clickEffect">
                                  <p:stCondLst>
                                    <p:cond delay="0"/>
                                  </p:stCondLst>
                                  <p:childTnLst>
                                    <p:set>
                                      <p:cBhvr>
                                        <p:cTn id="31" dur="1" fill="hold">
                                          <p:stCondLst>
                                            <p:cond delay="0"/>
                                          </p:stCondLst>
                                        </p:cTn>
                                        <p:tgtEl>
                                          <p:spTgt spid="29"/>
                                        </p:tgtEl>
                                        <p:attrNameLst>
                                          <p:attrName>style.visibility</p:attrName>
                                        </p:attrNameLst>
                                      </p:cBhvr>
                                      <p:to>
                                        <p:strVal val="visible"/>
                                      </p:to>
                                    </p:set>
                                    <p:animEffect transition="in" filter="circle(out)">
                                      <p:cBhvr>
                                        <p:cTn id="32" dur="500"/>
                                        <p:tgtEl>
                                          <p:spTgt spid="29"/>
                                        </p:tgtEl>
                                      </p:cBhvr>
                                    </p:animEffect>
                                  </p:childTnLst>
                                </p:cTn>
                              </p:par>
                            </p:childTnLst>
                          </p:cTn>
                        </p:par>
                        <p:par>
                          <p:cTn id="33" fill="hold">
                            <p:stCondLst>
                              <p:cond delay="500"/>
                            </p:stCondLst>
                            <p:childTnLst>
                              <p:par>
                                <p:cTn id="34" presetID="6" presetClass="entr" presetSubtype="32" fill="hold" grpId="0" nodeType="afterEffect">
                                  <p:stCondLst>
                                    <p:cond delay="0"/>
                                  </p:stCondLst>
                                  <p:childTnLst>
                                    <p:set>
                                      <p:cBhvr>
                                        <p:cTn id="35" dur="1" fill="hold">
                                          <p:stCondLst>
                                            <p:cond delay="0"/>
                                          </p:stCondLst>
                                        </p:cTn>
                                        <p:tgtEl>
                                          <p:spTgt spid="30"/>
                                        </p:tgtEl>
                                        <p:attrNameLst>
                                          <p:attrName>style.visibility</p:attrName>
                                        </p:attrNameLst>
                                      </p:cBhvr>
                                      <p:to>
                                        <p:strVal val="visible"/>
                                      </p:to>
                                    </p:set>
                                    <p:animEffect transition="in" filter="circle(out)">
                                      <p:cBhvr>
                                        <p:cTn id="36" dur="500"/>
                                        <p:tgtEl>
                                          <p:spTgt spid="30"/>
                                        </p:tgtEl>
                                      </p:cBhvr>
                                    </p:animEffect>
                                  </p:childTnLst>
                                </p:cTn>
                              </p:par>
                            </p:childTnLst>
                          </p:cTn>
                        </p:par>
                        <p:par>
                          <p:cTn id="37" fill="hold">
                            <p:stCondLst>
                              <p:cond delay="1000"/>
                            </p:stCondLst>
                            <p:childTnLst>
                              <p:par>
                                <p:cTn id="38" presetID="6" presetClass="entr" presetSubtype="32" fill="hold" grpId="0" nodeType="afterEffect">
                                  <p:stCondLst>
                                    <p:cond delay="0"/>
                                  </p:stCondLst>
                                  <p:childTnLst>
                                    <p:set>
                                      <p:cBhvr>
                                        <p:cTn id="39" dur="1" fill="hold">
                                          <p:stCondLst>
                                            <p:cond delay="0"/>
                                          </p:stCondLst>
                                        </p:cTn>
                                        <p:tgtEl>
                                          <p:spTgt spid="31"/>
                                        </p:tgtEl>
                                        <p:attrNameLst>
                                          <p:attrName>style.visibility</p:attrName>
                                        </p:attrNameLst>
                                      </p:cBhvr>
                                      <p:to>
                                        <p:strVal val="visible"/>
                                      </p:to>
                                    </p:set>
                                    <p:animEffect transition="in" filter="circle(out)">
                                      <p:cBhvr>
                                        <p:cTn id="40" dur="500"/>
                                        <p:tgtEl>
                                          <p:spTgt spid="31"/>
                                        </p:tgtEl>
                                      </p:cBhvr>
                                    </p:animEffect>
                                  </p:childTnLst>
                                </p:cTn>
                              </p:par>
                              <p:par>
                                <p:cTn id="41" presetID="22" presetClass="entr" presetSubtype="4" fill="hold" grpId="0" nodeType="withEffect">
                                  <p:stCondLst>
                                    <p:cond delay="0"/>
                                  </p:stCondLst>
                                  <p:childTnLst>
                                    <p:set>
                                      <p:cBhvr>
                                        <p:cTn id="42" dur="1" fill="hold">
                                          <p:stCondLst>
                                            <p:cond delay="0"/>
                                          </p:stCondLst>
                                        </p:cTn>
                                        <p:tgtEl>
                                          <p:spTgt spid="35"/>
                                        </p:tgtEl>
                                        <p:attrNameLst>
                                          <p:attrName>style.visibility</p:attrName>
                                        </p:attrNameLst>
                                      </p:cBhvr>
                                      <p:to>
                                        <p:strVal val="visible"/>
                                      </p:to>
                                    </p:set>
                                    <p:animEffect transition="in" filter="wipe(down)">
                                      <p:cBhvr>
                                        <p:cTn id="43" dur="500"/>
                                        <p:tgtEl>
                                          <p:spTgt spid="35"/>
                                        </p:tgtEl>
                                      </p:cBhvr>
                                    </p:animEffect>
                                  </p:childTnLst>
                                </p:cTn>
                              </p:par>
                            </p:childTnLst>
                          </p:cTn>
                        </p:par>
                        <p:par>
                          <p:cTn id="44" fill="hold">
                            <p:stCondLst>
                              <p:cond delay="1500"/>
                            </p:stCondLst>
                            <p:childTnLst>
                              <p:par>
                                <p:cTn id="45" presetID="22" presetClass="entr" presetSubtype="8" fill="hold" grpId="0" nodeType="afterEffect">
                                  <p:stCondLst>
                                    <p:cond delay="0"/>
                                  </p:stCondLst>
                                  <p:childTnLst>
                                    <p:set>
                                      <p:cBhvr>
                                        <p:cTn id="46" dur="1" fill="hold">
                                          <p:stCondLst>
                                            <p:cond delay="0"/>
                                          </p:stCondLst>
                                        </p:cTn>
                                        <p:tgtEl>
                                          <p:spTgt spid="3"/>
                                        </p:tgtEl>
                                        <p:attrNameLst>
                                          <p:attrName>style.visibility</p:attrName>
                                        </p:attrNameLst>
                                      </p:cBhvr>
                                      <p:to>
                                        <p:strVal val="visible"/>
                                      </p:to>
                                    </p:set>
                                    <p:animEffect transition="in" filter="wipe(left)">
                                      <p:cBhvr>
                                        <p:cTn id="47" dur="500"/>
                                        <p:tgtEl>
                                          <p:spTgt spid="3"/>
                                        </p:tgtEl>
                                      </p:cBhvr>
                                    </p:animEffect>
                                  </p:childTnLst>
                                </p:cTn>
                              </p:par>
                            </p:childTnLst>
                          </p:cTn>
                        </p:par>
                        <p:par>
                          <p:cTn id="48" fill="hold">
                            <p:stCondLst>
                              <p:cond delay="2000"/>
                            </p:stCondLst>
                            <p:childTnLst>
                              <p:par>
                                <p:cTn id="49" presetID="22" presetClass="entr" presetSubtype="8" fill="hold" grpId="0" nodeType="afterEffect">
                                  <p:stCondLst>
                                    <p:cond delay="0"/>
                                  </p:stCondLst>
                                  <p:childTnLst>
                                    <p:set>
                                      <p:cBhvr>
                                        <p:cTn id="50" dur="1" fill="hold">
                                          <p:stCondLst>
                                            <p:cond delay="0"/>
                                          </p:stCondLst>
                                        </p:cTn>
                                        <p:tgtEl>
                                          <p:spTgt spid="37"/>
                                        </p:tgtEl>
                                        <p:attrNameLst>
                                          <p:attrName>style.visibility</p:attrName>
                                        </p:attrNameLst>
                                      </p:cBhvr>
                                      <p:to>
                                        <p:strVal val="visible"/>
                                      </p:to>
                                    </p:set>
                                    <p:animEffect transition="in" filter="wipe(left)">
                                      <p:cBhvr>
                                        <p:cTn id="51" dur="1000"/>
                                        <p:tgtEl>
                                          <p:spTgt spid="37"/>
                                        </p:tgtEl>
                                      </p:cBhvr>
                                    </p:animEffect>
                                  </p:childTnLst>
                                </p:cTn>
                              </p:par>
                            </p:childTnLst>
                          </p:cTn>
                        </p:par>
                        <p:par>
                          <p:cTn id="52" fill="hold">
                            <p:stCondLst>
                              <p:cond delay="3000"/>
                            </p:stCondLst>
                            <p:childTnLst>
                              <p:par>
                                <p:cTn id="53" presetID="22" presetClass="entr" presetSubtype="8" fill="hold" grpId="0" nodeType="afterEffect">
                                  <p:stCondLst>
                                    <p:cond delay="0"/>
                                  </p:stCondLst>
                                  <p:childTnLst>
                                    <p:set>
                                      <p:cBhvr>
                                        <p:cTn id="54" dur="1" fill="hold">
                                          <p:stCondLst>
                                            <p:cond delay="0"/>
                                          </p:stCondLst>
                                        </p:cTn>
                                        <p:tgtEl>
                                          <p:spTgt spid="36"/>
                                        </p:tgtEl>
                                        <p:attrNameLst>
                                          <p:attrName>style.visibility</p:attrName>
                                        </p:attrNameLst>
                                      </p:cBhvr>
                                      <p:to>
                                        <p:strVal val="visible"/>
                                      </p:to>
                                    </p:set>
                                    <p:animEffect transition="in" filter="wipe(left)">
                                      <p:cBhvr>
                                        <p:cTn id="55" dur="1000"/>
                                        <p:tgtEl>
                                          <p:spTgt spid="36"/>
                                        </p:tgtEl>
                                      </p:cBhvr>
                                    </p:animEffect>
                                  </p:childTnLst>
                                </p:cTn>
                              </p:par>
                            </p:childTnLst>
                          </p:cTn>
                        </p:par>
                        <p:par>
                          <p:cTn id="56" fill="hold">
                            <p:stCondLst>
                              <p:cond delay="4000"/>
                            </p:stCondLst>
                            <p:childTnLst>
                              <p:par>
                                <p:cTn id="57" presetID="22" presetClass="entr" presetSubtype="8" fill="hold" grpId="0" nodeType="afterEffect">
                                  <p:stCondLst>
                                    <p:cond delay="0"/>
                                  </p:stCondLst>
                                  <p:childTnLst>
                                    <p:set>
                                      <p:cBhvr>
                                        <p:cTn id="58" dur="1" fill="hold">
                                          <p:stCondLst>
                                            <p:cond delay="0"/>
                                          </p:stCondLst>
                                        </p:cTn>
                                        <p:tgtEl>
                                          <p:spTgt spid="22"/>
                                        </p:tgtEl>
                                        <p:attrNameLst>
                                          <p:attrName>style.visibility</p:attrName>
                                        </p:attrNameLst>
                                      </p:cBhvr>
                                      <p:to>
                                        <p:strVal val="visible"/>
                                      </p:to>
                                    </p:set>
                                    <p:animEffect transition="in" filter="wipe(left)">
                                      <p:cBhvr>
                                        <p:cTn id="59" dur="1000"/>
                                        <p:tgtEl>
                                          <p:spTgt spid="22"/>
                                        </p:tgtEl>
                                      </p:cBhvr>
                                    </p:animEffect>
                                  </p:childTnLst>
                                </p:cTn>
                              </p:par>
                            </p:childTnLst>
                          </p:cTn>
                        </p:par>
                        <p:par>
                          <p:cTn id="60" fill="hold">
                            <p:stCondLst>
                              <p:cond delay="5000"/>
                            </p:stCondLst>
                            <p:childTnLst>
                              <p:par>
                                <p:cTn id="61" presetID="22" presetClass="entr" presetSubtype="8" fill="hold" grpId="0" nodeType="afterEffect">
                                  <p:stCondLst>
                                    <p:cond delay="0"/>
                                  </p:stCondLst>
                                  <p:childTnLst>
                                    <p:set>
                                      <p:cBhvr>
                                        <p:cTn id="62" dur="1" fill="hold">
                                          <p:stCondLst>
                                            <p:cond delay="0"/>
                                          </p:stCondLst>
                                        </p:cTn>
                                        <p:tgtEl>
                                          <p:spTgt spid="34"/>
                                        </p:tgtEl>
                                        <p:attrNameLst>
                                          <p:attrName>style.visibility</p:attrName>
                                        </p:attrNameLst>
                                      </p:cBhvr>
                                      <p:to>
                                        <p:strVal val="visible"/>
                                      </p:to>
                                    </p:set>
                                    <p:animEffect transition="in" filter="wipe(left)">
                                      <p:cBhvr>
                                        <p:cTn id="63" dur="1000"/>
                                        <p:tgtEl>
                                          <p:spTgt spid="34"/>
                                        </p:tgtEl>
                                      </p:cBhvr>
                                    </p:animEffect>
                                  </p:childTnLst>
                                </p:cTn>
                              </p:par>
                            </p:childTnLst>
                          </p:cTn>
                        </p:par>
                        <p:par>
                          <p:cTn id="64" fill="hold">
                            <p:stCondLst>
                              <p:cond delay="6000"/>
                            </p:stCondLst>
                            <p:childTnLst>
                              <p:par>
                                <p:cTn id="65" presetID="22" presetClass="entr" presetSubtype="8" fill="hold" grpId="0" nodeType="after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wipe(left)">
                                      <p:cBhvr>
                                        <p:cTn id="67" dur="1000"/>
                                        <p:tgtEl>
                                          <p:spTgt spid="28"/>
                                        </p:tgtEl>
                                      </p:cBhvr>
                                    </p:animEffect>
                                  </p:childTnLst>
                                </p:cTn>
                              </p:par>
                            </p:childTnLst>
                          </p:cTn>
                        </p:par>
                        <p:par>
                          <p:cTn id="68" fill="hold">
                            <p:stCondLst>
                              <p:cond delay="7000"/>
                            </p:stCondLst>
                            <p:childTnLst>
                              <p:par>
                                <p:cTn id="69" presetID="22" presetClass="entr" presetSubtype="8" fill="hold" grpId="0" nodeType="afterEffect">
                                  <p:stCondLst>
                                    <p:cond delay="0"/>
                                  </p:stCondLst>
                                  <p:childTnLst>
                                    <p:set>
                                      <p:cBhvr>
                                        <p:cTn id="70" dur="1" fill="hold">
                                          <p:stCondLst>
                                            <p:cond delay="0"/>
                                          </p:stCondLst>
                                        </p:cTn>
                                        <p:tgtEl>
                                          <p:spTgt spid="25"/>
                                        </p:tgtEl>
                                        <p:attrNameLst>
                                          <p:attrName>style.visibility</p:attrName>
                                        </p:attrNameLst>
                                      </p:cBhvr>
                                      <p:to>
                                        <p:strVal val="visible"/>
                                      </p:to>
                                    </p:set>
                                    <p:animEffect transition="in" filter="wipe(left)">
                                      <p:cBhvr>
                                        <p:cTn id="71"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27" grpId="0" animBg="1"/>
      <p:bldP spid="19" grpId="0"/>
      <p:bldP spid="24" grpId="0"/>
      <p:bldP spid="25" grpId="0"/>
      <p:bldP spid="28" grpId="0"/>
      <p:bldP spid="29" grpId="0" animBg="1"/>
      <p:bldP spid="30" grpId="0" animBg="1"/>
      <p:bldP spid="31" grpId="0" animBg="1"/>
      <p:bldP spid="3" grpId="0" animBg="1"/>
      <p:bldP spid="22" grpId="0"/>
      <p:bldP spid="33" grpId="0" animBg="1"/>
      <p:bldP spid="36" grpId="0"/>
      <p:bldP spid="37" grpId="0"/>
      <p:bldP spid="34"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10" name="Rettangolo 9"/>
          <p:cNvSpPr/>
          <p:nvPr/>
        </p:nvSpPr>
        <p:spPr>
          <a:xfrm>
            <a:off x="0" y="5123721"/>
            <a:ext cx="7772400" cy="4939538"/>
          </a:xfrm>
          <a:prstGeom prst="rect">
            <a:avLst/>
          </a:prstGeom>
          <a:solidFill>
            <a:srgbClr val="E6E6E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1" name="Rettangolo 10"/>
          <p:cNvSpPr/>
          <p:nvPr/>
        </p:nvSpPr>
        <p:spPr>
          <a:xfrm>
            <a:off x="335344" y="6763227"/>
            <a:ext cx="6015519" cy="707886"/>
          </a:xfrm>
          <a:prstGeom prst="rect">
            <a:avLst/>
          </a:prstGeom>
          <a:solidFill>
            <a:srgbClr val="E6E6E6"/>
          </a:solidFill>
        </p:spPr>
        <p:txBody>
          <a:bodyPr wrap="square" rtlCol="0">
            <a:spAutoFit/>
          </a:bodyPr>
          <a:lstStyle/>
          <a:p>
            <a:r>
              <a:rPr lang="en-US" sz="4000" b="1" dirty="0" err="1" smtClean="0">
                <a:solidFill>
                  <a:srgbClr val="D24726"/>
                </a:solidFill>
                <a:latin typeface="Segoe Pro Display" charset="0"/>
                <a:ea typeface="Segoe Pro Display" charset="0"/>
                <a:cs typeface="Segoe Pro Display" charset="0"/>
              </a:rPr>
              <a:t>Stratégie</a:t>
            </a:r>
            <a:r>
              <a:rPr lang="en-US" sz="4000" b="1" dirty="0" smtClean="0">
                <a:solidFill>
                  <a:srgbClr val="D24726"/>
                </a:solidFill>
                <a:latin typeface="Segoe Pro Display" charset="0"/>
                <a:ea typeface="Segoe Pro Display" charset="0"/>
                <a:cs typeface="Segoe Pro Display" charset="0"/>
              </a:rPr>
              <a:t> </a:t>
            </a:r>
            <a:r>
              <a:rPr lang="en-US" sz="4000" b="1" dirty="0" err="1" smtClean="0">
                <a:solidFill>
                  <a:srgbClr val="D24726"/>
                </a:solidFill>
                <a:latin typeface="Segoe Pro Display" charset="0"/>
                <a:ea typeface="Segoe Pro Display" charset="0"/>
                <a:cs typeface="Segoe Pro Display" charset="0"/>
              </a:rPr>
              <a:t>pédagogique</a:t>
            </a:r>
            <a:endParaRPr lang="fr" sz="4000" b="1" dirty="0">
              <a:solidFill>
                <a:srgbClr val="D24726"/>
              </a:solidFill>
              <a:latin typeface="Segoe Pro Display" charset="0"/>
              <a:ea typeface="Segoe Pro Display" charset="0"/>
              <a:cs typeface="Segoe Pro Display" charset="0"/>
            </a:endParaRPr>
          </a:p>
        </p:txBody>
      </p:sp>
      <p:cxnSp>
        <p:nvCxnSpPr>
          <p:cNvPr id="69" name="Connettore 1 68"/>
          <p:cNvCxnSpPr/>
          <p:nvPr/>
        </p:nvCxnSpPr>
        <p:spPr>
          <a:xfrm>
            <a:off x="0" y="10058400"/>
            <a:ext cx="7772400" cy="0"/>
          </a:xfrm>
          <a:prstGeom prst="line">
            <a:avLst/>
          </a:prstGeom>
          <a:ln>
            <a:solidFill>
              <a:srgbClr val="D24726"/>
            </a:solidFill>
          </a:ln>
        </p:spPr>
        <p:style>
          <a:lnRef idx="1">
            <a:schemeClr val="accent1"/>
          </a:lnRef>
          <a:fillRef idx="0">
            <a:schemeClr val="accent1"/>
          </a:fillRef>
          <a:effectRef idx="0">
            <a:schemeClr val="accent1"/>
          </a:effectRef>
          <a:fontRef idx="minor">
            <a:schemeClr val="tx1"/>
          </a:fontRef>
        </p:style>
      </p:cxnSp>
      <p:pic>
        <p:nvPicPr>
          <p:cNvPr id="76" name="Picture 75">
            <a:extLst>
              <a:ext uri="{FF2B5EF4-FFF2-40B4-BE49-F238E27FC236}">
                <a16:creationId xmlns:a16="http://schemas.microsoft.com/office/drawing/2014/main" id="{9A91DE92-AEE5-46D3-B638-4AF1ECB6D7DF}"/>
              </a:ext>
            </a:extLst>
          </p:cNvPr>
          <p:cNvPicPr>
            <a:picLocks noChangeAspect="1"/>
          </p:cNvPicPr>
          <p:nvPr/>
        </p:nvPicPr>
        <p:blipFill>
          <a:blip r:embed="rId3"/>
          <a:stretch>
            <a:fillRect/>
          </a:stretch>
        </p:blipFill>
        <p:spPr>
          <a:xfrm>
            <a:off x="6984101" y="9327426"/>
            <a:ext cx="672709" cy="730974"/>
          </a:xfrm>
          <a:prstGeom prst="rect">
            <a:avLst/>
          </a:prstGeom>
        </p:spPr>
      </p:pic>
      <p:grpSp>
        <p:nvGrpSpPr>
          <p:cNvPr id="5" name="Group 4"/>
          <p:cNvGrpSpPr>
            <a:grpSpLocks noChangeAspect="1"/>
          </p:cNvGrpSpPr>
          <p:nvPr/>
        </p:nvGrpSpPr>
        <p:grpSpPr bwMode="auto">
          <a:xfrm>
            <a:off x="5536857" y="4530929"/>
            <a:ext cx="1149350" cy="1158875"/>
            <a:chOff x="1957" y="5251"/>
            <a:chExt cx="724" cy="730"/>
          </a:xfrm>
        </p:grpSpPr>
        <p:sp>
          <p:nvSpPr>
            <p:cNvPr id="21" name="Freeform 8"/>
            <p:cNvSpPr>
              <a:spLocks/>
            </p:cNvSpPr>
            <p:nvPr/>
          </p:nvSpPr>
          <p:spPr bwMode="auto">
            <a:xfrm>
              <a:off x="2436" y="5737"/>
              <a:ext cx="245" cy="244"/>
            </a:xfrm>
            <a:custGeom>
              <a:avLst/>
              <a:gdLst>
                <a:gd name="T0" fmla="*/ 528 w 581"/>
                <a:gd name="T1" fmla="*/ 345 h 581"/>
                <a:gd name="T2" fmla="*/ 528 w 581"/>
                <a:gd name="T3" fmla="*/ 345 h 581"/>
                <a:gd name="T4" fmla="*/ 131 w 581"/>
                <a:gd name="T5" fmla="*/ 0 h 581"/>
                <a:gd name="T6" fmla="*/ 0 w 581"/>
                <a:gd name="T7" fmla="*/ 131 h 581"/>
                <a:gd name="T8" fmla="*/ 345 w 581"/>
                <a:gd name="T9" fmla="*/ 528 h 581"/>
                <a:gd name="T10" fmla="*/ 508 w 581"/>
                <a:gd name="T11" fmla="*/ 534 h 581"/>
                <a:gd name="T12" fmla="*/ 534 w 581"/>
                <a:gd name="T13" fmla="*/ 508 h 581"/>
                <a:gd name="T14" fmla="*/ 528 w 581"/>
                <a:gd name="T15" fmla="*/ 345 h 58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1" h="581">
                  <a:moveTo>
                    <a:pt x="528" y="345"/>
                  </a:moveTo>
                  <a:lnTo>
                    <a:pt x="528" y="345"/>
                  </a:lnTo>
                  <a:lnTo>
                    <a:pt x="131" y="0"/>
                  </a:lnTo>
                  <a:lnTo>
                    <a:pt x="0" y="131"/>
                  </a:lnTo>
                  <a:lnTo>
                    <a:pt x="345" y="528"/>
                  </a:lnTo>
                  <a:cubicBezTo>
                    <a:pt x="388" y="578"/>
                    <a:pt x="461" y="581"/>
                    <a:pt x="508" y="534"/>
                  </a:cubicBezTo>
                  <a:lnTo>
                    <a:pt x="534" y="508"/>
                  </a:lnTo>
                  <a:cubicBezTo>
                    <a:pt x="581" y="461"/>
                    <a:pt x="578" y="388"/>
                    <a:pt x="528" y="345"/>
                  </a:cubicBezTo>
                  <a:close/>
                </a:path>
              </a:pathLst>
            </a:custGeom>
            <a:solidFill>
              <a:srgbClr val="D2D2D2"/>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2" name="Freeform 9"/>
            <p:cNvSpPr>
              <a:spLocks noEditPoints="1"/>
            </p:cNvSpPr>
            <p:nvPr/>
          </p:nvSpPr>
          <p:spPr bwMode="auto">
            <a:xfrm>
              <a:off x="1957" y="5251"/>
              <a:ext cx="544" cy="542"/>
            </a:xfrm>
            <a:custGeom>
              <a:avLst/>
              <a:gdLst>
                <a:gd name="T0" fmla="*/ 309 w 1294"/>
                <a:gd name="T1" fmla="*/ 985 h 1293"/>
                <a:gd name="T2" fmla="*/ 309 w 1294"/>
                <a:gd name="T3" fmla="*/ 985 h 1293"/>
                <a:gd name="T4" fmla="*/ 309 w 1294"/>
                <a:gd name="T5" fmla="*/ 309 h 1293"/>
                <a:gd name="T6" fmla="*/ 985 w 1294"/>
                <a:gd name="T7" fmla="*/ 309 h 1293"/>
                <a:gd name="T8" fmla="*/ 985 w 1294"/>
                <a:gd name="T9" fmla="*/ 985 h 1293"/>
                <a:gd name="T10" fmla="*/ 309 w 1294"/>
                <a:gd name="T11" fmla="*/ 985 h 1293"/>
                <a:gd name="T12" fmla="*/ 1125 w 1294"/>
                <a:gd name="T13" fmla="*/ 1034 h 1293"/>
                <a:gd name="T14" fmla="*/ 1125 w 1294"/>
                <a:gd name="T15" fmla="*/ 1034 h 1293"/>
                <a:gd name="T16" fmla="*/ 1106 w 1294"/>
                <a:gd name="T17" fmla="*/ 1019 h 1293"/>
                <a:gd name="T18" fmla="*/ 1064 w 1294"/>
                <a:gd name="T19" fmla="*/ 229 h 1293"/>
                <a:gd name="T20" fmla="*/ 229 w 1294"/>
                <a:gd name="T21" fmla="*/ 229 h 1293"/>
                <a:gd name="T22" fmla="*/ 229 w 1294"/>
                <a:gd name="T23" fmla="*/ 1065 h 1293"/>
                <a:gd name="T24" fmla="*/ 997 w 1294"/>
                <a:gd name="T25" fmla="*/ 1123 h 1293"/>
                <a:gd name="T26" fmla="*/ 1013 w 1294"/>
                <a:gd name="T27" fmla="*/ 1145 h 1293"/>
                <a:gd name="T28" fmla="*/ 1021 w 1294"/>
                <a:gd name="T29" fmla="*/ 1153 h 1293"/>
                <a:gd name="T30" fmla="*/ 1133 w 1294"/>
                <a:gd name="T31" fmla="*/ 1041 h 1293"/>
                <a:gd name="T32" fmla="*/ 1125 w 1294"/>
                <a:gd name="T33" fmla="*/ 1034 h 1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94" h="1293">
                  <a:moveTo>
                    <a:pt x="309" y="985"/>
                  </a:moveTo>
                  <a:lnTo>
                    <a:pt x="309" y="985"/>
                  </a:lnTo>
                  <a:cubicBezTo>
                    <a:pt x="122" y="799"/>
                    <a:pt x="122" y="495"/>
                    <a:pt x="309" y="309"/>
                  </a:cubicBezTo>
                  <a:cubicBezTo>
                    <a:pt x="495" y="123"/>
                    <a:pt x="798" y="123"/>
                    <a:pt x="985" y="309"/>
                  </a:cubicBezTo>
                  <a:cubicBezTo>
                    <a:pt x="1171" y="495"/>
                    <a:pt x="1171" y="799"/>
                    <a:pt x="985" y="985"/>
                  </a:cubicBezTo>
                  <a:cubicBezTo>
                    <a:pt x="798" y="1171"/>
                    <a:pt x="495" y="1171"/>
                    <a:pt x="309" y="985"/>
                  </a:cubicBezTo>
                  <a:close/>
                  <a:moveTo>
                    <a:pt x="1125" y="1034"/>
                  </a:moveTo>
                  <a:lnTo>
                    <a:pt x="1125" y="1034"/>
                  </a:lnTo>
                  <a:cubicBezTo>
                    <a:pt x="1119" y="1028"/>
                    <a:pt x="1112" y="1023"/>
                    <a:pt x="1106" y="1019"/>
                  </a:cubicBezTo>
                  <a:cubicBezTo>
                    <a:pt x="1294" y="787"/>
                    <a:pt x="1280" y="445"/>
                    <a:pt x="1064" y="229"/>
                  </a:cubicBezTo>
                  <a:cubicBezTo>
                    <a:pt x="834" y="0"/>
                    <a:pt x="459" y="0"/>
                    <a:pt x="229" y="229"/>
                  </a:cubicBezTo>
                  <a:cubicBezTo>
                    <a:pt x="0" y="460"/>
                    <a:pt x="0" y="834"/>
                    <a:pt x="229" y="1065"/>
                  </a:cubicBezTo>
                  <a:cubicBezTo>
                    <a:pt x="438" y="1273"/>
                    <a:pt x="766" y="1293"/>
                    <a:pt x="997" y="1123"/>
                  </a:cubicBezTo>
                  <a:cubicBezTo>
                    <a:pt x="1002" y="1130"/>
                    <a:pt x="1007" y="1138"/>
                    <a:pt x="1013" y="1145"/>
                  </a:cubicBezTo>
                  <a:lnTo>
                    <a:pt x="1021" y="1153"/>
                  </a:lnTo>
                  <a:lnTo>
                    <a:pt x="1133" y="1041"/>
                  </a:lnTo>
                  <a:lnTo>
                    <a:pt x="1125" y="1034"/>
                  </a:lnTo>
                  <a:close/>
                </a:path>
              </a:pathLst>
            </a:custGeom>
            <a:solidFill>
              <a:srgbClr val="D2D2D2"/>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3" name="Freeform 10"/>
            <p:cNvSpPr>
              <a:spLocks/>
            </p:cNvSpPr>
            <p:nvPr/>
          </p:nvSpPr>
          <p:spPr bwMode="auto">
            <a:xfrm>
              <a:off x="2402" y="5702"/>
              <a:ext cx="72" cy="72"/>
            </a:xfrm>
            <a:custGeom>
              <a:avLst/>
              <a:gdLst>
                <a:gd name="T0" fmla="*/ 118 w 172"/>
                <a:gd name="T1" fmla="*/ 0 h 172"/>
                <a:gd name="T2" fmla="*/ 118 w 172"/>
                <a:gd name="T3" fmla="*/ 0 h 172"/>
                <a:gd name="T4" fmla="*/ 0 w 172"/>
                <a:gd name="T5" fmla="*/ 119 h 172"/>
                <a:gd name="T6" fmla="*/ 47 w 172"/>
                <a:gd name="T7" fmla="*/ 172 h 172"/>
                <a:gd name="T8" fmla="*/ 172 w 172"/>
                <a:gd name="T9" fmla="*/ 47 h 172"/>
                <a:gd name="T10" fmla="*/ 118 w 172"/>
                <a:gd name="T11" fmla="*/ 0 h 172"/>
              </a:gdLst>
              <a:ahLst/>
              <a:cxnLst>
                <a:cxn ang="0">
                  <a:pos x="T0" y="T1"/>
                </a:cxn>
                <a:cxn ang="0">
                  <a:pos x="T2" y="T3"/>
                </a:cxn>
                <a:cxn ang="0">
                  <a:pos x="T4" y="T5"/>
                </a:cxn>
                <a:cxn ang="0">
                  <a:pos x="T6" y="T7"/>
                </a:cxn>
                <a:cxn ang="0">
                  <a:pos x="T8" y="T9"/>
                </a:cxn>
                <a:cxn ang="0">
                  <a:pos x="T10" y="T11"/>
                </a:cxn>
              </a:cxnLst>
              <a:rect l="0" t="0" r="r" b="b"/>
              <a:pathLst>
                <a:path w="172" h="172">
                  <a:moveTo>
                    <a:pt x="118" y="0"/>
                  </a:moveTo>
                  <a:lnTo>
                    <a:pt x="118" y="0"/>
                  </a:lnTo>
                  <a:lnTo>
                    <a:pt x="0" y="119"/>
                  </a:lnTo>
                  <a:lnTo>
                    <a:pt x="47" y="172"/>
                  </a:lnTo>
                  <a:lnTo>
                    <a:pt x="172" y="47"/>
                  </a:lnTo>
                  <a:lnTo>
                    <a:pt x="118" y="0"/>
                  </a:lnTo>
                  <a:close/>
                </a:path>
              </a:pathLst>
            </a:custGeom>
            <a:solidFill>
              <a:srgbClr val="D2D2D2"/>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5" name="Freeform 11"/>
            <p:cNvSpPr>
              <a:spLocks/>
            </p:cNvSpPr>
            <p:nvPr/>
          </p:nvSpPr>
          <p:spPr bwMode="auto">
            <a:xfrm>
              <a:off x="2270" y="5563"/>
              <a:ext cx="136" cy="135"/>
            </a:xfrm>
            <a:custGeom>
              <a:avLst/>
              <a:gdLst>
                <a:gd name="T0" fmla="*/ 305 w 325"/>
                <a:gd name="T1" fmla="*/ 4 h 321"/>
                <a:gd name="T2" fmla="*/ 305 w 325"/>
                <a:gd name="T3" fmla="*/ 4 h 321"/>
                <a:gd name="T4" fmla="*/ 275 w 325"/>
                <a:gd name="T5" fmla="*/ 20 h 321"/>
                <a:gd name="T6" fmla="*/ 20 w 325"/>
                <a:gd name="T7" fmla="*/ 273 h 321"/>
                <a:gd name="T8" fmla="*/ 4 w 325"/>
                <a:gd name="T9" fmla="*/ 304 h 321"/>
                <a:gd name="T10" fmla="*/ 28 w 325"/>
                <a:gd name="T11" fmla="*/ 321 h 321"/>
                <a:gd name="T12" fmla="*/ 35 w 325"/>
                <a:gd name="T13" fmla="*/ 320 h 321"/>
                <a:gd name="T14" fmla="*/ 321 w 325"/>
                <a:gd name="T15" fmla="*/ 35 h 321"/>
                <a:gd name="T16" fmla="*/ 305 w 325"/>
                <a:gd name="T17" fmla="*/ 4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5" h="321">
                  <a:moveTo>
                    <a:pt x="305" y="4"/>
                  </a:moveTo>
                  <a:lnTo>
                    <a:pt x="305" y="4"/>
                  </a:lnTo>
                  <a:cubicBezTo>
                    <a:pt x="292" y="0"/>
                    <a:pt x="279" y="7"/>
                    <a:pt x="275" y="20"/>
                  </a:cubicBezTo>
                  <a:cubicBezTo>
                    <a:pt x="236" y="140"/>
                    <a:pt x="141" y="235"/>
                    <a:pt x="20" y="273"/>
                  </a:cubicBezTo>
                  <a:cubicBezTo>
                    <a:pt x="8" y="277"/>
                    <a:pt x="0" y="291"/>
                    <a:pt x="4" y="304"/>
                  </a:cubicBezTo>
                  <a:cubicBezTo>
                    <a:pt x="8" y="314"/>
                    <a:pt x="17" y="321"/>
                    <a:pt x="28" y="321"/>
                  </a:cubicBezTo>
                  <a:cubicBezTo>
                    <a:pt x="30" y="321"/>
                    <a:pt x="33" y="321"/>
                    <a:pt x="35" y="320"/>
                  </a:cubicBezTo>
                  <a:cubicBezTo>
                    <a:pt x="171" y="277"/>
                    <a:pt x="278" y="171"/>
                    <a:pt x="321" y="35"/>
                  </a:cubicBezTo>
                  <a:cubicBezTo>
                    <a:pt x="325" y="22"/>
                    <a:pt x="318" y="8"/>
                    <a:pt x="305" y="4"/>
                  </a:cubicBezTo>
                  <a:close/>
                </a:path>
              </a:pathLst>
            </a:custGeom>
            <a:solidFill>
              <a:srgbClr val="D2D2D2"/>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6" name="Freeform 12"/>
            <p:cNvSpPr>
              <a:spLocks/>
            </p:cNvSpPr>
            <p:nvPr/>
          </p:nvSpPr>
          <p:spPr bwMode="auto">
            <a:xfrm>
              <a:off x="2045" y="5338"/>
              <a:ext cx="194" cy="194"/>
            </a:xfrm>
            <a:custGeom>
              <a:avLst/>
              <a:gdLst>
                <a:gd name="T0" fmla="*/ 438 w 462"/>
                <a:gd name="T1" fmla="*/ 0 h 463"/>
                <a:gd name="T2" fmla="*/ 438 w 462"/>
                <a:gd name="T3" fmla="*/ 0 h 463"/>
                <a:gd name="T4" fmla="*/ 0 w 462"/>
                <a:gd name="T5" fmla="*/ 438 h 463"/>
                <a:gd name="T6" fmla="*/ 24 w 462"/>
                <a:gd name="T7" fmla="*/ 463 h 463"/>
                <a:gd name="T8" fmla="*/ 49 w 462"/>
                <a:gd name="T9" fmla="*/ 438 h 463"/>
                <a:gd name="T10" fmla="*/ 438 w 462"/>
                <a:gd name="T11" fmla="*/ 49 h 463"/>
                <a:gd name="T12" fmla="*/ 462 w 462"/>
                <a:gd name="T13" fmla="*/ 25 h 463"/>
                <a:gd name="T14" fmla="*/ 438 w 462"/>
                <a:gd name="T15" fmla="*/ 0 h 4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62" h="463">
                  <a:moveTo>
                    <a:pt x="438" y="0"/>
                  </a:moveTo>
                  <a:lnTo>
                    <a:pt x="438" y="0"/>
                  </a:lnTo>
                  <a:cubicBezTo>
                    <a:pt x="196" y="0"/>
                    <a:pt x="0" y="197"/>
                    <a:pt x="0" y="438"/>
                  </a:cubicBezTo>
                  <a:cubicBezTo>
                    <a:pt x="0" y="452"/>
                    <a:pt x="11" y="463"/>
                    <a:pt x="24" y="463"/>
                  </a:cubicBezTo>
                  <a:cubicBezTo>
                    <a:pt x="38" y="463"/>
                    <a:pt x="49" y="452"/>
                    <a:pt x="49" y="438"/>
                  </a:cubicBezTo>
                  <a:cubicBezTo>
                    <a:pt x="49" y="224"/>
                    <a:pt x="223" y="49"/>
                    <a:pt x="438" y="49"/>
                  </a:cubicBezTo>
                  <a:cubicBezTo>
                    <a:pt x="451" y="49"/>
                    <a:pt x="462" y="38"/>
                    <a:pt x="462" y="25"/>
                  </a:cubicBezTo>
                  <a:cubicBezTo>
                    <a:pt x="462" y="11"/>
                    <a:pt x="451" y="0"/>
                    <a:pt x="438" y="0"/>
                  </a:cubicBezTo>
                  <a:close/>
                </a:path>
              </a:pathLst>
            </a:custGeom>
            <a:solidFill>
              <a:srgbClr val="D2D2D2"/>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20" name="Group 4"/>
          <p:cNvGrpSpPr>
            <a:grpSpLocks noChangeAspect="1"/>
          </p:cNvGrpSpPr>
          <p:nvPr/>
        </p:nvGrpSpPr>
        <p:grpSpPr bwMode="auto">
          <a:xfrm>
            <a:off x="-1421537" y="6763227"/>
            <a:ext cx="1149350" cy="1158875"/>
            <a:chOff x="1957" y="5251"/>
            <a:chExt cx="724" cy="730"/>
          </a:xfrm>
        </p:grpSpPr>
        <p:sp>
          <p:nvSpPr>
            <p:cNvPr id="27" name="Freeform 8"/>
            <p:cNvSpPr>
              <a:spLocks/>
            </p:cNvSpPr>
            <p:nvPr/>
          </p:nvSpPr>
          <p:spPr bwMode="auto">
            <a:xfrm>
              <a:off x="2436" y="5737"/>
              <a:ext cx="245" cy="244"/>
            </a:xfrm>
            <a:custGeom>
              <a:avLst/>
              <a:gdLst>
                <a:gd name="T0" fmla="*/ 528 w 581"/>
                <a:gd name="T1" fmla="*/ 345 h 581"/>
                <a:gd name="T2" fmla="*/ 528 w 581"/>
                <a:gd name="T3" fmla="*/ 345 h 581"/>
                <a:gd name="T4" fmla="*/ 131 w 581"/>
                <a:gd name="T5" fmla="*/ 0 h 581"/>
                <a:gd name="T6" fmla="*/ 0 w 581"/>
                <a:gd name="T7" fmla="*/ 131 h 581"/>
                <a:gd name="T8" fmla="*/ 345 w 581"/>
                <a:gd name="T9" fmla="*/ 528 h 581"/>
                <a:gd name="T10" fmla="*/ 508 w 581"/>
                <a:gd name="T11" fmla="*/ 534 h 581"/>
                <a:gd name="T12" fmla="*/ 534 w 581"/>
                <a:gd name="T13" fmla="*/ 508 h 581"/>
                <a:gd name="T14" fmla="*/ 528 w 581"/>
                <a:gd name="T15" fmla="*/ 345 h 58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1" h="581">
                  <a:moveTo>
                    <a:pt x="528" y="345"/>
                  </a:moveTo>
                  <a:lnTo>
                    <a:pt x="528" y="345"/>
                  </a:lnTo>
                  <a:lnTo>
                    <a:pt x="131" y="0"/>
                  </a:lnTo>
                  <a:lnTo>
                    <a:pt x="0" y="131"/>
                  </a:lnTo>
                  <a:lnTo>
                    <a:pt x="345" y="528"/>
                  </a:lnTo>
                  <a:cubicBezTo>
                    <a:pt x="388" y="578"/>
                    <a:pt x="461" y="581"/>
                    <a:pt x="508" y="534"/>
                  </a:cubicBezTo>
                  <a:lnTo>
                    <a:pt x="534" y="508"/>
                  </a:lnTo>
                  <a:cubicBezTo>
                    <a:pt x="581" y="461"/>
                    <a:pt x="578" y="388"/>
                    <a:pt x="528" y="345"/>
                  </a:cubicBezTo>
                  <a:close/>
                </a:path>
              </a:pathLst>
            </a:custGeom>
            <a:solidFill>
              <a:srgbClr val="D2D2D2"/>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8" name="Freeform 9"/>
            <p:cNvSpPr>
              <a:spLocks noEditPoints="1"/>
            </p:cNvSpPr>
            <p:nvPr/>
          </p:nvSpPr>
          <p:spPr bwMode="auto">
            <a:xfrm>
              <a:off x="1957" y="5251"/>
              <a:ext cx="544" cy="542"/>
            </a:xfrm>
            <a:custGeom>
              <a:avLst/>
              <a:gdLst>
                <a:gd name="T0" fmla="*/ 309 w 1294"/>
                <a:gd name="T1" fmla="*/ 985 h 1293"/>
                <a:gd name="T2" fmla="*/ 309 w 1294"/>
                <a:gd name="T3" fmla="*/ 985 h 1293"/>
                <a:gd name="T4" fmla="*/ 309 w 1294"/>
                <a:gd name="T5" fmla="*/ 309 h 1293"/>
                <a:gd name="T6" fmla="*/ 985 w 1294"/>
                <a:gd name="T7" fmla="*/ 309 h 1293"/>
                <a:gd name="T8" fmla="*/ 985 w 1294"/>
                <a:gd name="T9" fmla="*/ 985 h 1293"/>
                <a:gd name="T10" fmla="*/ 309 w 1294"/>
                <a:gd name="T11" fmla="*/ 985 h 1293"/>
                <a:gd name="T12" fmla="*/ 1125 w 1294"/>
                <a:gd name="T13" fmla="*/ 1034 h 1293"/>
                <a:gd name="T14" fmla="*/ 1125 w 1294"/>
                <a:gd name="T15" fmla="*/ 1034 h 1293"/>
                <a:gd name="T16" fmla="*/ 1106 w 1294"/>
                <a:gd name="T17" fmla="*/ 1019 h 1293"/>
                <a:gd name="T18" fmla="*/ 1064 w 1294"/>
                <a:gd name="T19" fmla="*/ 229 h 1293"/>
                <a:gd name="T20" fmla="*/ 229 w 1294"/>
                <a:gd name="T21" fmla="*/ 229 h 1293"/>
                <a:gd name="T22" fmla="*/ 229 w 1294"/>
                <a:gd name="T23" fmla="*/ 1065 h 1293"/>
                <a:gd name="T24" fmla="*/ 997 w 1294"/>
                <a:gd name="T25" fmla="*/ 1123 h 1293"/>
                <a:gd name="T26" fmla="*/ 1013 w 1294"/>
                <a:gd name="T27" fmla="*/ 1145 h 1293"/>
                <a:gd name="T28" fmla="*/ 1021 w 1294"/>
                <a:gd name="T29" fmla="*/ 1153 h 1293"/>
                <a:gd name="T30" fmla="*/ 1133 w 1294"/>
                <a:gd name="T31" fmla="*/ 1041 h 1293"/>
                <a:gd name="T32" fmla="*/ 1125 w 1294"/>
                <a:gd name="T33" fmla="*/ 1034 h 1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94" h="1293">
                  <a:moveTo>
                    <a:pt x="309" y="985"/>
                  </a:moveTo>
                  <a:lnTo>
                    <a:pt x="309" y="985"/>
                  </a:lnTo>
                  <a:cubicBezTo>
                    <a:pt x="122" y="799"/>
                    <a:pt x="122" y="495"/>
                    <a:pt x="309" y="309"/>
                  </a:cubicBezTo>
                  <a:cubicBezTo>
                    <a:pt x="495" y="123"/>
                    <a:pt x="798" y="123"/>
                    <a:pt x="985" y="309"/>
                  </a:cubicBezTo>
                  <a:cubicBezTo>
                    <a:pt x="1171" y="495"/>
                    <a:pt x="1171" y="799"/>
                    <a:pt x="985" y="985"/>
                  </a:cubicBezTo>
                  <a:cubicBezTo>
                    <a:pt x="798" y="1171"/>
                    <a:pt x="495" y="1171"/>
                    <a:pt x="309" y="985"/>
                  </a:cubicBezTo>
                  <a:close/>
                  <a:moveTo>
                    <a:pt x="1125" y="1034"/>
                  </a:moveTo>
                  <a:lnTo>
                    <a:pt x="1125" y="1034"/>
                  </a:lnTo>
                  <a:cubicBezTo>
                    <a:pt x="1119" y="1028"/>
                    <a:pt x="1112" y="1023"/>
                    <a:pt x="1106" y="1019"/>
                  </a:cubicBezTo>
                  <a:cubicBezTo>
                    <a:pt x="1294" y="787"/>
                    <a:pt x="1280" y="445"/>
                    <a:pt x="1064" y="229"/>
                  </a:cubicBezTo>
                  <a:cubicBezTo>
                    <a:pt x="834" y="0"/>
                    <a:pt x="459" y="0"/>
                    <a:pt x="229" y="229"/>
                  </a:cubicBezTo>
                  <a:cubicBezTo>
                    <a:pt x="0" y="460"/>
                    <a:pt x="0" y="834"/>
                    <a:pt x="229" y="1065"/>
                  </a:cubicBezTo>
                  <a:cubicBezTo>
                    <a:pt x="438" y="1273"/>
                    <a:pt x="766" y="1293"/>
                    <a:pt x="997" y="1123"/>
                  </a:cubicBezTo>
                  <a:cubicBezTo>
                    <a:pt x="1002" y="1130"/>
                    <a:pt x="1007" y="1138"/>
                    <a:pt x="1013" y="1145"/>
                  </a:cubicBezTo>
                  <a:lnTo>
                    <a:pt x="1021" y="1153"/>
                  </a:lnTo>
                  <a:lnTo>
                    <a:pt x="1133" y="1041"/>
                  </a:lnTo>
                  <a:lnTo>
                    <a:pt x="1125" y="1034"/>
                  </a:lnTo>
                  <a:close/>
                </a:path>
              </a:pathLst>
            </a:custGeom>
            <a:solidFill>
              <a:srgbClr val="D2D2D2"/>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9" name="Freeform 10"/>
            <p:cNvSpPr>
              <a:spLocks/>
            </p:cNvSpPr>
            <p:nvPr/>
          </p:nvSpPr>
          <p:spPr bwMode="auto">
            <a:xfrm>
              <a:off x="2402" y="5702"/>
              <a:ext cx="72" cy="72"/>
            </a:xfrm>
            <a:custGeom>
              <a:avLst/>
              <a:gdLst>
                <a:gd name="T0" fmla="*/ 118 w 172"/>
                <a:gd name="T1" fmla="*/ 0 h 172"/>
                <a:gd name="T2" fmla="*/ 118 w 172"/>
                <a:gd name="T3" fmla="*/ 0 h 172"/>
                <a:gd name="T4" fmla="*/ 0 w 172"/>
                <a:gd name="T5" fmla="*/ 119 h 172"/>
                <a:gd name="T6" fmla="*/ 47 w 172"/>
                <a:gd name="T7" fmla="*/ 172 h 172"/>
                <a:gd name="T8" fmla="*/ 172 w 172"/>
                <a:gd name="T9" fmla="*/ 47 h 172"/>
                <a:gd name="T10" fmla="*/ 118 w 172"/>
                <a:gd name="T11" fmla="*/ 0 h 172"/>
              </a:gdLst>
              <a:ahLst/>
              <a:cxnLst>
                <a:cxn ang="0">
                  <a:pos x="T0" y="T1"/>
                </a:cxn>
                <a:cxn ang="0">
                  <a:pos x="T2" y="T3"/>
                </a:cxn>
                <a:cxn ang="0">
                  <a:pos x="T4" y="T5"/>
                </a:cxn>
                <a:cxn ang="0">
                  <a:pos x="T6" y="T7"/>
                </a:cxn>
                <a:cxn ang="0">
                  <a:pos x="T8" y="T9"/>
                </a:cxn>
                <a:cxn ang="0">
                  <a:pos x="T10" y="T11"/>
                </a:cxn>
              </a:cxnLst>
              <a:rect l="0" t="0" r="r" b="b"/>
              <a:pathLst>
                <a:path w="172" h="172">
                  <a:moveTo>
                    <a:pt x="118" y="0"/>
                  </a:moveTo>
                  <a:lnTo>
                    <a:pt x="118" y="0"/>
                  </a:lnTo>
                  <a:lnTo>
                    <a:pt x="0" y="119"/>
                  </a:lnTo>
                  <a:lnTo>
                    <a:pt x="47" y="172"/>
                  </a:lnTo>
                  <a:lnTo>
                    <a:pt x="172" y="47"/>
                  </a:lnTo>
                  <a:lnTo>
                    <a:pt x="118" y="0"/>
                  </a:lnTo>
                  <a:close/>
                </a:path>
              </a:pathLst>
            </a:custGeom>
            <a:solidFill>
              <a:srgbClr val="D2D2D2"/>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30" name="Freeform 11"/>
            <p:cNvSpPr>
              <a:spLocks/>
            </p:cNvSpPr>
            <p:nvPr/>
          </p:nvSpPr>
          <p:spPr bwMode="auto">
            <a:xfrm>
              <a:off x="2270" y="5563"/>
              <a:ext cx="136" cy="135"/>
            </a:xfrm>
            <a:custGeom>
              <a:avLst/>
              <a:gdLst>
                <a:gd name="T0" fmla="*/ 305 w 325"/>
                <a:gd name="T1" fmla="*/ 4 h 321"/>
                <a:gd name="T2" fmla="*/ 305 w 325"/>
                <a:gd name="T3" fmla="*/ 4 h 321"/>
                <a:gd name="T4" fmla="*/ 275 w 325"/>
                <a:gd name="T5" fmla="*/ 20 h 321"/>
                <a:gd name="T6" fmla="*/ 20 w 325"/>
                <a:gd name="T7" fmla="*/ 273 h 321"/>
                <a:gd name="T8" fmla="*/ 4 w 325"/>
                <a:gd name="T9" fmla="*/ 304 h 321"/>
                <a:gd name="T10" fmla="*/ 28 w 325"/>
                <a:gd name="T11" fmla="*/ 321 h 321"/>
                <a:gd name="T12" fmla="*/ 35 w 325"/>
                <a:gd name="T13" fmla="*/ 320 h 321"/>
                <a:gd name="T14" fmla="*/ 321 w 325"/>
                <a:gd name="T15" fmla="*/ 35 h 321"/>
                <a:gd name="T16" fmla="*/ 305 w 325"/>
                <a:gd name="T17" fmla="*/ 4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5" h="321">
                  <a:moveTo>
                    <a:pt x="305" y="4"/>
                  </a:moveTo>
                  <a:lnTo>
                    <a:pt x="305" y="4"/>
                  </a:lnTo>
                  <a:cubicBezTo>
                    <a:pt x="292" y="0"/>
                    <a:pt x="279" y="7"/>
                    <a:pt x="275" y="20"/>
                  </a:cubicBezTo>
                  <a:cubicBezTo>
                    <a:pt x="236" y="140"/>
                    <a:pt x="141" y="235"/>
                    <a:pt x="20" y="273"/>
                  </a:cubicBezTo>
                  <a:cubicBezTo>
                    <a:pt x="8" y="277"/>
                    <a:pt x="0" y="291"/>
                    <a:pt x="4" y="304"/>
                  </a:cubicBezTo>
                  <a:cubicBezTo>
                    <a:pt x="8" y="314"/>
                    <a:pt x="17" y="321"/>
                    <a:pt x="28" y="321"/>
                  </a:cubicBezTo>
                  <a:cubicBezTo>
                    <a:pt x="30" y="321"/>
                    <a:pt x="33" y="321"/>
                    <a:pt x="35" y="320"/>
                  </a:cubicBezTo>
                  <a:cubicBezTo>
                    <a:pt x="171" y="277"/>
                    <a:pt x="278" y="171"/>
                    <a:pt x="321" y="35"/>
                  </a:cubicBezTo>
                  <a:cubicBezTo>
                    <a:pt x="325" y="22"/>
                    <a:pt x="318" y="8"/>
                    <a:pt x="305" y="4"/>
                  </a:cubicBezTo>
                  <a:close/>
                </a:path>
              </a:pathLst>
            </a:custGeom>
            <a:solidFill>
              <a:srgbClr val="D2D2D2"/>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31" name="Freeform 12"/>
            <p:cNvSpPr>
              <a:spLocks/>
            </p:cNvSpPr>
            <p:nvPr/>
          </p:nvSpPr>
          <p:spPr bwMode="auto">
            <a:xfrm>
              <a:off x="2045" y="5338"/>
              <a:ext cx="194" cy="194"/>
            </a:xfrm>
            <a:custGeom>
              <a:avLst/>
              <a:gdLst>
                <a:gd name="T0" fmla="*/ 438 w 462"/>
                <a:gd name="T1" fmla="*/ 0 h 463"/>
                <a:gd name="T2" fmla="*/ 438 w 462"/>
                <a:gd name="T3" fmla="*/ 0 h 463"/>
                <a:gd name="T4" fmla="*/ 0 w 462"/>
                <a:gd name="T5" fmla="*/ 438 h 463"/>
                <a:gd name="T6" fmla="*/ 24 w 462"/>
                <a:gd name="T7" fmla="*/ 463 h 463"/>
                <a:gd name="T8" fmla="*/ 49 w 462"/>
                <a:gd name="T9" fmla="*/ 438 h 463"/>
                <a:gd name="T10" fmla="*/ 438 w 462"/>
                <a:gd name="T11" fmla="*/ 49 h 463"/>
                <a:gd name="T12" fmla="*/ 462 w 462"/>
                <a:gd name="T13" fmla="*/ 25 h 463"/>
                <a:gd name="T14" fmla="*/ 438 w 462"/>
                <a:gd name="T15" fmla="*/ 0 h 4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62" h="463">
                  <a:moveTo>
                    <a:pt x="438" y="0"/>
                  </a:moveTo>
                  <a:lnTo>
                    <a:pt x="438" y="0"/>
                  </a:lnTo>
                  <a:cubicBezTo>
                    <a:pt x="196" y="0"/>
                    <a:pt x="0" y="197"/>
                    <a:pt x="0" y="438"/>
                  </a:cubicBezTo>
                  <a:cubicBezTo>
                    <a:pt x="0" y="452"/>
                    <a:pt x="11" y="463"/>
                    <a:pt x="24" y="463"/>
                  </a:cubicBezTo>
                  <a:cubicBezTo>
                    <a:pt x="38" y="463"/>
                    <a:pt x="49" y="452"/>
                    <a:pt x="49" y="438"/>
                  </a:cubicBezTo>
                  <a:cubicBezTo>
                    <a:pt x="49" y="224"/>
                    <a:pt x="223" y="49"/>
                    <a:pt x="438" y="49"/>
                  </a:cubicBezTo>
                  <a:cubicBezTo>
                    <a:pt x="451" y="49"/>
                    <a:pt x="462" y="38"/>
                    <a:pt x="462" y="25"/>
                  </a:cubicBezTo>
                  <a:cubicBezTo>
                    <a:pt x="462" y="11"/>
                    <a:pt x="451" y="0"/>
                    <a:pt x="438" y="0"/>
                  </a:cubicBezTo>
                  <a:close/>
                </a:path>
              </a:pathLst>
            </a:custGeom>
            <a:solidFill>
              <a:srgbClr val="D2D2D2"/>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grpSp>
      <p:sp>
        <p:nvSpPr>
          <p:cNvPr id="24" name="Rettangolo 6"/>
          <p:cNvSpPr/>
          <p:nvPr/>
        </p:nvSpPr>
        <p:spPr>
          <a:xfrm>
            <a:off x="477749" y="458927"/>
            <a:ext cx="6015519" cy="1200329"/>
          </a:xfrm>
          <a:prstGeom prst="rect">
            <a:avLst/>
          </a:prstGeom>
        </p:spPr>
        <p:txBody>
          <a:bodyPr wrap="square" rtlCol="0">
            <a:spAutoFit/>
          </a:bodyPr>
          <a:lstStyle/>
          <a:p>
            <a:pPr rtl="0"/>
            <a:r>
              <a:rPr lang="fr" sz="3600" dirty="0" smtClean="0">
                <a:solidFill>
                  <a:schemeClr val="bg1"/>
                </a:solidFill>
                <a:latin typeface="Segoe Pro Display Light" charset="0"/>
                <a:ea typeface="Segoe Pro Display Light" charset="0"/>
                <a:cs typeface="Segoe Pro Display Light" charset="0"/>
              </a:rPr>
              <a:t>Comment traiter une problématique</a:t>
            </a:r>
            <a:endParaRPr lang="fr" sz="3600" dirty="0">
              <a:solidFill>
                <a:schemeClr val="bg1"/>
              </a:solidFill>
              <a:latin typeface="Segoe Pro Display Light" charset="0"/>
              <a:ea typeface="Segoe Pro Display Light" charset="0"/>
              <a:cs typeface="Segoe Pro Display Light" charset="0"/>
            </a:endParaRPr>
          </a:p>
        </p:txBody>
      </p:sp>
      <p:sp>
        <p:nvSpPr>
          <p:cNvPr id="32" name="Rettangolo 7"/>
          <p:cNvSpPr/>
          <p:nvPr/>
        </p:nvSpPr>
        <p:spPr>
          <a:xfrm>
            <a:off x="477749" y="1623549"/>
            <a:ext cx="7024124" cy="1061829"/>
          </a:xfrm>
          <a:prstGeom prst="rect">
            <a:avLst/>
          </a:prstGeom>
        </p:spPr>
        <p:txBody>
          <a:bodyPr wrap="square" rtlCol="0">
            <a:spAutoFit/>
          </a:bodyPr>
          <a:lstStyle/>
          <a:p>
            <a:pPr rtl="0"/>
            <a:r>
              <a:rPr lang="fr" sz="6300" dirty="0" smtClean="0">
                <a:solidFill>
                  <a:schemeClr val="bg1"/>
                </a:solidFill>
                <a:latin typeface="Segoe Pro Display Light" charset="0"/>
                <a:ea typeface="Segoe Pro Display Light" charset="0"/>
                <a:cs typeface="Segoe Pro Display Light" charset="0"/>
              </a:rPr>
              <a:t>en économie droit</a:t>
            </a:r>
            <a:endParaRPr lang="fr" sz="6300" dirty="0">
              <a:solidFill>
                <a:schemeClr val="bg1"/>
              </a:solidFill>
              <a:latin typeface="Segoe Pro Display Light" charset="0"/>
              <a:ea typeface="Segoe Pro Display Light" charset="0"/>
              <a:cs typeface="Segoe Pro Display Light" charset="0"/>
            </a:endParaRPr>
          </a:p>
        </p:txBody>
      </p:sp>
    </p:spTree>
    <p:extLst>
      <p:ext uri="{BB962C8B-B14F-4D97-AF65-F5344CB8AC3E}">
        <p14:creationId xmlns:p14="http://schemas.microsoft.com/office/powerpoint/2010/main" val="2893584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xit" presetSubtype="32" fill="hold" nodeType="afterEffect">
                                  <p:stCondLst>
                                    <p:cond delay="0"/>
                                  </p:stCondLst>
                                  <p:childTnLst>
                                    <p:anim calcmode="lin" valueType="num">
                                      <p:cBhvr>
                                        <p:cTn id="6" dur="500"/>
                                        <p:tgtEl>
                                          <p:spTgt spid="5"/>
                                        </p:tgtEl>
                                        <p:attrNameLst>
                                          <p:attrName>ppt_w</p:attrName>
                                        </p:attrNameLst>
                                      </p:cBhvr>
                                      <p:tavLst>
                                        <p:tav tm="0">
                                          <p:val>
                                            <p:strVal val="ppt_w"/>
                                          </p:val>
                                        </p:tav>
                                        <p:tav tm="100000">
                                          <p:val>
                                            <p:fltVal val="0"/>
                                          </p:val>
                                        </p:tav>
                                      </p:tavLst>
                                    </p:anim>
                                    <p:anim calcmode="lin" valueType="num">
                                      <p:cBhvr>
                                        <p:cTn id="7" dur="500"/>
                                        <p:tgtEl>
                                          <p:spTgt spid="5"/>
                                        </p:tgtEl>
                                        <p:attrNameLst>
                                          <p:attrName>ppt_h</p:attrName>
                                        </p:attrNameLst>
                                      </p:cBhvr>
                                      <p:tavLst>
                                        <p:tav tm="0">
                                          <p:val>
                                            <p:strVal val="ppt_h"/>
                                          </p:val>
                                        </p:tav>
                                        <p:tav tm="100000">
                                          <p:val>
                                            <p:fltVal val="0"/>
                                          </p:val>
                                        </p:tav>
                                      </p:tavLst>
                                    </p:anim>
                                    <p:animEffect transition="out" filter="fade">
                                      <p:cBhvr>
                                        <p:cTn id="8" dur="500"/>
                                        <p:tgtEl>
                                          <p:spTgt spid="5"/>
                                        </p:tgtEl>
                                      </p:cBhvr>
                                    </p:animEffect>
                                    <p:set>
                                      <p:cBhvr>
                                        <p:cTn id="9" dur="1" fill="hold">
                                          <p:stCondLst>
                                            <p:cond delay="499"/>
                                          </p:stCondLst>
                                        </p:cTn>
                                        <p:tgtEl>
                                          <p:spTgt spid="5"/>
                                        </p:tgtEl>
                                        <p:attrNameLst>
                                          <p:attrName>style.visibility</p:attrName>
                                        </p:attrNameLst>
                                      </p:cBhvr>
                                      <p:to>
                                        <p:strVal val="hidden"/>
                                      </p:to>
                                    </p:set>
                                  </p:childTnLst>
                                </p:cTn>
                              </p:par>
                              <p:par>
                                <p:cTn id="10" presetID="63" presetClass="path" presetSubtype="0" accel="50000" decel="50000" fill="hold" nodeType="withEffect">
                                  <p:stCondLst>
                                    <p:cond delay="0"/>
                                  </p:stCondLst>
                                  <p:childTnLst>
                                    <p:animMotion origin="layout" path="M 4.37908E-6 4.19192E-6 L 0.94424 0.00442 " pathEditMode="relative" rAng="0" ptsTypes="AA">
                                      <p:cBhvr>
                                        <p:cTn id="11" dur="3000" fill="hold"/>
                                        <p:tgtEl>
                                          <p:spTgt spid="20"/>
                                        </p:tgtEl>
                                        <p:attrNameLst>
                                          <p:attrName>ppt_x</p:attrName>
                                          <p:attrName>ppt_y</p:attrName>
                                        </p:attrNameLst>
                                      </p:cBhvr>
                                      <p:rCtr x="47202" y="221"/>
                                    </p:animMotion>
                                  </p:childTnLst>
                                </p:cTn>
                              </p:par>
                              <p:par>
                                <p:cTn id="12" presetID="22" presetClass="entr" presetSubtype="8" fill="hold" grpId="0" nodeType="withEffect">
                                  <p:stCondLst>
                                    <p:cond delay="1000"/>
                                  </p:stCondLst>
                                  <p:childTnLst>
                                    <p:set>
                                      <p:cBhvr>
                                        <p:cTn id="13" dur="1" fill="hold">
                                          <p:stCondLst>
                                            <p:cond delay="0"/>
                                          </p:stCondLst>
                                        </p:cTn>
                                        <p:tgtEl>
                                          <p:spTgt spid="11"/>
                                        </p:tgtEl>
                                        <p:attrNameLst>
                                          <p:attrName>style.visibility</p:attrName>
                                        </p:attrNameLst>
                                      </p:cBhvr>
                                      <p:to>
                                        <p:strVal val="visible"/>
                                      </p:to>
                                    </p:set>
                                    <p:animEffect transition="in" filter="wipe(left)">
                                      <p:cBhvr>
                                        <p:cTn id="14" dur="16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35" name="Rectangle 34"/>
          <p:cNvSpPr/>
          <p:nvPr/>
        </p:nvSpPr>
        <p:spPr>
          <a:xfrm>
            <a:off x="-81189" y="6490648"/>
            <a:ext cx="8249920" cy="356775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grpSp>
        <p:nvGrpSpPr>
          <p:cNvPr id="80" name="Groupe 79"/>
          <p:cNvGrpSpPr/>
          <p:nvPr/>
        </p:nvGrpSpPr>
        <p:grpSpPr>
          <a:xfrm>
            <a:off x="180568" y="1289841"/>
            <a:ext cx="571500" cy="646331"/>
            <a:chOff x="274274" y="1300753"/>
            <a:chExt cx="571500" cy="646331"/>
          </a:xfrm>
        </p:grpSpPr>
        <p:sp>
          <p:nvSpPr>
            <p:cNvPr id="81" name="Rectangle 80"/>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2" name="ZoneTexte 81"/>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cxnSp>
        <p:nvCxnSpPr>
          <p:cNvPr id="61" name="Connecteur droit 60"/>
          <p:cNvCxnSpPr/>
          <p:nvPr/>
        </p:nvCxnSpPr>
        <p:spPr>
          <a:xfrm>
            <a:off x="2517253" y="4447835"/>
            <a:ext cx="0" cy="563799"/>
          </a:xfrm>
          <a:prstGeom prst="line">
            <a:avLst/>
          </a:prstGeom>
          <a:ln w="57150">
            <a:solidFill>
              <a:schemeClr val="accent4"/>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7" name="Ellipse 6"/>
          <p:cNvSpPr/>
          <p:nvPr/>
        </p:nvSpPr>
        <p:spPr>
          <a:xfrm>
            <a:off x="1494243" y="2256675"/>
            <a:ext cx="2046020" cy="19793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Rectangle 25"/>
          <p:cNvSpPr/>
          <p:nvPr/>
        </p:nvSpPr>
        <p:spPr>
          <a:xfrm>
            <a:off x="1473063" y="2622996"/>
            <a:ext cx="2088381" cy="1338828"/>
          </a:xfrm>
          <a:prstGeom prst="rect">
            <a:avLst/>
          </a:prstGeom>
        </p:spPr>
        <p:txBody>
          <a:bodyPr wrap="square">
            <a:spAutoFit/>
          </a:bodyPr>
          <a:lstStyle/>
          <a:p>
            <a:pPr algn="ctr">
              <a:lnSpc>
                <a:spcPct val="150000"/>
              </a:lnSpc>
            </a:pPr>
            <a:r>
              <a:rPr lang="fr-FR" b="1" dirty="0" smtClean="0">
                <a:solidFill>
                  <a:srgbClr val="D24726"/>
                </a:solidFill>
                <a:latin typeface="FiraSans Regular"/>
              </a:rPr>
              <a:t>L’apprenant s’interroge </a:t>
            </a:r>
          </a:p>
          <a:p>
            <a:pPr algn="ctr">
              <a:lnSpc>
                <a:spcPct val="150000"/>
              </a:lnSpc>
            </a:pPr>
            <a:r>
              <a:rPr lang="fr-FR" b="1" dirty="0" smtClean="0">
                <a:solidFill>
                  <a:srgbClr val="D24726"/>
                </a:solidFill>
                <a:latin typeface="FiraSans Regular"/>
              </a:rPr>
              <a:t>sur  :</a:t>
            </a:r>
            <a:endParaRPr lang="fr-FR" b="1" dirty="0">
              <a:solidFill>
                <a:srgbClr val="D24726"/>
              </a:solidFill>
              <a:latin typeface="FiraSans Regular"/>
            </a:endParaRPr>
          </a:p>
        </p:txBody>
      </p:sp>
      <p:sp>
        <p:nvSpPr>
          <p:cNvPr id="27" name="Ellipse 26"/>
          <p:cNvSpPr/>
          <p:nvPr/>
        </p:nvSpPr>
        <p:spPr>
          <a:xfrm>
            <a:off x="2393455" y="4088115"/>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8" name="Rectangle 17"/>
          <p:cNvSpPr/>
          <p:nvPr/>
        </p:nvSpPr>
        <p:spPr>
          <a:xfrm>
            <a:off x="4023361" y="2256675"/>
            <a:ext cx="3749040" cy="323165"/>
          </a:xfrm>
          <a:prstGeom prst="rect">
            <a:avLst/>
          </a:prstGeom>
          <a:noFill/>
        </p:spPr>
        <p:txBody>
          <a:bodyPr wrap="square">
            <a:spAutoFit/>
          </a:bodyPr>
          <a:lstStyle/>
          <a:p>
            <a:pPr algn="just">
              <a:lnSpc>
                <a:spcPct val="150000"/>
              </a:lnSpc>
            </a:pPr>
            <a:r>
              <a:rPr lang="fr-FR" sz="1000" b="1" dirty="0" smtClean="0">
                <a:solidFill>
                  <a:srgbClr val="E68A74"/>
                </a:solidFill>
                <a:latin typeface="FiraSans Regular"/>
              </a:rPr>
              <a:t>Le champ de réflexion par rapport à la mise en situation ?</a:t>
            </a:r>
            <a:endParaRPr lang="fr-FR" sz="1000" b="1" dirty="0">
              <a:solidFill>
                <a:srgbClr val="E68A74"/>
              </a:solidFill>
              <a:latin typeface="FiraSans Regular"/>
            </a:endParaRPr>
          </a:p>
        </p:txBody>
      </p:sp>
      <p:sp>
        <p:nvSpPr>
          <p:cNvPr id="2" name="Rectangle 1"/>
          <p:cNvSpPr/>
          <p:nvPr/>
        </p:nvSpPr>
        <p:spPr>
          <a:xfrm>
            <a:off x="4023361" y="2504294"/>
            <a:ext cx="3886200" cy="323165"/>
          </a:xfrm>
          <a:prstGeom prst="rect">
            <a:avLst/>
          </a:prstGeom>
        </p:spPr>
        <p:txBody>
          <a:bodyPr>
            <a:spAutoFit/>
          </a:bodyPr>
          <a:lstStyle/>
          <a:p>
            <a:pPr>
              <a:lnSpc>
                <a:spcPct val="150000"/>
              </a:lnSpc>
            </a:pPr>
            <a:r>
              <a:rPr lang="fr-FR" sz="1000" b="1" dirty="0">
                <a:solidFill>
                  <a:srgbClr val="E68A74"/>
                </a:solidFill>
                <a:latin typeface="FiraSans Regular"/>
              </a:rPr>
              <a:t>Les mots </a:t>
            </a:r>
            <a:r>
              <a:rPr lang="fr-FR" sz="1000" b="1" dirty="0" smtClean="0">
                <a:solidFill>
                  <a:srgbClr val="E68A74"/>
                </a:solidFill>
                <a:latin typeface="FiraSans Regular"/>
              </a:rPr>
              <a:t>lés </a:t>
            </a:r>
            <a:r>
              <a:rPr lang="fr-FR" sz="1000" b="1" dirty="0">
                <a:solidFill>
                  <a:srgbClr val="E68A74"/>
                </a:solidFill>
                <a:latin typeface="FiraSans Regular"/>
              </a:rPr>
              <a:t>de la problématique ?</a:t>
            </a:r>
          </a:p>
        </p:txBody>
      </p:sp>
      <p:sp>
        <p:nvSpPr>
          <p:cNvPr id="19" name="Rectangle 18"/>
          <p:cNvSpPr/>
          <p:nvPr/>
        </p:nvSpPr>
        <p:spPr>
          <a:xfrm>
            <a:off x="4033112" y="2756727"/>
            <a:ext cx="2891789" cy="323165"/>
          </a:xfrm>
          <a:prstGeom prst="rect">
            <a:avLst/>
          </a:prstGeom>
        </p:spPr>
        <p:txBody>
          <a:bodyPr wrap="square">
            <a:spAutoFit/>
          </a:bodyPr>
          <a:lstStyle/>
          <a:p>
            <a:pPr>
              <a:lnSpc>
                <a:spcPct val="150000"/>
              </a:lnSpc>
            </a:pPr>
            <a:r>
              <a:rPr lang="fr-FR" sz="1000" b="1" dirty="0" smtClean="0">
                <a:solidFill>
                  <a:srgbClr val="E68A74"/>
                </a:solidFill>
                <a:latin typeface="FiraSans Regular"/>
              </a:rPr>
              <a:t>La nature de la question ? </a:t>
            </a:r>
            <a:endParaRPr lang="fr-FR" sz="1000" b="1" dirty="0">
              <a:solidFill>
                <a:srgbClr val="E68A74"/>
              </a:solidFill>
              <a:latin typeface="FiraSans Regular"/>
            </a:endParaRPr>
          </a:p>
        </p:txBody>
      </p:sp>
      <p:sp>
        <p:nvSpPr>
          <p:cNvPr id="24" name="Rectangle 23"/>
          <p:cNvSpPr/>
          <p:nvPr/>
        </p:nvSpPr>
        <p:spPr>
          <a:xfrm>
            <a:off x="326486" y="5810268"/>
            <a:ext cx="8253036" cy="416011"/>
          </a:xfrm>
          <a:prstGeom prst="rect">
            <a:avLst/>
          </a:prstGeom>
        </p:spPr>
        <p:txBody>
          <a:bodyPr wrap="square">
            <a:spAutoFit/>
          </a:bodyPr>
          <a:lstStyle/>
          <a:p>
            <a:pPr>
              <a:lnSpc>
                <a:spcPct val="150000"/>
              </a:lnSpc>
            </a:pPr>
            <a:r>
              <a:rPr lang="fr-FR" sz="1600" dirty="0" smtClean="0">
                <a:latin typeface="FiraSans Regular"/>
              </a:rPr>
              <a:t>Cette phase de réflexion a pour intention de repérer, d’identifier, de révéler les :</a:t>
            </a:r>
            <a:endParaRPr lang="fr-FR" sz="1600" dirty="0">
              <a:latin typeface="FiraSans Regular"/>
            </a:endParaRPr>
          </a:p>
        </p:txBody>
      </p:sp>
      <p:sp>
        <p:nvSpPr>
          <p:cNvPr id="29" name="Ellipse 28"/>
          <p:cNvSpPr/>
          <p:nvPr/>
        </p:nvSpPr>
        <p:spPr>
          <a:xfrm>
            <a:off x="236823" y="6252967"/>
            <a:ext cx="475054" cy="543793"/>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30" name="Ellipse 29"/>
          <p:cNvSpPr/>
          <p:nvPr/>
        </p:nvSpPr>
        <p:spPr>
          <a:xfrm>
            <a:off x="617257" y="6262234"/>
            <a:ext cx="475054" cy="543793"/>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31" name="Ellipse 30"/>
          <p:cNvSpPr/>
          <p:nvPr/>
        </p:nvSpPr>
        <p:spPr>
          <a:xfrm>
            <a:off x="989544" y="6252967"/>
            <a:ext cx="475054" cy="543793"/>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3" name="Arc 2"/>
          <p:cNvSpPr/>
          <p:nvPr/>
        </p:nvSpPr>
        <p:spPr>
          <a:xfrm rot="10379448">
            <a:off x="-206607" y="6324631"/>
            <a:ext cx="2154826" cy="703041"/>
          </a:xfrm>
          <a:prstGeom prst="arc">
            <a:avLst>
              <a:gd name="adj1" fmla="val 9678826"/>
              <a:gd name="adj2" fmla="val 21562924"/>
            </a:avLst>
          </a:prstGeom>
          <a:ln w="38100">
            <a:solidFill>
              <a:schemeClr val="bg2">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pic>
        <p:nvPicPr>
          <p:cNvPr id="32" name="Image 31"/>
          <p:cNvPicPr>
            <a:picLocks noChangeAspect="1"/>
          </p:cNvPicPr>
          <p:nvPr/>
        </p:nvPicPr>
        <p:blipFill>
          <a:blip r:embed="rId2">
            <a:biLevel thresh="75000"/>
            <a:extLst>
              <a:ext uri="{28A0092B-C50C-407E-A947-70E740481C1C}">
                <a14:useLocalDpi xmlns:a14="http://schemas.microsoft.com/office/drawing/2010/main" val="0"/>
              </a:ext>
            </a:extLst>
          </a:blip>
          <a:stretch>
            <a:fillRect/>
          </a:stretch>
        </p:blipFill>
        <p:spPr>
          <a:xfrm>
            <a:off x="151767" y="5120239"/>
            <a:ext cx="505224" cy="505224"/>
          </a:xfrm>
          <a:prstGeom prst="rect">
            <a:avLst/>
          </a:prstGeom>
        </p:spPr>
      </p:pic>
      <p:sp>
        <p:nvSpPr>
          <p:cNvPr id="33" name="Rectangle à coins arrondis 32"/>
          <p:cNvSpPr/>
          <p:nvPr/>
        </p:nvSpPr>
        <p:spPr>
          <a:xfrm>
            <a:off x="704216" y="5120239"/>
            <a:ext cx="6638290" cy="519351"/>
          </a:xfrm>
          <a:prstGeom prst="roundRect">
            <a:avLst>
              <a:gd name="adj" fmla="val 50000"/>
            </a:avLst>
          </a:prstGeom>
          <a:solidFill>
            <a:schemeClr val="bg1"/>
          </a:solidFill>
        </p:spPr>
        <p:txBody>
          <a:bodyPr wrap="square">
            <a:spAutoFit/>
          </a:bodyPr>
          <a:lstStyle/>
          <a:p>
            <a:pPr algn="just"/>
            <a:r>
              <a:rPr lang="fr-FR" b="1" dirty="0" smtClean="0">
                <a:solidFill>
                  <a:schemeClr val="tx1">
                    <a:lumMod val="95000"/>
                    <a:lumOff val="5000"/>
                  </a:schemeClr>
                </a:solidFill>
                <a:latin typeface="Bahnschrift" panose="020B0502040204020203" pitchFamily="34" charset="0"/>
              </a:rPr>
              <a:t>Les savoirs induits par la problématique ?</a:t>
            </a:r>
            <a:endParaRPr lang="fr-FR" b="1" dirty="0">
              <a:solidFill>
                <a:schemeClr val="tx1">
                  <a:lumMod val="95000"/>
                  <a:lumOff val="5000"/>
                </a:schemeClr>
              </a:solidFill>
              <a:latin typeface="Bahnschrift" panose="020B0502040204020203" pitchFamily="34" charset="0"/>
            </a:endParaRPr>
          </a:p>
        </p:txBody>
      </p:sp>
      <p:sp>
        <p:nvSpPr>
          <p:cNvPr id="40"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41"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42"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43"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44"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45"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46"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47" name="Parenthèse fermante 46"/>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6" name="Rectangle 35"/>
          <p:cNvSpPr/>
          <p:nvPr/>
        </p:nvSpPr>
        <p:spPr>
          <a:xfrm>
            <a:off x="1157979" y="9571966"/>
            <a:ext cx="1407677" cy="254172"/>
          </a:xfrm>
          <a:prstGeom prst="rect">
            <a:avLst/>
          </a:prstGeom>
        </p:spPr>
        <p:txBody>
          <a:bodyPr wrap="square">
            <a:spAutoFit/>
          </a:bodyPr>
          <a:lstStyle/>
          <a:p>
            <a:pPr algn="ctr">
              <a:lnSpc>
                <a:spcPct val="150000"/>
              </a:lnSpc>
            </a:pPr>
            <a:r>
              <a:rPr lang="fr-FR" sz="800" b="1" dirty="0" err="1" smtClean="0">
                <a:solidFill>
                  <a:schemeClr val="bg2">
                    <a:lumMod val="50000"/>
                  </a:schemeClr>
                </a:solidFill>
                <a:latin typeface="FiraSans Regular"/>
              </a:rPr>
              <a:t>Pré-requis</a:t>
            </a:r>
            <a:r>
              <a:rPr lang="fr-FR" sz="800" b="1" dirty="0" smtClean="0">
                <a:solidFill>
                  <a:schemeClr val="bg2">
                    <a:lumMod val="50000"/>
                  </a:schemeClr>
                </a:solidFill>
                <a:latin typeface="FiraSans Regular"/>
              </a:rPr>
              <a:t> et Pré-acquis</a:t>
            </a:r>
            <a:endParaRPr lang="fr-FR" sz="800" b="1" dirty="0">
              <a:solidFill>
                <a:schemeClr val="bg2">
                  <a:lumMod val="50000"/>
                </a:schemeClr>
              </a:solidFill>
              <a:latin typeface="FiraSans Regular"/>
            </a:endParaRPr>
          </a:p>
        </p:txBody>
      </p:sp>
      <p:sp>
        <p:nvSpPr>
          <p:cNvPr id="5" name="ZoneTexte 4"/>
          <p:cNvSpPr txBox="1"/>
          <p:nvPr/>
        </p:nvSpPr>
        <p:spPr>
          <a:xfrm>
            <a:off x="958971" y="7230887"/>
            <a:ext cx="1826240" cy="369332"/>
          </a:xfrm>
          <a:prstGeom prst="rect">
            <a:avLst/>
          </a:prstGeom>
          <a:noFill/>
        </p:spPr>
        <p:txBody>
          <a:bodyPr wrap="square" rtlCol="0">
            <a:spAutoFit/>
          </a:bodyPr>
          <a:lstStyle/>
          <a:p>
            <a:pPr algn="ctr"/>
            <a:r>
              <a:rPr lang="fr-FR" b="1" dirty="0" smtClean="0"/>
              <a:t>Dresser la liste</a:t>
            </a:r>
            <a:endParaRPr lang="fr-FR" b="1" dirty="0"/>
          </a:p>
        </p:txBody>
      </p:sp>
      <p:sp>
        <p:nvSpPr>
          <p:cNvPr id="39" name="Rectangle à coins arrondis 38"/>
          <p:cNvSpPr/>
          <p:nvPr/>
        </p:nvSpPr>
        <p:spPr>
          <a:xfrm>
            <a:off x="825588" y="7671824"/>
            <a:ext cx="2024860" cy="994478"/>
          </a:xfrm>
          <a:prstGeom prst="roundRect">
            <a:avLst/>
          </a:prstGeom>
          <a:solidFill>
            <a:schemeClr val="bg1"/>
          </a:solidFill>
          <a:ln w="19050">
            <a:solidFill>
              <a:schemeClr val="accent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ZoneTexte 33"/>
          <p:cNvSpPr txBox="1"/>
          <p:nvPr/>
        </p:nvSpPr>
        <p:spPr>
          <a:xfrm>
            <a:off x="1015330" y="8942247"/>
            <a:ext cx="1587657" cy="646331"/>
          </a:xfrm>
          <a:prstGeom prst="rect">
            <a:avLst/>
          </a:prstGeom>
          <a:noFill/>
        </p:spPr>
        <p:txBody>
          <a:bodyPr wrap="square" rtlCol="0">
            <a:spAutoFit/>
          </a:bodyPr>
          <a:lstStyle/>
          <a:p>
            <a:pPr algn="ctr"/>
            <a:r>
              <a:rPr lang="fr-FR" dirty="0" smtClean="0"/>
              <a:t>Savoirs connus nécessaires</a:t>
            </a:r>
            <a:endParaRPr lang="fr-FR" dirty="0"/>
          </a:p>
        </p:txBody>
      </p:sp>
      <p:sp>
        <p:nvSpPr>
          <p:cNvPr id="38" name="ZoneTexte 37"/>
          <p:cNvSpPr txBox="1"/>
          <p:nvPr/>
        </p:nvSpPr>
        <p:spPr>
          <a:xfrm>
            <a:off x="846139" y="7894560"/>
            <a:ext cx="1983757" cy="646331"/>
          </a:xfrm>
          <a:prstGeom prst="rect">
            <a:avLst/>
          </a:prstGeom>
          <a:noFill/>
        </p:spPr>
        <p:txBody>
          <a:bodyPr wrap="square" rtlCol="0">
            <a:spAutoFit/>
          </a:bodyPr>
          <a:lstStyle/>
          <a:p>
            <a:pPr algn="ctr"/>
            <a:r>
              <a:rPr lang="fr-FR" dirty="0" smtClean="0"/>
              <a:t>Savoirs non connus  </a:t>
            </a:r>
            <a:br>
              <a:rPr lang="fr-FR" dirty="0" smtClean="0"/>
            </a:br>
            <a:r>
              <a:rPr lang="fr-FR" dirty="0" smtClean="0"/>
              <a:t>à apprendre</a:t>
            </a:r>
            <a:endParaRPr lang="fr-FR" dirty="0"/>
          </a:p>
        </p:txBody>
      </p:sp>
      <p:sp>
        <p:nvSpPr>
          <p:cNvPr id="48" name="Rectangle à coins arrondis 47"/>
          <p:cNvSpPr/>
          <p:nvPr/>
        </p:nvSpPr>
        <p:spPr>
          <a:xfrm>
            <a:off x="825588" y="8840917"/>
            <a:ext cx="2024860" cy="994478"/>
          </a:xfrm>
          <a:prstGeom prst="roundRect">
            <a:avLst/>
          </a:prstGeom>
          <a:noFill/>
          <a:ln w="19050">
            <a:solidFill>
              <a:schemeClr val="accent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 name="ZoneTexte 49"/>
          <p:cNvSpPr txBox="1"/>
          <p:nvPr/>
        </p:nvSpPr>
        <p:spPr>
          <a:xfrm>
            <a:off x="3347664" y="7568898"/>
            <a:ext cx="4258614" cy="1200329"/>
          </a:xfrm>
          <a:prstGeom prst="rect">
            <a:avLst/>
          </a:prstGeom>
          <a:noFill/>
        </p:spPr>
        <p:txBody>
          <a:bodyPr wrap="square" rtlCol="0">
            <a:spAutoFit/>
          </a:bodyPr>
          <a:lstStyle/>
          <a:p>
            <a:pPr algn="ctr"/>
            <a:r>
              <a:rPr lang="fr-FR" dirty="0" smtClean="0"/>
              <a:t>Un élève qui sait ce qu’il va apprendre </a:t>
            </a:r>
          </a:p>
          <a:p>
            <a:pPr algn="ctr"/>
            <a:r>
              <a:rPr lang="fr-FR" dirty="0" smtClean="0"/>
              <a:t>à beaucoup plus de chance d’être </a:t>
            </a:r>
          </a:p>
          <a:p>
            <a:pPr algn="ctr"/>
            <a:r>
              <a:rPr lang="fr-FR" dirty="0" smtClean="0"/>
              <a:t>motivé et efficace </a:t>
            </a:r>
          </a:p>
          <a:p>
            <a:pPr algn="ctr"/>
            <a:r>
              <a:rPr lang="fr-FR" dirty="0" smtClean="0"/>
              <a:t>dans ses apprentissages</a:t>
            </a:r>
            <a:endParaRPr lang="fr-FR" dirty="0"/>
          </a:p>
        </p:txBody>
      </p:sp>
      <p:sp>
        <p:nvSpPr>
          <p:cNvPr id="51" name="ZoneTexte 50"/>
          <p:cNvSpPr txBox="1"/>
          <p:nvPr/>
        </p:nvSpPr>
        <p:spPr>
          <a:xfrm>
            <a:off x="3347664" y="8832911"/>
            <a:ext cx="4258614" cy="646331"/>
          </a:xfrm>
          <a:prstGeom prst="rect">
            <a:avLst/>
          </a:prstGeom>
          <a:noFill/>
        </p:spPr>
        <p:txBody>
          <a:bodyPr wrap="square" rtlCol="0">
            <a:spAutoFit/>
          </a:bodyPr>
          <a:lstStyle/>
          <a:p>
            <a:pPr algn="ctr"/>
            <a:r>
              <a:rPr lang="fr-FR" dirty="0" smtClean="0"/>
              <a:t>Il oriente sa réflexion et ses recherches dans cette direction</a:t>
            </a:r>
            <a:endParaRPr lang="fr-FR" dirty="0"/>
          </a:p>
        </p:txBody>
      </p:sp>
    </p:spTree>
    <p:extLst>
      <p:ext uri="{BB962C8B-B14F-4D97-AF65-F5344CB8AC3E}">
        <p14:creationId xmlns:p14="http://schemas.microsoft.com/office/powerpoint/2010/main" val="4141668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circle(in)">
                                      <p:cBhvr>
                                        <p:cTn id="7" dur="300"/>
                                        <p:tgtEl>
                                          <p:spTgt spid="29"/>
                                        </p:tgtEl>
                                      </p:cBhvr>
                                    </p:animEffect>
                                  </p:childTnLst>
                                </p:cTn>
                              </p:par>
                            </p:childTnLst>
                          </p:cTn>
                        </p:par>
                        <p:par>
                          <p:cTn id="8" fill="hold">
                            <p:stCondLst>
                              <p:cond delay="300"/>
                            </p:stCondLst>
                            <p:childTnLst>
                              <p:par>
                                <p:cTn id="9" presetID="6" presetClass="entr" presetSubtype="16" fill="hold" grpId="0" nodeType="afterEffect">
                                  <p:stCondLst>
                                    <p:cond delay="0"/>
                                  </p:stCondLst>
                                  <p:childTnLst>
                                    <p:set>
                                      <p:cBhvr>
                                        <p:cTn id="10" dur="1" fill="hold">
                                          <p:stCondLst>
                                            <p:cond delay="0"/>
                                          </p:stCondLst>
                                        </p:cTn>
                                        <p:tgtEl>
                                          <p:spTgt spid="30"/>
                                        </p:tgtEl>
                                        <p:attrNameLst>
                                          <p:attrName>style.visibility</p:attrName>
                                        </p:attrNameLst>
                                      </p:cBhvr>
                                      <p:to>
                                        <p:strVal val="visible"/>
                                      </p:to>
                                    </p:set>
                                    <p:animEffect transition="in" filter="circle(in)">
                                      <p:cBhvr>
                                        <p:cTn id="11" dur="300"/>
                                        <p:tgtEl>
                                          <p:spTgt spid="30"/>
                                        </p:tgtEl>
                                      </p:cBhvr>
                                    </p:animEffect>
                                  </p:childTnLst>
                                </p:cTn>
                              </p:par>
                            </p:childTnLst>
                          </p:cTn>
                        </p:par>
                        <p:par>
                          <p:cTn id="12" fill="hold">
                            <p:stCondLst>
                              <p:cond delay="600"/>
                            </p:stCondLst>
                            <p:childTnLst>
                              <p:par>
                                <p:cTn id="13" presetID="6" presetClass="entr" presetSubtype="16" fill="hold" grpId="0" nodeType="afterEffect">
                                  <p:stCondLst>
                                    <p:cond delay="0"/>
                                  </p:stCondLst>
                                  <p:childTnLst>
                                    <p:set>
                                      <p:cBhvr>
                                        <p:cTn id="14" dur="1" fill="hold">
                                          <p:stCondLst>
                                            <p:cond delay="0"/>
                                          </p:stCondLst>
                                        </p:cTn>
                                        <p:tgtEl>
                                          <p:spTgt spid="31"/>
                                        </p:tgtEl>
                                        <p:attrNameLst>
                                          <p:attrName>style.visibility</p:attrName>
                                        </p:attrNameLst>
                                      </p:cBhvr>
                                      <p:to>
                                        <p:strVal val="visible"/>
                                      </p:to>
                                    </p:set>
                                    <p:animEffect transition="in" filter="circle(in)">
                                      <p:cBhvr>
                                        <p:cTn id="15" dur="300"/>
                                        <p:tgtEl>
                                          <p:spTgt spid="31"/>
                                        </p:tgtEl>
                                      </p:cBhvr>
                                    </p:animEffect>
                                  </p:childTnLst>
                                </p:cTn>
                              </p:par>
                            </p:childTnLst>
                          </p:cTn>
                        </p:par>
                        <p:par>
                          <p:cTn id="16" fill="hold">
                            <p:stCondLst>
                              <p:cond delay="900"/>
                            </p:stCondLst>
                            <p:childTnLst>
                              <p:par>
                                <p:cTn id="17" presetID="22" presetClass="entr" presetSubtype="4" fill="hold" grpId="0" nodeType="after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wipe(down)">
                                      <p:cBhvr>
                                        <p:cTn id="19" dur="300"/>
                                        <p:tgtEl>
                                          <p:spTgt spid="3"/>
                                        </p:tgtEl>
                                      </p:cBhvr>
                                    </p:animEffect>
                                  </p:childTnLst>
                                </p:cTn>
                              </p:par>
                            </p:childTnLst>
                          </p:cTn>
                        </p:par>
                        <p:par>
                          <p:cTn id="20" fill="hold">
                            <p:stCondLst>
                              <p:cond delay="1200"/>
                            </p:stCondLst>
                            <p:childTnLst>
                              <p:par>
                                <p:cTn id="21" presetID="22" presetClass="entr" presetSubtype="8" fill="hold" grpId="0" nodeType="after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ipe(left)">
                                      <p:cBhvr>
                                        <p:cTn id="23" dur="500"/>
                                        <p:tgtEl>
                                          <p:spTgt spid="5"/>
                                        </p:tgtEl>
                                      </p:cBhvr>
                                    </p:animEffect>
                                  </p:childTnLst>
                                </p:cTn>
                              </p:par>
                            </p:childTnLst>
                          </p:cTn>
                        </p:par>
                        <p:par>
                          <p:cTn id="24" fill="hold">
                            <p:stCondLst>
                              <p:cond delay="1700"/>
                            </p:stCondLst>
                            <p:childTnLst>
                              <p:par>
                                <p:cTn id="25" presetID="22" presetClass="entr" presetSubtype="8" fill="hold" grpId="0" nodeType="afterEffect">
                                  <p:stCondLst>
                                    <p:cond delay="0"/>
                                  </p:stCondLst>
                                  <p:childTnLst>
                                    <p:set>
                                      <p:cBhvr>
                                        <p:cTn id="26" dur="1" fill="hold">
                                          <p:stCondLst>
                                            <p:cond delay="0"/>
                                          </p:stCondLst>
                                        </p:cTn>
                                        <p:tgtEl>
                                          <p:spTgt spid="39"/>
                                        </p:tgtEl>
                                        <p:attrNameLst>
                                          <p:attrName>style.visibility</p:attrName>
                                        </p:attrNameLst>
                                      </p:cBhvr>
                                      <p:to>
                                        <p:strVal val="visible"/>
                                      </p:to>
                                    </p:set>
                                    <p:animEffect transition="in" filter="wipe(left)">
                                      <p:cBhvr>
                                        <p:cTn id="27" dur="500"/>
                                        <p:tgtEl>
                                          <p:spTgt spid="39"/>
                                        </p:tgtEl>
                                      </p:cBhvr>
                                    </p:animEffect>
                                  </p:childTnLst>
                                </p:cTn>
                              </p:par>
                            </p:childTnLst>
                          </p:cTn>
                        </p:par>
                        <p:par>
                          <p:cTn id="28" fill="hold">
                            <p:stCondLst>
                              <p:cond delay="2200"/>
                            </p:stCondLst>
                            <p:childTnLst>
                              <p:par>
                                <p:cTn id="29" presetID="22" presetClass="entr" presetSubtype="8" fill="hold" grpId="0" nodeType="afterEffect">
                                  <p:stCondLst>
                                    <p:cond delay="0"/>
                                  </p:stCondLst>
                                  <p:childTnLst>
                                    <p:set>
                                      <p:cBhvr>
                                        <p:cTn id="30" dur="1" fill="hold">
                                          <p:stCondLst>
                                            <p:cond delay="0"/>
                                          </p:stCondLst>
                                        </p:cTn>
                                        <p:tgtEl>
                                          <p:spTgt spid="38"/>
                                        </p:tgtEl>
                                        <p:attrNameLst>
                                          <p:attrName>style.visibility</p:attrName>
                                        </p:attrNameLst>
                                      </p:cBhvr>
                                      <p:to>
                                        <p:strVal val="visible"/>
                                      </p:to>
                                    </p:set>
                                    <p:animEffect transition="in" filter="wipe(left)">
                                      <p:cBhvr>
                                        <p:cTn id="31" dur="500"/>
                                        <p:tgtEl>
                                          <p:spTgt spid="38"/>
                                        </p:tgtEl>
                                      </p:cBhvr>
                                    </p:animEffect>
                                  </p:childTnLst>
                                </p:cTn>
                              </p:par>
                            </p:childTnLst>
                          </p:cTn>
                        </p:par>
                        <p:par>
                          <p:cTn id="32" fill="hold">
                            <p:stCondLst>
                              <p:cond delay="2700"/>
                            </p:stCondLst>
                            <p:childTnLst>
                              <p:par>
                                <p:cTn id="33" presetID="22" presetClass="entr" presetSubtype="8" fill="hold" grpId="0" nodeType="afterEffect">
                                  <p:stCondLst>
                                    <p:cond delay="0"/>
                                  </p:stCondLst>
                                  <p:childTnLst>
                                    <p:set>
                                      <p:cBhvr>
                                        <p:cTn id="34" dur="1" fill="hold">
                                          <p:stCondLst>
                                            <p:cond delay="0"/>
                                          </p:stCondLst>
                                        </p:cTn>
                                        <p:tgtEl>
                                          <p:spTgt spid="48"/>
                                        </p:tgtEl>
                                        <p:attrNameLst>
                                          <p:attrName>style.visibility</p:attrName>
                                        </p:attrNameLst>
                                      </p:cBhvr>
                                      <p:to>
                                        <p:strVal val="visible"/>
                                      </p:to>
                                    </p:set>
                                    <p:animEffect transition="in" filter="wipe(left)">
                                      <p:cBhvr>
                                        <p:cTn id="35" dur="500"/>
                                        <p:tgtEl>
                                          <p:spTgt spid="48"/>
                                        </p:tgtEl>
                                      </p:cBhvr>
                                    </p:animEffect>
                                  </p:childTnLst>
                                </p:cTn>
                              </p:par>
                            </p:childTnLst>
                          </p:cTn>
                        </p:par>
                        <p:par>
                          <p:cTn id="36" fill="hold">
                            <p:stCondLst>
                              <p:cond delay="3200"/>
                            </p:stCondLst>
                            <p:childTnLst>
                              <p:par>
                                <p:cTn id="37" presetID="22" presetClass="entr" presetSubtype="8" fill="hold" grpId="0" nodeType="afterEffect">
                                  <p:stCondLst>
                                    <p:cond delay="0"/>
                                  </p:stCondLst>
                                  <p:childTnLst>
                                    <p:set>
                                      <p:cBhvr>
                                        <p:cTn id="38" dur="1" fill="hold">
                                          <p:stCondLst>
                                            <p:cond delay="0"/>
                                          </p:stCondLst>
                                        </p:cTn>
                                        <p:tgtEl>
                                          <p:spTgt spid="34"/>
                                        </p:tgtEl>
                                        <p:attrNameLst>
                                          <p:attrName>style.visibility</p:attrName>
                                        </p:attrNameLst>
                                      </p:cBhvr>
                                      <p:to>
                                        <p:strVal val="visible"/>
                                      </p:to>
                                    </p:set>
                                    <p:animEffect transition="in" filter="wipe(left)">
                                      <p:cBhvr>
                                        <p:cTn id="39" dur="500"/>
                                        <p:tgtEl>
                                          <p:spTgt spid="34"/>
                                        </p:tgtEl>
                                      </p:cBhvr>
                                    </p:animEffect>
                                  </p:childTnLst>
                                </p:cTn>
                              </p:par>
                            </p:childTnLst>
                          </p:cTn>
                        </p:par>
                        <p:par>
                          <p:cTn id="40" fill="hold">
                            <p:stCondLst>
                              <p:cond delay="3700"/>
                            </p:stCondLst>
                            <p:childTnLst>
                              <p:par>
                                <p:cTn id="41" presetID="22" presetClass="entr" presetSubtype="8" fill="hold" grpId="0" nodeType="afterEffect">
                                  <p:stCondLst>
                                    <p:cond delay="0"/>
                                  </p:stCondLst>
                                  <p:childTnLst>
                                    <p:set>
                                      <p:cBhvr>
                                        <p:cTn id="42" dur="1" fill="hold">
                                          <p:stCondLst>
                                            <p:cond delay="0"/>
                                          </p:stCondLst>
                                        </p:cTn>
                                        <p:tgtEl>
                                          <p:spTgt spid="36"/>
                                        </p:tgtEl>
                                        <p:attrNameLst>
                                          <p:attrName>style.visibility</p:attrName>
                                        </p:attrNameLst>
                                      </p:cBhvr>
                                      <p:to>
                                        <p:strVal val="visible"/>
                                      </p:to>
                                    </p:set>
                                    <p:animEffect transition="in" filter="wipe(left)">
                                      <p:cBhvr>
                                        <p:cTn id="43" dur="1000"/>
                                        <p:tgtEl>
                                          <p:spTgt spid="36"/>
                                        </p:tgtEl>
                                      </p:cBhvr>
                                    </p:animEffect>
                                  </p:childTnLst>
                                </p:cTn>
                              </p:par>
                            </p:childTnLst>
                          </p:cTn>
                        </p:par>
                        <p:par>
                          <p:cTn id="44" fill="hold">
                            <p:stCondLst>
                              <p:cond delay="4700"/>
                            </p:stCondLst>
                            <p:childTnLst>
                              <p:par>
                                <p:cTn id="45" presetID="22" presetClass="entr" presetSubtype="1" fill="hold" grpId="0" nodeType="afterEffect">
                                  <p:stCondLst>
                                    <p:cond delay="0"/>
                                  </p:stCondLst>
                                  <p:childTnLst>
                                    <p:set>
                                      <p:cBhvr>
                                        <p:cTn id="46" dur="1" fill="hold">
                                          <p:stCondLst>
                                            <p:cond delay="0"/>
                                          </p:stCondLst>
                                        </p:cTn>
                                        <p:tgtEl>
                                          <p:spTgt spid="50"/>
                                        </p:tgtEl>
                                        <p:attrNameLst>
                                          <p:attrName>style.visibility</p:attrName>
                                        </p:attrNameLst>
                                      </p:cBhvr>
                                      <p:to>
                                        <p:strVal val="visible"/>
                                      </p:to>
                                    </p:set>
                                    <p:animEffect transition="in" filter="wipe(up)">
                                      <p:cBhvr>
                                        <p:cTn id="47" dur="500"/>
                                        <p:tgtEl>
                                          <p:spTgt spid="50"/>
                                        </p:tgtEl>
                                      </p:cBhvr>
                                    </p:animEffect>
                                  </p:childTnLst>
                                </p:cTn>
                              </p:par>
                            </p:childTnLst>
                          </p:cTn>
                        </p:par>
                        <p:par>
                          <p:cTn id="48" fill="hold">
                            <p:stCondLst>
                              <p:cond delay="5200"/>
                            </p:stCondLst>
                            <p:childTnLst>
                              <p:par>
                                <p:cTn id="49" presetID="22" presetClass="entr" presetSubtype="1" fill="hold" grpId="0" nodeType="afterEffect">
                                  <p:stCondLst>
                                    <p:cond delay="0"/>
                                  </p:stCondLst>
                                  <p:childTnLst>
                                    <p:set>
                                      <p:cBhvr>
                                        <p:cTn id="50" dur="1" fill="hold">
                                          <p:stCondLst>
                                            <p:cond delay="0"/>
                                          </p:stCondLst>
                                        </p:cTn>
                                        <p:tgtEl>
                                          <p:spTgt spid="51"/>
                                        </p:tgtEl>
                                        <p:attrNameLst>
                                          <p:attrName>style.visibility</p:attrName>
                                        </p:attrNameLst>
                                      </p:cBhvr>
                                      <p:to>
                                        <p:strVal val="visible"/>
                                      </p:to>
                                    </p:set>
                                    <p:animEffect transition="in" filter="wipe(up)">
                                      <p:cBhvr>
                                        <p:cTn id="51"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P spid="31" grpId="0" animBg="1"/>
      <p:bldP spid="3" grpId="0" animBg="1"/>
      <p:bldP spid="36" grpId="0"/>
      <p:bldP spid="5" grpId="0"/>
      <p:bldP spid="39" grpId="0" animBg="1"/>
      <p:bldP spid="34" grpId="0"/>
      <p:bldP spid="38" grpId="0"/>
      <p:bldP spid="48" grpId="0" animBg="1"/>
      <p:bldP spid="50" grpId="0"/>
      <p:bldP spid="51"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35" name="Rectangle 34"/>
          <p:cNvSpPr/>
          <p:nvPr/>
        </p:nvSpPr>
        <p:spPr>
          <a:xfrm>
            <a:off x="-81189" y="6490648"/>
            <a:ext cx="8249920" cy="356775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8" name="Rectangle à coins arrondis 47"/>
          <p:cNvSpPr/>
          <p:nvPr/>
        </p:nvSpPr>
        <p:spPr>
          <a:xfrm>
            <a:off x="826319" y="8865112"/>
            <a:ext cx="2024860" cy="994478"/>
          </a:xfrm>
          <a:prstGeom prst="roundRect">
            <a:avLst/>
          </a:prstGeom>
          <a:solidFill>
            <a:schemeClr val="bg1"/>
          </a:solidFill>
          <a:ln w="19050">
            <a:solidFill>
              <a:schemeClr val="accent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grpSp>
        <p:nvGrpSpPr>
          <p:cNvPr id="80" name="Groupe 79"/>
          <p:cNvGrpSpPr/>
          <p:nvPr/>
        </p:nvGrpSpPr>
        <p:grpSpPr>
          <a:xfrm>
            <a:off x="180568" y="1289841"/>
            <a:ext cx="571500" cy="646331"/>
            <a:chOff x="274274" y="1300753"/>
            <a:chExt cx="571500" cy="646331"/>
          </a:xfrm>
        </p:grpSpPr>
        <p:sp>
          <p:nvSpPr>
            <p:cNvPr id="81" name="Rectangle 80"/>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2" name="ZoneTexte 81"/>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cxnSp>
        <p:nvCxnSpPr>
          <p:cNvPr id="61" name="Connecteur droit 60"/>
          <p:cNvCxnSpPr/>
          <p:nvPr/>
        </p:nvCxnSpPr>
        <p:spPr>
          <a:xfrm>
            <a:off x="2517253" y="4447835"/>
            <a:ext cx="0" cy="563799"/>
          </a:xfrm>
          <a:prstGeom prst="line">
            <a:avLst/>
          </a:prstGeom>
          <a:ln w="57150">
            <a:solidFill>
              <a:schemeClr val="accent4"/>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7" name="Ellipse 6"/>
          <p:cNvSpPr/>
          <p:nvPr/>
        </p:nvSpPr>
        <p:spPr>
          <a:xfrm>
            <a:off x="1494243" y="2256675"/>
            <a:ext cx="2046020" cy="19793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Rectangle 25"/>
          <p:cNvSpPr/>
          <p:nvPr/>
        </p:nvSpPr>
        <p:spPr>
          <a:xfrm>
            <a:off x="1473063" y="2622996"/>
            <a:ext cx="2088381" cy="1338828"/>
          </a:xfrm>
          <a:prstGeom prst="rect">
            <a:avLst/>
          </a:prstGeom>
        </p:spPr>
        <p:txBody>
          <a:bodyPr wrap="square">
            <a:spAutoFit/>
          </a:bodyPr>
          <a:lstStyle/>
          <a:p>
            <a:pPr algn="ctr">
              <a:lnSpc>
                <a:spcPct val="150000"/>
              </a:lnSpc>
            </a:pPr>
            <a:r>
              <a:rPr lang="fr-FR" b="1" dirty="0" smtClean="0">
                <a:solidFill>
                  <a:srgbClr val="D24726"/>
                </a:solidFill>
                <a:latin typeface="FiraSans Regular"/>
              </a:rPr>
              <a:t>L’apprenant s’interroge </a:t>
            </a:r>
          </a:p>
          <a:p>
            <a:pPr algn="ctr">
              <a:lnSpc>
                <a:spcPct val="150000"/>
              </a:lnSpc>
            </a:pPr>
            <a:r>
              <a:rPr lang="fr-FR" b="1" dirty="0" smtClean="0">
                <a:solidFill>
                  <a:srgbClr val="D24726"/>
                </a:solidFill>
                <a:latin typeface="FiraSans Regular"/>
              </a:rPr>
              <a:t>sur  :</a:t>
            </a:r>
            <a:endParaRPr lang="fr-FR" b="1" dirty="0">
              <a:solidFill>
                <a:srgbClr val="D24726"/>
              </a:solidFill>
              <a:latin typeface="FiraSans Regular"/>
            </a:endParaRPr>
          </a:p>
        </p:txBody>
      </p:sp>
      <p:sp>
        <p:nvSpPr>
          <p:cNvPr id="27" name="Ellipse 26"/>
          <p:cNvSpPr/>
          <p:nvPr/>
        </p:nvSpPr>
        <p:spPr>
          <a:xfrm>
            <a:off x="2393455" y="4088115"/>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8" name="Rectangle 17"/>
          <p:cNvSpPr/>
          <p:nvPr/>
        </p:nvSpPr>
        <p:spPr>
          <a:xfrm>
            <a:off x="4023361" y="2256675"/>
            <a:ext cx="3749040" cy="323165"/>
          </a:xfrm>
          <a:prstGeom prst="rect">
            <a:avLst/>
          </a:prstGeom>
          <a:noFill/>
        </p:spPr>
        <p:txBody>
          <a:bodyPr wrap="square">
            <a:spAutoFit/>
          </a:bodyPr>
          <a:lstStyle/>
          <a:p>
            <a:pPr algn="just">
              <a:lnSpc>
                <a:spcPct val="150000"/>
              </a:lnSpc>
            </a:pPr>
            <a:r>
              <a:rPr lang="fr-FR" sz="1000" b="1" dirty="0" smtClean="0">
                <a:solidFill>
                  <a:srgbClr val="E68A74"/>
                </a:solidFill>
                <a:latin typeface="FiraSans Regular"/>
              </a:rPr>
              <a:t>Le champ de réflexion par rapport à la mise en situation ?</a:t>
            </a:r>
            <a:endParaRPr lang="fr-FR" sz="1000" b="1" dirty="0">
              <a:solidFill>
                <a:srgbClr val="E68A74"/>
              </a:solidFill>
              <a:latin typeface="FiraSans Regular"/>
            </a:endParaRPr>
          </a:p>
        </p:txBody>
      </p:sp>
      <p:sp>
        <p:nvSpPr>
          <p:cNvPr id="2" name="Rectangle 1"/>
          <p:cNvSpPr/>
          <p:nvPr/>
        </p:nvSpPr>
        <p:spPr>
          <a:xfrm>
            <a:off x="4023361" y="2504294"/>
            <a:ext cx="3886200" cy="323165"/>
          </a:xfrm>
          <a:prstGeom prst="rect">
            <a:avLst/>
          </a:prstGeom>
        </p:spPr>
        <p:txBody>
          <a:bodyPr>
            <a:spAutoFit/>
          </a:bodyPr>
          <a:lstStyle/>
          <a:p>
            <a:pPr>
              <a:lnSpc>
                <a:spcPct val="150000"/>
              </a:lnSpc>
            </a:pPr>
            <a:r>
              <a:rPr lang="fr-FR" sz="1000" b="1" dirty="0">
                <a:solidFill>
                  <a:srgbClr val="E68A74"/>
                </a:solidFill>
                <a:latin typeface="FiraSans Regular"/>
              </a:rPr>
              <a:t>Les mots </a:t>
            </a:r>
            <a:r>
              <a:rPr lang="fr-FR" sz="1000" b="1" dirty="0" smtClean="0">
                <a:solidFill>
                  <a:srgbClr val="E68A74"/>
                </a:solidFill>
                <a:latin typeface="FiraSans Regular"/>
              </a:rPr>
              <a:t>lés </a:t>
            </a:r>
            <a:r>
              <a:rPr lang="fr-FR" sz="1000" b="1" dirty="0">
                <a:solidFill>
                  <a:srgbClr val="E68A74"/>
                </a:solidFill>
                <a:latin typeface="FiraSans Regular"/>
              </a:rPr>
              <a:t>de la problématique ?</a:t>
            </a:r>
          </a:p>
        </p:txBody>
      </p:sp>
      <p:sp>
        <p:nvSpPr>
          <p:cNvPr id="19" name="Rectangle 18"/>
          <p:cNvSpPr/>
          <p:nvPr/>
        </p:nvSpPr>
        <p:spPr>
          <a:xfrm>
            <a:off x="4033112" y="2756727"/>
            <a:ext cx="2891789" cy="323165"/>
          </a:xfrm>
          <a:prstGeom prst="rect">
            <a:avLst/>
          </a:prstGeom>
        </p:spPr>
        <p:txBody>
          <a:bodyPr wrap="square">
            <a:spAutoFit/>
          </a:bodyPr>
          <a:lstStyle/>
          <a:p>
            <a:pPr>
              <a:lnSpc>
                <a:spcPct val="150000"/>
              </a:lnSpc>
            </a:pPr>
            <a:r>
              <a:rPr lang="fr-FR" sz="1000" b="1" dirty="0" smtClean="0">
                <a:solidFill>
                  <a:srgbClr val="E68A74"/>
                </a:solidFill>
                <a:latin typeface="FiraSans Regular"/>
              </a:rPr>
              <a:t>La nature de la question ? </a:t>
            </a:r>
            <a:endParaRPr lang="fr-FR" sz="1000" b="1" dirty="0">
              <a:solidFill>
                <a:srgbClr val="E68A74"/>
              </a:solidFill>
              <a:latin typeface="FiraSans Regular"/>
            </a:endParaRPr>
          </a:p>
        </p:txBody>
      </p:sp>
      <p:sp>
        <p:nvSpPr>
          <p:cNvPr id="24" name="Rectangle 23"/>
          <p:cNvSpPr/>
          <p:nvPr/>
        </p:nvSpPr>
        <p:spPr>
          <a:xfrm>
            <a:off x="326486" y="5810268"/>
            <a:ext cx="8253036" cy="416011"/>
          </a:xfrm>
          <a:prstGeom prst="rect">
            <a:avLst/>
          </a:prstGeom>
        </p:spPr>
        <p:txBody>
          <a:bodyPr wrap="square">
            <a:spAutoFit/>
          </a:bodyPr>
          <a:lstStyle/>
          <a:p>
            <a:pPr>
              <a:lnSpc>
                <a:spcPct val="150000"/>
              </a:lnSpc>
            </a:pPr>
            <a:r>
              <a:rPr lang="fr-FR" sz="1600" dirty="0" smtClean="0">
                <a:latin typeface="FiraSans Regular"/>
              </a:rPr>
              <a:t>Cette phase de réflexion a pour intention de repérer, d’identifier, de révéler les :</a:t>
            </a:r>
            <a:endParaRPr lang="fr-FR" sz="1600" dirty="0">
              <a:latin typeface="FiraSans Regular"/>
            </a:endParaRPr>
          </a:p>
        </p:txBody>
      </p:sp>
      <p:sp>
        <p:nvSpPr>
          <p:cNvPr id="29" name="Ellipse 28"/>
          <p:cNvSpPr/>
          <p:nvPr/>
        </p:nvSpPr>
        <p:spPr>
          <a:xfrm>
            <a:off x="236823" y="6252967"/>
            <a:ext cx="475054" cy="543793"/>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30" name="Ellipse 29"/>
          <p:cNvSpPr/>
          <p:nvPr/>
        </p:nvSpPr>
        <p:spPr>
          <a:xfrm>
            <a:off x="617257" y="6262234"/>
            <a:ext cx="475054" cy="543793"/>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31" name="Ellipse 30"/>
          <p:cNvSpPr/>
          <p:nvPr/>
        </p:nvSpPr>
        <p:spPr>
          <a:xfrm>
            <a:off x="989544" y="6252967"/>
            <a:ext cx="475054" cy="543793"/>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3" name="Arc 2"/>
          <p:cNvSpPr/>
          <p:nvPr/>
        </p:nvSpPr>
        <p:spPr>
          <a:xfrm rot="10379448">
            <a:off x="-206607" y="6324631"/>
            <a:ext cx="2154826" cy="703041"/>
          </a:xfrm>
          <a:prstGeom prst="arc">
            <a:avLst>
              <a:gd name="adj1" fmla="val 9678826"/>
              <a:gd name="adj2" fmla="val 21562924"/>
            </a:avLst>
          </a:prstGeom>
          <a:ln w="38100">
            <a:solidFill>
              <a:schemeClr val="bg2">
                <a:lumMod val="50000"/>
              </a:schemeClr>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pic>
        <p:nvPicPr>
          <p:cNvPr id="32" name="Image 31"/>
          <p:cNvPicPr>
            <a:picLocks noChangeAspect="1"/>
          </p:cNvPicPr>
          <p:nvPr/>
        </p:nvPicPr>
        <p:blipFill>
          <a:blip r:embed="rId2">
            <a:biLevel thresh="75000"/>
            <a:extLst>
              <a:ext uri="{28A0092B-C50C-407E-A947-70E740481C1C}">
                <a14:useLocalDpi xmlns:a14="http://schemas.microsoft.com/office/drawing/2010/main" val="0"/>
              </a:ext>
            </a:extLst>
          </a:blip>
          <a:stretch>
            <a:fillRect/>
          </a:stretch>
        </p:blipFill>
        <p:spPr>
          <a:xfrm>
            <a:off x="151767" y="5120239"/>
            <a:ext cx="505224" cy="505224"/>
          </a:xfrm>
          <a:prstGeom prst="rect">
            <a:avLst/>
          </a:prstGeom>
        </p:spPr>
      </p:pic>
      <p:sp>
        <p:nvSpPr>
          <p:cNvPr id="33" name="Rectangle à coins arrondis 32"/>
          <p:cNvSpPr/>
          <p:nvPr/>
        </p:nvSpPr>
        <p:spPr>
          <a:xfrm>
            <a:off x="704216" y="5120239"/>
            <a:ext cx="6638290" cy="519351"/>
          </a:xfrm>
          <a:prstGeom prst="roundRect">
            <a:avLst>
              <a:gd name="adj" fmla="val 50000"/>
            </a:avLst>
          </a:prstGeom>
          <a:solidFill>
            <a:schemeClr val="bg1"/>
          </a:solidFill>
        </p:spPr>
        <p:txBody>
          <a:bodyPr wrap="square">
            <a:spAutoFit/>
          </a:bodyPr>
          <a:lstStyle/>
          <a:p>
            <a:pPr algn="just"/>
            <a:r>
              <a:rPr lang="fr-FR" b="1" dirty="0" smtClean="0">
                <a:solidFill>
                  <a:schemeClr val="tx1">
                    <a:lumMod val="95000"/>
                    <a:lumOff val="5000"/>
                  </a:schemeClr>
                </a:solidFill>
                <a:latin typeface="Bahnschrift" panose="020B0502040204020203" pitchFamily="34" charset="0"/>
              </a:rPr>
              <a:t>Les savoirs induits par la problématique ?</a:t>
            </a:r>
            <a:endParaRPr lang="fr-FR" b="1" dirty="0">
              <a:solidFill>
                <a:schemeClr val="tx1">
                  <a:lumMod val="95000"/>
                  <a:lumOff val="5000"/>
                </a:schemeClr>
              </a:solidFill>
              <a:latin typeface="Bahnschrift" panose="020B0502040204020203" pitchFamily="34" charset="0"/>
            </a:endParaRPr>
          </a:p>
        </p:txBody>
      </p:sp>
      <p:sp>
        <p:nvSpPr>
          <p:cNvPr id="40"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41"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42"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43"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44"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45"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46"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47" name="Parenthèse fermante 46"/>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5" name="ZoneTexte 4"/>
          <p:cNvSpPr txBox="1"/>
          <p:nvPr/>
        </p:nvSpPr>
        <p:spPr>
          <a:xfrm>
            <a:off x="958971" y="7230887"/>
            <a:ext cx="1826240" cy="369332"/>
          </a:xfrm>
          <a:prstGeom prst="rect">
            <a:avLst/>
          </a:prstGeom>
          <a:noFill/>
        </p:spPr>
        <p:txBody>
          <a:bodyPr wrap="square" rtlCol="0">
            <a:spAutoFit/>
          </a:bodyPr>
          <a:lstStyle/>
          <a:p>
            <a:pPr algn="ctr"/>
            <a:r>
              <a:rPr lang="fr-FR" b="1" dirty="0" smtClean="0"/>
              <a:t>Dresser la liste</a:t>
            </a:r>
            <a:endParaRPr lang="fr-FR" b="1" dirty="0"/>
          </a:p>
        </p:txBody>
      </p:sp>
      <p:sp>
        <p:nvSpPr>
          <p:cNvPr id="36" name="Rectangle 35"/>
          <p:cNvSpPr/>
          <p:nvPr/>
        </p:nvSpPr>
        <p:spPr>
          <a:xfrm>
            <a:off x="1157979" y="9571966"/>
            <a:ext cx="1407677" cy="254172"/>
          </a:xfrm>
          <a:prstGeom prst="rect">
            <a:avLst/>
          </a:prstGeom>
        </p:spPr>
        <p:txBody>
          <a:bodyPr wrap="square">
            <a:spAutoFit/>
          </a:bodyPr>
          <a:lstStyle/>
          <a:p>
            <a:pPr algn="ctr">
              <a:lnSpc>
                <a:spcPct val="150000"/>
              </a:lnSpc>
            </a:pPr>
            <a:r>
              <a:rPr lang="fr-FR" sz="800" b="1" dirty="0" err="1" smtClean="0">
                <a:solidFill>
                  <a:schemeClr val="bg2">
                    <a:lumMod val="50000"/>
                  </a:schemeClr>
                </a:solidFill>
                <a:latin typeface="FiraSans Regular"/>
              </a:rPr>
              <a:t>Pré-requis</a:t>
            </a:r>
            <a:r>
              <a:rPr lang="fr-FR" sz="800" b="1" dirty="0" smtClean="0">
                <a:solidFill>
                  <a:schemeClr val="bg2">
                    <a:lumMod val="50000"/>
                  </a:schemeClr>
                </a:solidFill>
                <a:latin typeface="FiraSans Regular"/>
              </a:rPr>
              <a:t> et Pré-acquis</a:t>
            </a:r>
            <a:endParaRPr lang="fr-FR" sz="800" b="1" dirty="0">
              <a:solidFill>
                <a:schemeClr val="bg2">
                  <a:lumMod val="50000"/>
                </a:schemeClr>
              </a:solidFill>
              <a:latin typeface="FiraSans Regular"/>
            </a:endParaRPr>
          </a:p>
        </p:txBody>
      </p:sp>
      <p:sp>
        <p:nvSpPr>
          <p:cNvPr id="39" name="Rectangle à coins arrondis 38"/>
          <p:cNvSpPr/>
          <p:nvPr/>
        </p:nvSpPr>
        <p:spPr>
          <a:xfrm>
            <a:off x="825588" y="7671824"/>
            <a:ext cx="2024860" cy="994478"/>
          </a:xfrm>
          <a:prstGeom prst="roundRect">
            <a:avLst/>
          </a:prstGeom>
          <a:noFill/>
          <a:ln w="19050">
            <a:solidFill>
              <a:schemeClr val="accent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ZoneTexte 37"/>
          <p:cNvSpPr txBox="1"/>
          <p:nvPr/>
        </p:nvSpPr>
        <p:spPr>
          <a:xfrm>
            <a:off x="846139" y="7894560"/>
            <a:ext cx="1983757" cy="646331"/>
          </a:xfrm>
          <a:prstGeom prst="rect">
            <a:avLst/>
          </a:prstGeom>
          <a:noFill/>
        </p:spPr>
        <p:txBody>
          <a:bodyPr wrap="square" rtlCol="0">
            <a:spAutoFit/>
          </a:bodyPr>
          <a:lstStyle/>
          <a:p>
            <a:pPr algn="ctr"/>
            <a:r>
              <a:rPr lang="fr-FR" dirty="0" smtClean="0"/>
              <a:t>Savoirs non connus  </a:t>
            </a:r>
            <a:br>
              <a:rPr lang="fr-FR" dirty="0" smtClean="0"/>
            </a:br>
            <a:r>
              <a:rPr lang="fr-FR" dirty="0" smtClean="0"/>
              <a:t>à apprendre</a:t>
            </a:r>
            <a:endParaRPr lang="fr-FR" dirty="0"/>
          </a:p>
        </p:txBody>
      </p:sp>
      <p:sp>
        <p:nvSpPr>
          <p:cNvPr id="37" name="ZoneTexte 36"/>
          <p:cNvSpPr txBox="1"/>
          <p:nvPr/>
        </p:nvSpPr>
        <p:spPr>
          <a:xfrm>
            <a:off x="3688354" y="8495598"/>
            <a:ext cx="3641740" cy="646331"/>
          </a:xfrm>
          <a:prstGeom prst="rect">
            <a:avLst/>
          </a:prstGeom>
          <a:noFill/>
        </p:spPr>
        <p:txBody>
          <a:bodyPr wrap="square" rtlCol="0">
            <a:spAutoFit/>
          </a:bodyPr>
          <a:lstStyle/>
          <a:p>
            <a:pPr algn="ctr"/>
            <a:r>
              <a:rPr lang="fr-FR" dirty="0" smtClean="0"/>
              <a:t>Les savoirs connus seront </a:t>
            </a:r>
          </a:p>
          <a:p>
            <a:pPr algn="ctr"/>
            <a:r>
              <a:rPr lang="fr-FR" dirty="0" smtClean="0"/>
              <a:t>plus facilement mobilisables</a:t>
            </a:r>
            <a:endParaRPr lang="fr-FR" dirty="0"/>
          </a:p>
        </p:txBody>
      </p:sp>
      <p:sp>
        <p:nvSpPr>
          <p:cNvPr id="51" name="ZoneTexte 50"/>
          <p:cNvSpPr txBox="1"/>
          <p:nvPr/>
        </p:nvSpPr>
        <p:spPr>
          <a:xfrm>
            <a:off x="3575204" y="9190520"/>
            <a:ext cx="3869502" cy="923330"/>
          </a:xfrm>
          <a:prstGeom prst="rect">
            <a:avLst/>
          </a:prstGeom>
          <a:noFill/>
        </p:spPr>
        <p:txBody>
          <a:bodyPr wrap="square" rtlCol="0">
            <a:spAutoFit/>
          </a:bodyPr>
          <a:lstStyle/>
          <a:p>
            <a:pPr algn="ctr"/>
            <a:r>
              <a:rPr lang="fr-FR" dirty="0" smtClean="0"/>
              <a:t>L’apprenant</a:t>
            </a:r>
            <a:br>
              <a:rPr lang="fr-FR" dirty="0" smtClean="0"/>
            </a:br>
            <a:r>
              <a:rPr lang="fr-FR" dirty="0" smtClean="0"/>
              <a:t>positionne ses savoirs utiles </a:t>
            </a:r>
          </a:p>
          <a:p>
            <a:pPr algn="ctr"/>
            <a:r>
              <a:rPr lang="fr-FR" dirty="0" smtClean="0"/>
              <a:t>pour résoudre la problématique </a:t>
            </a:r>
            <a:endParaRPr lang="fr-FR" dirty="0"/>
          </a:p>
        </p:txBody>
      </p:sp>
      <p:sp>
        <p:nvSpPr>
          <p:cNvPr id="34" name="ZoneTexte 33"/>
          <p:cNvSpPr txBox="1"/>
          <p:nvPr/>
        </p:nvSpPr>
        <p:spPr>
          <a:xfrm>
            <a:off x="1015330" y="8942247"/>
            <a:ext cx="1587657" cy="646331"/>
          </a:xfrm>
          <a:prstGeom prst="rect">
            <a:avLst/>
          </a:prstGeom>
          <a:noFill/>
        </p:spPr>
        <p:txBody>
          <a:bodyPr wrap="square" rtlCol="0">
            <a:spAutoFit/>
          </a:bodyPr>
          <a:lstStyle/>
          <a:p>
            <a:pPr algn="ctr"/>
            <a:r>
              <a:rPr lang="fr-FR" dirty="0" smtClean="0"/>
              <a:t>Savoirs connus nécessaires</a:t>
            </a:r>
            <a:endParaRPr lang="fr-FR" dirty="0"/>
          </a:p>
        </p:txBody>
      </p:sp>
    </p:spTree>
    <p:extLst>
      <p:ext uri="{BB962C8B-B14F-4D97-AF65-F5344CB8AC3E}">
        <p14:creationId xmlns:p14="http://schemas.microsoft.com/office/powerpoint/2010/main" val="1921237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wipe(up)">
                                      <p:cBhvr>
                                        <p:cTn id="7" dur="500"/>
                                        <p:tgtEl>
                                          <p:spTgt spid="37"/>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51"/>
                                        </p:tgtEl>
                                        <p:attrNameLst>
                                          <p:attrName>style.visibility</p:attrName>
                                        </p:attrNameLst>
                                      </p:cBhvr>
                                      <p:to>
                                        <p:strVal val="visible"/>
                                      </p:to>
                                    </p:set>
                                    <p:animEffect transition="in" filter="wipe(up)">
                                      <p:cBhvr>
                                        <p:cTn id="11"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51"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41" name="Rectangle 40"/>
          <p:cNvSpPr/>
          <p:nvPr/>
        </p:nvSpPr>
        <p:spPr>
          <a:xfrm>
            <a:off x="-101599" y="7261137"/>
            <a:ext cx="8249920" cy="28088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grpSp>
        <p:nvGrpSpPr>
          <p:cNvPr id="80" name="Groupe 79"/>
          <p:cNvGrpSpPr/>
          <p:nvPr/>
        </p:nvGrpSpPr>
        <p:grpSpPr>
          <a:xfrm>
            <a:off x="180568" y="1289841"/>
            <a:ext cx="571500" cy="646331"/>
            <a:chOff x="274274" y="1300753"/>
            <a:chExt cx="571500" cy="646331"/>
          </a:xfrm>
        </p:grpSpPr>
        <p:sp>
          <p:nvSpPr>
            <p:cNvPr id="81" name="Rectangle 80"/>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2" name="ZoneTexte 81"/>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cxnSp>
        <p:nvCxnSpPr>
          <p:cNvPr id="61" name="Connecteur droit 60"/>
          <p:cNvCxnSpPr/>
          <p:nvPr/>
        </p:nvCxnSpPr>
        <p:spPr>
          <a:xfrm>
            <a:off x="2517253" y="4447835"/>
            <a:ext cx="0" cy="563799"/>
          </a:xfrm>
          <a:prstGeom prst="line">
            <a:avLst/>
          </a:prstGeom>
          <a:ln w="57150">
            <a:solidFill>
              <a:schemeClr val="accent4"/>
            </a:solidFill>
            <a:prstDash val="sysDot"/>
            <a:tailEnd type="arrow"/>
          </a:ln>
        </p:spPr>
        <p:style>
          <a:lnRef idx="1">
            <a:schemeClr val="accent1"/>
          </a:lnRef>
          <a:fillRef idx="0">
            <a:schemeClr val="accent1"/>
          </a:fillRef>
          <a:effectRef idx="0">
            <a:schemeClr val="accent1"/>
          </a:effectRef>
          <a:fontRef idx="minor">
            <a:schemeClr val="tx1"/>
          </a:fontRef>
        </p:style>
      </p:cxnSp>
      <p:pic>
        <p:nvPicPr>
          <p:cNvPr id="6" name="Image 5"/>
          <p:cNvPicPr>
            <a:picLocks noChangeAspect="1"/>
          </p:cNvPicPr>
          <p:nvPr/>
        </p:nvPicPr>
        <p:blipFill>
          <a:blip r:embed="rId2">
            <a:biLevel thresh="75000"/>
            <a:extLst>
              <a:ext uri="{28A0092B-C50C-407E-A947-70E740481C1C}">
                <a14:useLocalDpi xmlns:a14="http://schemas.microsoft.com/office/drawing/2010/main" val="0"/>
              </a:ext>
            </a:extLst>
          </a:blip>
          <a:stretch>
            <a:fillRect/>
          </a:stretch>
        </p:blipFill>
        <p:spPr>
          <a:xfrm>
            <a:off x="624976" y="5072949"/>
            <a:ext cx="505224" cy="505224"/>
          </a:xfrm>
          <a:prstGeom prst="rect">
            <a:avLst/>
          </a:prstGeom>
        </p:spPr>
      </p:pic>
      <p:sp>
        <p:nvSpPr>
          <p:cNvPr id="7" name="Ellipse 6"/>
          <p:cNvSpPr/>
          <p:nvPr/>
        </p:nvSpPr>
        <p:spPr>
          <a:xfrm>
            <a:off x="1494243" y="2256675"/>
            <a:ext cx="2046020" cy="1979330"/>
          </a:xfrm>
          <a:prstGeom prst="ellipse">
            <a:avLst/>
          </a:prstGeom>
          <a:solidFill>
            <a:schemeClr val="bg1"/>
          </a:solidFill>
          <a:ln w="38100">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Rectangle 25"/>
          <p:cNvSpPr/>
          <p:nvPr/>
        </p:nvSpPr>
        <p:spPr>
          <a:xfrm>
            <a:off x="1473063" y="2622996"/>
            <a:ext cx="2088381" cy="1338828"/>
          </a:xfrm>
          <a:prstGeom prst="rect">
            <a:avLst/>
          </a:prstGeom>
        </p:spPr>
        <p:txBody>
          <a:bodyPr wrap="square">
            <a:spAutoFit/>
          </a:bodyPr>
          <a:lstStyle/>
          <a:p>
            <a:pPr algn="ctr">
              <a:lnSpc>
                <a:spcPct val="150000"/>
              </a:lnSpc>
            </a:pPr>
            <a:r>
              <a:rPr lang="fr-FR" b="1" dirty="0" smtClean="0">
                <a:solidFill>
                  <a:srgbClr val="D24726"/>
                </a:solidFill>
                <a:latin typeface="FiraSans Regular"/>
              </a:rPr>
              <a:t>L’apprenant s’interroge </a:t>
            </a:r>
          </a:p>
          <a:p>
            <a:pPr algn="ctr">
              <a:lnSpc>
                <a:spcPct val="150000"/>
              </a:lnSpc>
            </a:pPr>
            <a:r>
              <a:rPr lang="fr-FR" b="1" dirty="0" smtClean="0">
                <a:solidFill>
                  <a:srgbClr val="D24726"/>
                </a:solidFill>
                <a:latin typeface="FiraSans Regular"/>
              </a:rPr>
              <a:t>sur  </a:t>
            </a:r>
            <a:r>
              <a:rPr lang="fr-FR" b="1" dirty="0" smtClean="0">
                <a:solidFill>
                  <a:srgbClr val="FFC000"/>
                </a:solidFill>
                <a:latin typeface="FiraSans Regular"/>
              </a:rPr>
              <a:t>:</a:t>
            </a:r>
            <a:endParaRPr lang="fr-FR" b="1" dirty="0">
              <a:solidFill>
                <a:srgbClr val="FFC000"/>
              </a:solidFill>
              <a:latin typeface="FiraSans Regular"/>
            </a:endParaRPr>
          </a:p>
        </p:txBody>
      </p:sp>
      <p:sp>
        <p:nvSpPr>
          <p:cNvPr id="27" name="Ellipse 26"/>
          <p:cNvSpPr/>
          <p:nvPr/>
        </p:nvSpPr>
        <p:spPr>
          <a:xfrm>
            <a:off x="2393455" y="4088115"/>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8" name="Rectangle 17"/>
          <p:cNvSpPr/>
          <p:nvPr/>
        </p:nvSpPr>
        <p:spPr>
          <a:xfrm>
            <a:off x="4023361" y="2256675"/>
            <a:ext cx="3749040" cy="323165"/>
          </a:xfrm>
          <a:prstGeom prst="rect">
            <a:avLst/>
          </a:prstGeom>
          <a:noFill/>
        </p:spPr>
        <p:txBody>
          <a:bodyPr wrap="square">
            <a:spAutoFit/>
          </a:bodyPr>
          <a:lstStyle/>
          <a:p>
            <a:pPr algn="just">
              <a:lnSpc>
                <a:spcPct val="150000"/>
              </a:lnSpc>
            </a:pPr>
            <a:r>
              <a:rPr lang="fr-FR" sz="1000" b="1" dirty="0" smtClean="0">
                <a:solidFill>
                  <a:srgbClr val="E68A74"/>
                </a:solidFill>
                <a:latin typeface="FiraSans Regular"/>
              </a:rPr>
              <a:t>Le champ de réflexion par rapport à la mise en situation ?</a:t>
            </a:r>
            <a:endParaRPr lang="fr-FR" sz="1000" b="1" dirty="0">
              <a:solidFill>
                <a:srgbClr val="E68A74"/>
              </a:solidFill>
              <a:latin typeface="FiraSans Regular"/>
            </a:endParaRPr>
          </a:p>
        </p:txBody>
      </p:sp>
      <p:sp>
        <p:nvSpPr>
          <p:cNvPr id="2" name="Rectangle 1"/>
          <p:cNvSpPr/>
          <p:nvPr/>
        </p:nvSpPr>
        <p:spPr>
          <a:xfrm>
            <a:off x="4023361" y="2504294"/>
            <a:ext cx="3886200" cy="323165"/>
          </a:xfrm>
          <a:prstGeom prst="rect">
            <a:avLst/>
          </a:prstGeom>
        </p:spPr>
        <p:txBody>
          <a:bodyPr>
            <a:spAutoFit/>
          </a:bodyPr>
          <a:lstStyle/>
          <a:p>
            <a:pPr>
              <a:lnSpc>
                <a:spcPct val="150000"/>
              </a:lnSpc>
            </a:pPr>
            <a:r>
              <a:rPr lang="fr-FR" sz="1000" b="1" dirty="0">
                <a:solidFill>
                  <a:srgbClr val="E68A74"/>
                </a:solidFill>
                <a:latin typeface="FiraSans Regular"/>
              </a:rPr>
              <a:t>Les mots </a:t>
            </a:r>
            <a:r>
              <a:rPr lang="fr-FR" sz="1000" b="1" dirty="0" smtClean="0">
                <a:solidFill>
                  <a:srgbClr val="E68A74"/>
                </a:solidFill>
                <a:latin typeface="FiraSans Regular"/>
              </a:rPr>
              <a:t>lés </a:t>
            </a:r>
            <a:r>
              <a:rPr lang="fr-FR" sz="1000" b="1" dirty="0">
                <a:solidFill>
                  <a:srgbClr val="E68A74"/>
                </a:solidFill>
                <a:latin typeface="FiraSans Regular"/>
              </a:rPr>
              <a:t>de la problématique ?</a:t>
            </a:r>
          </a:p>
        </p:txBody>
      </p:sp>
      <p:sp>
        <p:nvSpPr>
          <p:cNvPr id="19" name="Rectangle 18"/>
          <p:cNvSpPr/>
          <p:nvPr/>
        </p:nvSpPr>
        <p:spPr>
          <a:xfrm>
            <a:off x="4033112" y="2756727"/>
            <a:ext cx="2891789" cy="323165"/>
          </a:xfrm>
          <a:prstGeom prst="rect">
            <a:avLst/>
          </a:prstGeom>
        </p:spPr>
        <p:txBody>
          <a:bodyPr wrap="square">
            <a:spAutoFit/>
          </a:bodyPr>
          <a:lstStyle/>
          <a:p>
            <a:pPr>
              <a:lnSpc>
                <a:spcPct val="150000"/>
              </a:lnSpc>
            </a:pPr>
            <a:r>
              <a:rPr lang="fr-FR" sz="1000" b="1" dirty="0" smtClean="0">
                <a:solidFill>
                  <a:srgbClr val="E68A74"/>
                </a:solidFill>
                <a:latin typeface="FiraSans Regular"/>
              </a:rPr>
              <a:t>La nature de la question ? </a:t>
            </a:r>
            <a:endParaRPr lang="fr-FR" sz="1000" b="1" dirty="0">
              <a:solidFill>
                <a:srgbClr val="E68A74"/>
              </a:solidFill>
              <a:latin typeface="FiraSans Regular"/>
            </a:endParaRPr>
          </a:p>
        </p:txBody>
      </p:sp>
      <p:sp>
        <p:nvSpPr>
          <p:cNvPr id="20" name="Rectangle 19"/>
          <p:cNvSpPr/>
          <p:nvPr/>
        </p:nvSpPr>
        <p:spPr>
          <a:xfrm>
            <a:off x="4033112" y="2992145"/>
            <a:ext cx="2983229" cy="334253"/>
          </a:xfrm>
          <a:prstGeom prst="rect">
            <a:avLst/>
          </a:prstGeom>
        </p:spPr>
        <p:txBody>
          <a:bodyPr wrap="square">
            <a:spAutoFit/>
          </a:bodyPr>
          <a:lstStyle/>
          <a:p>
            <a:pPr>
              <a:lnSpc>
                <a:spcPct val="150000"/>
              </a:lnSpc>
            </a:pPr>
            <a:r>
              <a:rPr lang="fr-FR" sz="1000" b="1" dirty="0">
                <a:solidFill>
                  <a:srgbClr val="E68A74"/>
                </a:solidFill>
                <a:latin typeface="FiraSans Regular"/>
              </a:rPr>
              <a:t>L</a:t>
            </a:r>
            <a:r>
              <a:rPr lang="fr-FR" sz="1000" b="1" dirty="0" smtClean="0">
                <a:solidFill>
                  <a:srgbClr val="E68A74"/>
                </a:solidFill>
                <a:latin typeface="FiraSans Regular"/>
              </a:rPr>
              <a:t>es savoirs induits par la problématique ?</a:t>
            </a:r>
            <a:endParaRPr lang="fr-FR" sz="1000" b="1" dirty="0">
              <a:solidFill>
                <a:srgbClr val="E68A74"/>
              </a:solidFill>
              <a:latin typeface="FiraSans Regular"/>
            </a:endParaRPr>
          </a:p>
        </p:txBody>
      </p:sp>
      <p:sp>
        <p:nvSpPr>
          <p:cNvPr id="21" name="Rectangle 20"/>
          <p:cNvSpPr/>
          <p:nvPr/>
        </p:nvSpPr>
        <p:spPr>
          <a:xfrm>
            <a:off x="1130200" y="5065387"/>
            <a:ext cx="6065358" cy="507831"/>
          </a:xfrm>
          <a:prstGeom prst="rect">
            <a:avLst/>
          </a:prstGeom>
        </p:spPr>
        <p:txBody>
          <a:bodyPr wrap="square">
            <a:spAutoFit/>
          </a:bodyPr>
          <a:lstStyle/>
          <a:p>
            <a:pPr>
              <a:lnSpc>
                <a:spcPct val="150000"/>
              </a:lnSpc>
            </a:pPr>
            <a:r>
              <a:rPr lang="fr-FR" b="1" dirty="0" smtClean="0">
                <a:solidFill>
                  <a:schemeClr val="tx1">
                    <a:lumMod val="95000"/>
                    <a:lumOff val="5000"/>
                  </a:schemeClr>
                </a:solidFill>
                <a:latin typeface="FiraSans Regular"/>
              </a:rPr>
              <a:t>Ses évocations qui émergent ?</a:t>
            </a:r>
            <a:endParaRPr lang="fr-FR" b="1" dirty="0">
              <a:solidFill>
                <a:schemeClr val="tx1">
                  <a:lumMod val="95000"/>
                  <a:lumOff val="5000"/>
                </a:schemeClr>
              </a:solidFill>
              <a:latin typeface="FiraSans Regular"/>
            </a:endParaRPr>
          </a:p>
        </p:txBody>
      </p:sp>
      <p:sp>
        <p:nvSpPr>
          <p:cNvPr id="23" name="Rectangle 22"/>
          <p:cNvSpPr/>
          <p:nvPr/>
        </p:nvSpPr>
        <p:spPr>
          <a:xfrm>
            <a:off x="1436353" y="5628127"/>
            <a:ext cx="2824684" cy="276999"/>
          </a:xfrm>
          <a:prstGeom prst="rect">
            <a:avLst/>
          </a:prstGeom>
        </p:spPr>
        <p:txBody>
          <a:bodyPr wrap="square">
            <a:spAutoFit/>
          </a:bodyPr>
          <a:lstStyle/>
          <a:p>
            <a:r>
              <a:rPr lang="fr-FR" sz="1200" dirty="0" smtClean="0">
                <a:solidFill>
                  <a:schemeClr val="bg1"/>
                </a:solidFill>
                <a:latin typeface="FiraSans Regular"/>
              </a:rPr>
              <a:t>à la lecture de la problématique</a:t>
            </a:r>
          </a:p>
        </p:txBody>
      </p:sp>
      <p:sp>
        <p:nvSpPr>
          <p:cNvPr id="25" name="Rectangle 24"/>
          <p:cNvSpPr/>
          <p:nvPr/>
        </p:nvSpPr>
        <p:spPr>
          <a:xfrm>
            <a:off x="1424437" y="5952807"/>
            <a:ext cx="2207332" cy="646331"/>
          </a:xfrm>
          <a:prstGeom prst="rect">
            <a:avLst/>
          </a:prstGeom>
        </p:spPr>
        <p:txBody>
          <a:bodyPr wrap="square">
            <a:spAutoFit/>
          </a:bodyPr>
          <a:lstStyle/>
          <a:p>
            <a:r>
              <a:rPr lang="fr-FR" sz="1200" dirty="0">
                <a:solidFill>
                  <a:schemeClr val="bg1"/>
                </a:solidFill>
                <a:latin typeface="FiraSans Regular"/>
              </a:rPr>
              <a:t>a</a:t>
            </a:r>
            <a:r>
              <a:rPr lang="fr-FR" sz="1200" dirty="0" smtClean="0">
                <a:solidFill>
                  <a:schemeClr val="bg1"/>
                </a:solidFill>
                <a:latin typeface="FiraSans Regular"/>
              </a:rPr>
              <a:t>u regard des éclairages apportés par sa réflexion, celle de ses pairs</a:t>
            </a:r>
          </a:p>
        </p:txBody>
      </p:sp>
      <p:sp>
        <p:nvSpPr>
          <p:cNvPr id="28" name="Rectangle 27"/>
          <p:cNvSpPr/>
          <p:nvPr/>
        </p:nvSpPr>
        <p:spPr>
          <a:xfrm>
            <a:off x="1424437" y="6707795"/>
            <a:ext cx="2486235" cy="461665"/>
          </a:xfrm>
          <a:prstGeom prst="rect">
            <a:avLst/>
          </a:prstGeom>
        </p:spPr>
        <p:txBody>
          <a:bodyPr wrap="square">
            <a:spAutoFit/>
          </a:bodyPr>
          <a:lstStyle/>
          <a:p>
            <a:r>
              <a:rPr lang="fr-FR" sz="1200" dirty="0" smtClean="0">
                <a:solidFill>
                  <a:schemeClr val="bg1"/>
                </a:solidFill>
                <a:latin typeface="FiraSans Regular"/>
              </a:rPr>
              <a:t>avec l’aide de l’enseignant</a:t>
            </a:r>
          </a:p>
          <a:p>
            <a:r>
              <a:rPr lang="fr-FR" sz="1200" dirty="0" smtClean="0">
                <a:solidFill>
                  <a:schemeClr val="bg1"/>
                </a:solidFill>
                <a:latin typeface="FiraSans Regular"/>
              </a:rPr>
              <a:t>(parole, texte, vidéo, image…)</a:t>
            </a:r>
          </a:p>
        </p:txBody>
      </p:sp>
      <p:sp>
        <p:nvSpPr>
          <p:cNvPr id="29" name="Rectangle 28"/>
          <p:cNvSpPr/>
          <p:nvPr/>
        </p:nvSpPr>
        <p:spPr>
          <a:xfrm>
            <a:off x="108412" y="7375987"/>
            <a:ext cx="3031027" cy="338554"/>
          </a:xfrm>
          <a:prstGeom prst="rect">
            <a:avLst/>
          </a:prstGeom>
        </p:spPr>
        <p:txBody>
          <a:bodyPr wrap="square">
            <a:spAutoFit/>
          </a:bodyPr>
          <a:lstStyle/>
          <a:p>
            <a:r>
              <a:rPr lang="fr-FR" sz="1600" b="1" dirty="0" smtClean="0">
                <a:latin typeface="FiraSans Regular"/>
              </a:rPr>
              <a:t>L’apprenant laisse revenir : </a:t>
            </a:r>
          </a:p>
        </p:txBody>
      </p:sp>
      <p:sp>
        <p:nvSpPr>
          <p:cNvPr id="3" name="Rectangle 2"/>
          <p:cNvSpPr/>
          <p:nvPr/>
        </p:nvSpPr>
        <p:spPr>
          <a:xfrm>
            <a:off x="699438" y="8516863"/>
            <a:ext cx="1665841" cy="338554"/>
          </a:xfrm>
          <a:prstGeom prst="rect">
            <a:avLst/>
          </a:prstGeom>
        </p:spPr>
        <p:txBody>
          <a:bodyPr wrap="none">
            <a:spAutoFit/>
          </a:bodyPr>
          <a:lstStyle/>
          <a:p>
            <a:r>
              <a:rPr lang="fr-FR" sz="1600" dirty="0">
                <a:latin typeface="FiraSans Regular"/>
              </a:rPr>
              <a:t>ses expériences</a:t>
            </a:r>
            <a:endParaRPr lang="fr-FR" sz="1600" dirty="0"/>
          </a:p>
        </p:txBody>
      </p:sp>
      <p:sp>
        <p:nvSpPr>
          <p:cNvPr id="31" name="Rectangle à coins arrondis 30"/>
          <p:cNvSpPr/>
          <p:nvPr/>
        </p:nvSpPr>
        <p:spPr>
          <a:xfrm>
            <a:off x="2536209" y="7923381"/>
            <a:ext cx="2045042" cy="1389757"/>
          </a:xfrm>
          <a:prstGeom prst="roundRect">
            <a:avLst>
              <a:gd name="adj" fmla="val 38831"/>
            </a:avLst>
          </a:prstGeom>
          <a:solidFill>
            <a:schemeClr val="bg1"/>
          </a:solidFill>
        </p:spPr>
        <p:txBody>
          <a:bodyPr wrap="none">
            <a:spAutoFit/>
          </a:bodyPr>
          <a:lstStyle/>
          <a:p>
            <a:r>
              <a:rPr lang="fr-FR" sz="1600" spc="620" dirty="0" smtClean="0">
                <a:latin typeface="FiraSans Regular"/>
              </a:rPr>
              <a:t>Scolaires</a:t>
            </a:r>
          </a:p>
          <a:p>
            <a:r>
              <a:rPr lang="fr-FR" sz="1600" spc="80" dirty="0" smtClean="0">
                <a:latin typeface="FiraSans Regular"/>
              </a:rPr>
              <a:t>Extra-scolaires</a:t>
            </a:r>
          </a:p>
          <a:p>
            <a:r>
              <a:rPr lang="fr-FR" sz="1600" dirty="0" smtClean="0">
                <a:latin typeface="FiraSans Regular"/>
              </a:rPr>
              <a:t>Professionnels</a:t>
            </a:r>
          </a:p>
          <a:p>
            <a:r>
              <a:rPr lang="fr-FR" sz="1600" dirty="0" smtClean="0">
                <a:latin typeface="FiraSans Regular"/>
              </a:rPr>
              <a:t>(</a:t>
            </a:r>
            <a:r>
              <a:rPr lang="fr-FR" sz="1600" dirty="0" err="1" smtClean="0">
                <a:latin typeface="FiraSans Regular"/>
              </a:rPr>
              <a:t>PFMP</a:t>
            </a:r>
            <a:r>
              <a:rPr lang="fr-FR" sz="1600" dirty="0" smtClean="0">
                <a:latin typeface="FiraSans Regular"/>
              </a:rPr>
              <a:t>)</a:t>
            </a:r>
            <a:endParaRPr lang="fr-FR" sz="1600" dirty="0"/>
          </a:p>
        </p:txBody>
      </p:sp>
      <p:sp>
        <p:nvSpPr>
          <p:cNvPr id="34" name="Rectangle 33"/>
          <p:cNvSpPr/>
          <p:nvPr/>
        </p:nvSpPr>
        <p:spPr>
          <a:xfrm>
            <a:off x="709269" y="9208263"/>
            <a:ext cx="1723549" cy="338554"/>
          </a:xfrm>
          <a:prstGeom prst="rect">
            <a:avLst/>
          </a:prstGeom>
        </p:spPr>
        <p:txBody>
          <a:bodyPr wrap="none">
            <a:spAutoFit/>
          </a:bodyPr>
          <a:lstStyle/>
          <a:p>
            <a:r>
              <a:rPr lang="fr-FR" sz="1600" dirty="0">
                <a:latin typeface="FiraSans Regular"/>
              </a:rPr>
              <a:t>ses </a:t>
            </a:r>
            <a:r>
              <a:rPr lang="fr-FR" sz="1600" dirty="0" smtClean="0">
                <a:latin typeface="FiraSans Regular"/>
              </a:rPr>
              <a:t>observations</a:t>
            </a:r>
            <a:endParaRPr lang="fr-FR" sz="1600" dirty="0"/>
          </a:p>
        </p:txBody>
      </p:sp>
      <p:sp>
        <p:nvSpPr>
          <p:cNvPr id="4" name="Rectangle 3"/>
          <p:cNvSpPr/>
          <p:nvPr/>
        </p:nvSpPr>
        <p:spPr>
          <a:xfrm>
            <a:off x="699438" y="7907193"/>
            <a:ext cx="1063112" cy="338554"/>
          </a:xfrm>
          <a:prstGeom prst="rect">
            <a:avLst/>
          </a:prstGeom>
        </p:spPr>
        <p:txBody>
          <a:bodyPr wrap="none">
            <a:spAutoFit/>
          </a:bodyPr>
          <a:lstStyle/>
          <a:p>
            <a:r>
              <a:rPr lang="fr-FR" sz="1600" dirty="0">
                <a:latin typeface="FiraSans Regular"/>
              </a:rPr>
              <a:t>son vécu </a:t>
            </a:r>
            <a:endParaRPr lang="fr-FR" sz="1600" dirty="0"/>
          </a:p>
        </p:txBody>
      </p:sp>
      <p:pic>
        <p:nvPicPr>
          <p:cNvPr id="35" name="Image 34"/>
          <p:cNvPicPr>
            <a:picLocks noChangeAspect="1"/>
          </p:cNvPicPr>
          <p:nvPr/>
        </p:nvPicPr>
        <p:blipFill>
          <a:blip r:embed="rId3">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294333" y="7923381"/>
            <a:ext cx="322366" cy="322366"/>
          </a:xfrm>
          <a:prstGeom prst="rect">
            <a:avLst/>
          </a:prstGeom>
        </p:spPr>
      </p:pic>
      <p:pic>
        <p:nvPicPr>
          <p:cNvPr id="37" name="Image 36"/>
          <p:cNvPicPr>
            <a:picLocks noChangeAspect="1"/>
          </p:cNvPicPr>
          <p:nvPr/>
        </p:nvPicPr>
        <p:blipFill>
          <a:blip r:embed="rId3">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294333" y="9224451"/>
            <a:ext cx="322366" cy="322366"/>
          </a:xfrm>
          <a:prstGeom prst="rect">
            <a:avLst/>
          </a:prstGeom>
        </p:spPr>
      </p:pic>
      <p:pic>
        <p:nvPicPr>
          <p:cNvPr id="38" name="Image 37"/>
          <p:cNvPicPr>
            <a:picLocks noChangeAspect="1"/>
          </p:cNvPicPr>
          <p:nvPr/>
        </p:nvPicPr>
        <p:blipFill>
          <a:blip r:embed="rId3">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294333" y="8516780"/>
            <a:ext cx="322366" cy="322366"/>
          </a:xfrm>
          <a:prstGeom prst="rect">
            <a:avLst/>
          </a:prstGeom>
        </p:spPr>
      </p:pic>
      <p:sp>
        <p:nvSpPr>
          <p:cNvPr id="42" name="Rectangle 41"/>
          <p:cNvSpPr/>
          <p:nvPr/>
        </p:nvSpPr>
        <p:spPr>
          <a:xfrm>
            <a:off x="71703" y="6016826"/>
            <a:ext cx="1364650" cy="738664"/>
          </a:xfrm>
          <a:prstGeom prst="rect">
            <a:avLst/>
          </a:prstGeom>
        </p:spPr>
        <p:txBody>
          <a:bodyPr wrap="square">
            <a:spAutoFit/>
          </a:bodyPr>
          <a:lstStyle/>
          <a:p>
            <a:r>
              <a:rPr lang="fr-FR" sz="1400" dirty="0" smtClean="0">
                <a:latin typeface="FiraSans Regular"/>
              </a:rPr>
              <a:t>Une évocation </a:t>
            </a:r>
          </a:p>
          <a:p>
            <a:r>
              <a:rPr lang="fr-FR" sz="1400" dirty="0" smtClean="0">
                <a:latin typeface="FiraSans Regular"/>
              </a:rPr>
              <a:t>est l’éveil d’un objet réel…</a:t>
            </a:r>
          </a:p>
        </p:txBody>
      </p:sp>
      <p:cxnSp>
        <p:nvCxnSpPr>
          <p:cNvPr id="36" name="Connecteur droit 35"/>
          <p:cNvCxnSpPr/>
          <p:nvPr/>
        </p:nvCxnSpPr>
        <p:spPr>
          <a:xfrm flipV="1">
            <a:off x="4562936" y="7529200"/>
            <a:ext cx="681548" cy="2151233"/>
          </a:xfrm>
          <a:prstGeom prst="line">
            <a:avLst/>
          </a:prstGeom>
          <a:ln w="38100">
            <a:solidFill>
              <a:schemeClr val="bg2">
                <a:lumMod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5221375" y="8025175"/>
            <a:ext cx="3346625" cy="338554"/>
          </a:xfrm>
          <a:prstGeom prst="rect">
            <a:avLst/>
          </a:prstGeom>
        </p:spPr>
        <p:txBody>
          <a:bodyPr wrap="square">
            <a:spAutoFit/>
          </a:bodyPr>
          <a:lstStyle/>
          <a:p>
            <a:r>
              <a:rPr lang="fr-FR" sz="1600" b="1" dirty="0" smtClean="0">
                <a:latin typeface="FiraSans Regular"/>
              </a:rPr>
              <a:t>l’entretien d’explicitation</a:t>
            </a:r>
            <a:endParaRPr lang="fr-FR" sz="1600" b="1" dirty="0"/>
          </a:p>
        </p:txBody>
      </p:sp>
      <p:sp>
        <p:nvSpPr>
          <p:cNvPr id="9" name="Rectangle 8"/>
          <p:cNvSpPr/>
          <p:nvPr/>
        </p:nvSpPr>
        <p:spPr>
          <a:xfrm>
            <a:off x="5283649" y="7727203"/>
            <a:ext cx="1701107" cy="338554"/>
          </a:xfrm>
          <a:prstGeom prst="rect">
            <a:avLst/>
          </a:prstGeom>
        </p:spPr>
        <p:txBody>
          <a:bodyPr wrap="none">
            <a:spAutoFit/>
          </a:bodyPr>
          <a:lstStyle/>
          <a:p>
            <a:r>
              <a:rPr lang="fr-FR" sz="1600" dirty="0">
                <a:latin typeface="FiraSans Regular"/>
              </a:rPr>
              <a:t>La technique de </a:t>
            </a:r>
          </a:p>
        </p:txBody>
      </p:sp>
      <p:sp>
        <p:nvSpPr>
          <p:cNvPr id="50" name="Rectangle 49"/>
          <p:cNvSpPr/>
          <p:nvPr/>
        </p:nvSpPr>
        <p:spPr>
          <a:xfrm>
            <a:off x="5009425" y="8552152"/>
            <a:ext cx="3346625" cy="338554"/>
          </a:xfrm>
          <a:prstGeom prst="rect">
            <a:avLst/>
          </a:prstGeom>
        </p:spPr>
        <p:txBody>
          <a:bodyPr wrap="square">
            <a:spAutoFit/>
          </a:bodyPr>
          <a:lstStyle/>
          <a:p>
            <a:r>
              <a:rPr lang="fr-FR" sz="1600" dirty="0" smtClean="0">
                <a:latin typeface="FiraSans Regular"/>
              </a:rPr>
              <a:t>permet de mettre en mots </a:t>
            </a:r>
            <a:endParaRPr lang="fr-FR" sz="1600" dirty="0"/>
          </a:p>
        </p:txBody>
      </p:sp>
      <p:sp>
        <p:nvSpPr>
          <p:cNvPr id="51" name="Rectangle 50"/>
          <p:cNvSpPr/>
          <p:nvPr/>
        </p:nvSpPr>
        <p:spPr>
          <a:xfrm>
            <a:off x="4903710" y="8883042"/>
            <a:ext cx="3346625" cy="338554"/>
          </a:xfrm>
          <a:prstGeom prst="rect">
            <a:avLst/>
          </a:prstGeom>
        </p:spPr>
        <p:txBody>
          <a:bodyPr wrap="square">
            <a:spAutoFit/>
          </a:bodyPr>
          <a:lstStyle/>
          <a:p>
            <a:r>
              <a:rPr lang="fr-FR" sz="1600" dirty="0">
                <a:latin typeface="FiraSans Regular"/>
              </a:rPr>
              <a:t>d</a:t>
            </a:r>
            <a:r>
              <a:rPr lang="fr-FR" sz="1600" dirty="0" smtClean="0">
                <a:latin typeface="FiraSans Regular"/>
              </a:rPr>
              <a:t>e verbaliser ces situations</a:t>
            </a:r>
            <a:endParaRPr lang="fr-FR" sz="1600" dirty="0"/>
          </a:p>
        </p:txBody>
      </p:sp>
      <p:sp>
        <p:nvSpPr>
          <p:cNvPr id="52" name="Rectangle 51"/>
          <p:cNvSpPr/>
          <p:nvPr/>
        </p:nvSpPr>
        <p:spPr>
          <a:xfrm>
            <a:off x="4800319" y="9192138"/>
            <a:ext cx="3346625" cy="338554"/>
          </a:xfrm>
          <a:prstGeom prst="rect">
            <a:avLst/>
          </a:prstGeom>
        </p:spPr>
        <p:txBody>
          <a:bodyPr wrap="square">
            <a:spAutoFit/>
          </a:bodyPr>
          <a:lstStyle/>
          <a:p>
            <a:r>
              <a:rPr lang="fr-FR" sz="1600" dirty="0" smtClean="0">
                <a:latin typeface="FiraSans Regular"/>
              </a:rPr>
              <a:t>singulières et spécifiées</a:t>
            </a:r>
            <a:endParaRPr lang="fr-FR" sz="1600" dirty="0"/>
          </a:p>
        </p:txBody>
      </p:sp>
      <p:sp>
        <p:nvSpPr>
          <p:cNvPr id="49"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53"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54"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55"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56"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57"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58"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59" name="Parenthèse fermante 58"/>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0" name="Rectangle 59"/>
          <p:cNvSpPr/>
          <p:nvPr/>
        </p:nvSpPr>
        <p:spPr>
          <a:xfrm>
            <a:off x="3914676" y="5990850"/>
            <a:ext cx="1991791" cy="738664"/>
          </a:xfrm>
          <a:prstGeom prst="rect">
            <a:avLst/>
          </a:prstGeom>
        </p:spPr>
        <p:txBody>
          <a:bodyPr wrap="square">
            <a:spAutoFit/>
          </a:bodyPr>
          <a:lstStyle/>
          <a:p>
            <a:pPr algn="just"/>
            <a:r>
              <a:rPr lang="fr-FR" sz="1400" dirty="0" smtClean="0">
                <a:latin typeface="FiraSans Regular"/>
              </a:rPr>
              <a:t>L’évocation lui donne une existence mentale conscientisée.</a:t>
            </a:r>
            <a:endParaRPr lang="fr-FR" sz="1400" dirty="0">
              <a:latin typeface="FiraSans Regular"/>
            </a:endParaRPr>
          </a:p>
        </p:txBody>
      </p:sp>
      <p:sp>
        <p:nvSpPr>
          <p:cNvPr id="8" name="Rectangle 7"/>
          <p:cNvSpPr/>
          <p:nvPr/>
        </p:nvSpPr>
        <p:spPr>
          <a:xfrm>
            <a:off x="6098132" y="5855288"/>
            <a:ext cx="1638200" cy="954107"/>
          </a:xfrm>
          <a:prstGeom prst="rect">
            <a:avLst/>
          </a:prstGeom>
        </p:spPr>
        <p:txBody>
          <a:bodyPr wrap="square">
            <a:spAutoFit/>
          </a:bodyPr>
          <a:lstStyle/>
          <a:p>
            <a:pPr algn="just"/>
            <a:r>
              <a:rPr lang="fr-FR" sz="1400" dirty="0" smtClean="0">
                <a:latin typeface="FiraSans Regular"/>
              </a:rPr>
              <a:t>L’évocation est un </a:t>
            </a:r>
            <a:r>
              <a:rPr lang="fr-FR" sz="1400" dirty="0">
                <a:latin typeface="FiraSans Regular"/>
              </a:rPr>
              <a:t>moyen de traiter les </a:t>
            </a:r>
            <a:r>
              <a:rPr lang="fr-FR" sz="1400" dirty="0" smtClean="0">
                <a:latin typeface="FiraSans Regular"/>
              </a:rPr>
              <a:t>informations que l'on </a:t>
            </a:r>
            <a:r>
              <a:rPr lang="fr-FR" sz="1400" dirty="0">
                <a:latin typeface="FiraSans Regular"/>
              </a:rPr>
              <a:t>perçoit.</a:t>
            </a:r>
          </a:p>
        </p:txBody>
      </p:sp>
      <p:sp>
        <p:nvSpPr>
          <p:cNvPr id="63" name="Parenthèses 62"/>
          <p:cNvSpPr/>
          <p:nvPr/>
        </p:nvSpPr>
        <p:spPr>
          <a:xfrm rot="5400000">
            <a:off x="4409359" y="5353865"/>
            <a:ext cx="995684" cy="1998533"/>
          </a:xfrm>
          <a:prstGeom prst="bracketPair">
            <a:avLst/>
          </a:prstGeom>
          <a:ln w="28575">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1981996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with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circle(out)">
                                      <p:cBhvr>
                                        <p:cTn id="7" dur="2000"/>
                                        <p:tgtEl>
                                          <p:spTgt spid="27"/>
                                        </p:tgtEl>
                                      </p:cBhvr>
                                    </p:animEffect>
                                  </p:childTnLst>
                                </p:cTn>
                              </p:par>
                            </p:childTnLst>
                          </p:cTn>
                        </p:par>
                        <p:par>
                          <p:cTn id="8" fill="hold">
                            <p:stCondLst>
                              <p:cond delay="2000"/>
                            </p:stCondLst>
                            <p:childTnLst>
                              <p:par>
                                <p:cTn id="9" presetID="22" presetClass="entr" presetSubtype="1" fill="hold" nodeType="afterEffect">
                                  <p:stCondLst>
                                    <p:cond delay="0"/>
                                  </p:stCondLst>
                                  <p:childTnLst>
                                    <p:set>
                                      <p:cBhvr>
                                        <p:cTn id="10" dur="1" fill="hold">
                                          <p:stCondLst>
                                            <p:cond delay="0"/>
                                          </p:stCondLst>
                                        </p:cTn>
                                        <p:tgtEl>
                                          <p:spTgt spid="61"/>
                                        </p:tgtEl>
                                        <p:attrNameLst>
                                          <p:attrName>style.visibility</p:attrName>
                                        </p:attrNameLst>
                                      </p:cBhvr>
                                      <p:to>
                                        <p:strVal val="visible"/>
                                      </p:to>
                                    </p:set>
                                    <p:animEffect transition="in" filter="wipe(up)">
                                      <p:cBhvr>
                                        <p:cTn id="11" dur="1000"/>
                                        <p:tgtEl>
                                          <p:spTgt spid="61"/>
                                        </p:tgtEl>
                                      </p:cBhvr>
                                    </p:animEffect>
                                  </p:childTnLst>
                                </p:cTn>
                              </p:par>
                            </p:childTnLst>
                          </p:cTn>
                        </p:par>
                        <p:par>
                          <p:cTn id="12" fill="hold">
                            <p:stCondLst>
                              <p:cond delay="3000"/>
                            </p:stCondLst>
                            <p:childTnLst>
                              <p:par>
                                <p:cTn id="13" presetID="10" presetClass="entr" presetSubtype="0" fill="hold"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par>
                          <p:cTn id="16" fill="hold">
                            <p:stCondLst>
                              <p:cond delay="3500"/>
                            </p:stCondLst>
                            <p:childTnLst>
                              <p:par>
                                <p:cTn id="17" presetID="22" presetClass="entr" presetSubtype="8" fill="hold" grpId="0" nodeType="after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wipe(left)">
                                      <p:cBhvr>
                                        <p:cTn id="19" dur="1000"/>
                                        <p:tgtEl>
                                          <p:spTgt spid="21"/>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42"/>
                                        </p:tgtEl>
                                        <p:attrNameLst>
                                          <p:attrName>style.visibility</p:attrName>
                                        </p:attrNameLst>
                                      </p:cBhvr>
                                      <p:to>
                                        <p:strVal val="visible"/>
                                      </p:to>
                                    </p:set>
                                    <p:animEffect transition="in" filter="wipe(left)">
                                      <p:cBhvr>
                                        <p:cTn id="24" dur="500"/>
                                        <p:tgtEl>
                                          <p:spTgt spid="42"/>
                                        </p:tgtEl>
                                      </p:cBhvr>
                                    </p:animEffect>
                                  </p:childTnLst>
                                </p:cTn>
                              </p:par>
                            </p:childTnLst>
                          </p:cTn>
                        </p:par>
                        <p:par>
                          <p:cTn id="25" fill="hold">
                            <p:stCondLst>
                              <p:cond delay="1000"/>
                            </p:stCondLst>
                            <p:childTnLst>
                              <p:par>
                                <p:cTn id="26" presetID="22" presetClass="entr" presetSubtype="8" fill="hold" grpId="0" nodeType="after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wipe(left)">
                                      <p:cBhvr>
                                        <p:cTn id="28" dur="500"/>
                                        <p:tgtEl>
                                          <p:spTgt spid="23"/>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wipe(left)">
                                      <p:cBhvr>
                                        <p:cTn id="31" dur="500"/>
                                        <p:tgtEl>
                                          <p:spTgt spid="25"/>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28"/>
                                        </p:tgtEl>
                                        <p:attrNameLst>
                                          <p:attrName>style.visibility</p:attrName>
                                        </p:attrNameLst>
                                      </p:cBhvr>
                                      <p:to>
                                        <p:strVal val="visible"/>
                                      </p:to>
                                    </p:set>
                                    <p:animEffect transition="in" filter="wipe(left)">
                                      <p:cBhvr>
                                        <p:cTn id="34" dur="500"/>
                                        <p:tgtEl>
                                          <p:spTgt spid="28"/>
                                        </p:tgtEl>
                                      </p:cBhvr>
                                    </p:animEffect>
                                  </p:childTnLst>
                                </p:cTn>
                              </p:par>
                            </p:childTnLst>
                          </p:cTn>
                        </p:par>
                        <p:par>
                          <p:cTn id="35" fill="hold">
                            <p:stCondLst>
                              <p:cond delay="1500"/>
                            </p:stCondLst>
                            <p:childTnLst>
                              <p:par>
                                <p:cTn id="36" presetID="21" presetClass="entr" presetSubtype="4" fill="hold" grpId="0" nodeType="afterEffect">
                                  <p:stCondLst>
                                    <p:cond delay="0"/>
                                  </p:stCondLst>
                                  <p:childTnLst>
                                    <p:set>
                                      <p:cBhvr>
                                        <p:cTn id="37" dur="1" fill="hold">
                                          <p:stCondLst>
                                            <p:cond delay="0"/>
                                          </p:stCondLst>
                                        </p:cTn>
                                        <p:tgtEl>
                                          <p:spTgt spid="63"/>
                                        </p:tgtEl>
                                        <p:attrNameLst>
                                          <p:attrName>style.visibility</p:attrName>
                                        </p:attrNameLst>
                                      </p:cBhvr>
                                      <p:to>
                                        <p:strVal val="visible"/>
                                      </p:to>
                                    </p:set>
                                    <p:animEffect transition="in" filter="wheel(4)">
                                      <p:cBhvr>
                                        <p:cTn id="38" dur="2000"/>
                                        <p:tgtEl>
                                          <p:spTgt spid="63"/>
                                        </p:tgtEl>
                                      </p:cBhvr>
                                    </p:animEffect>
                                  </p:childTnLst>
                                </p:cTn>
                              </p:par>
                              <p:par>
                                <p:cTn id="39" presetID="22" presetClass="entr" presetSubtype="8" fill="hold" grpId="0" nodeType="withEffect">
                                  <p:stCondLst>
                                    <p:cond delay="0"/>
                                  </p:stCondLst>
                                  <p:childTnLst>
                                    <p:set>
                                      <p:cBhvr>
                                        <p:cTn id="40" dur="1" fill="hold">
                                          <p:stCondLst>
                                            <p:cond delay="0"/>
                                          </p:stCondLst>
                                        </p:cTn>
                                        <p:tgtEl>
                                          <p:spTgt spid="60"/>
                                        </p:tgtEl>
                                        <p:attrNameLst>
                                          <p:attrName>style.visibility</p:attrName>
                                        </p:attrNameLst>
                                      </p:cBhvr>
                                      <p:to>
                                        <p:strVal val="visible"/>
                                      </p:to>
                                    </p:set>
                                    <p:animEffect transition="in" filter="wipe(left)">
                                      <p:cBhvr>
                                        <p:cTn id="41" dur="500"/>
                                        <p:tgtEl>
                                          <p:spTgt spid="60"/>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wipe(left)">
                                      <p:cBhvr>
                                        <p:cTn id="46" dur="500"/>
                                        <p:tgtEl>
                                          <p:spTgt spid="8"/>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grpId="0" nodeType="clickEffect">
                                  <p:stCondLst>
                                    <p:cond delay="0"/>
                                  </p:stCondLst>
                                  <p:childTnLst>
                                    <p:set>
                                      <p:cBhvr>
                                        <p:cTn id="50" dur="1" fill="hold">
                                          <p:stCondLst>
                                            <p:cond delay="0"/>
                                          </p:stCondLst>
                                        </p:cTn>
                                        <p:tgtEl>
                                          <p:spTgt spid="41"/>
                                        </p:tgtEl>
                                        <p:attrNameLst>
                                          <p:attrName>style.visibility</p:attrName>
                                        </p:attrNameLst>
                                      </p:cBhvr>
                                      <p:to>
                                        <p:strVal val="visible"/>
                                      </p:to>
                                    </p:set>
                                    <p:animEffect transition="in" filter="wipe(down)">
                                      <p:cBhvr>
                                        <p:cTn id="51" dur="500"/>
                                        <p:tgtEl>
                                          <p:spTgt spid="41"/>
                                        </p:tgtEl>
                                      </p:cBhvr>
                                    </p:animEffect>
                                  </p:childTnLst>
                                </p:cTn>
                              </p:par>
                            </p:childTnLst>
                          </p:cTn>
                        </p:par>
                        <p:par>
                          <p:cTn id="52" fill="hold">
                            <p:stCondLst>
                              <p:cond delay="500"/>
                            </p:stCondLst>
                            <p:childTnLst>
                              <p:par>
                                <p:cTn id="53" presetID="22" presetClass="entr" presetSubtype="8" fill="hold" grpId="0" nodeType="afterEffect">
                                  <p:stCondLst>
                                    <p:cond delay="0"/>
                                  </p:stCondLst>
                                  <p:childTnLst>
                                    <p:set>
                                      <p:cBhvr>
                                        <p:cTn id="54" dur="1" fill="hold">
                                          <p:stCondLst>
                                            <p:cond delay="0"/>
                                          </p:stCondLst>
                                        </p:cTn>
                                        <p:tgtEl>
                                          <p:spTgt spid="29"/>
                                        </p:tgtEl>
                                        <p:attrNameLst>
                                          <p:attrName>style.visibility</p:attrName>
                                        </p:attrNameLst>
                                      </p:cBhvr>
                                      <p:to>
                                        <p:strVal val="visible"/>
                                      </p:to>
                                    </p:set>
                                    <p:animEffect transition="in" filter="wipe(left)">
                                      <p:cBhvr>
                                        <p:cTn id="55" dur="500"/>
                                        <p:tgtEl>
                                          <p:spTgt spid="29"/>
                                        </p:tgtEl>
                                      </p:cBhvr>
                                    </p:animEffect>
                                  </p:childTnLst>
                                </p:cTn>
                              </p:par>
                            </p:childTnLst>
                          </p:cTn>
                        </p:par>
                        <p:par>
                          <p:cTn id="56" fill="hold">
                            <p:stCondLst>
                              <p:cond delay="1000"/>
                            </p:stCondLst>
                            <p:childTnLst>
                              <p:par>
                                <p:cTn id="57" presetID="22" presetClass="entr" presetSubtype="1" fill="hold" nodeType="afterEffect">
                                  <p:stCondLst>
                                    <p:cond delay="0"/>
                                  </p:stCondLst>
                                  <p:childTnLst>
                                    <p:set>
                                      <p:cBhvr>
                                        <p:cTn id="58" dur="1" fill="hold">
                                          <p:stCondLst>
                                            <p:cond delay="0"/>
                                          </p:stCondLst>
                                        </p:cTn>
                                        <p:tgtEl>
                                          <p:spTgt spid="35"/>
                                        </p:tgtEl>
                                        <p:attrNameLst>
                                          <p:attrName>style.visibility</p:attrName>
                                        </p:attrNameLst>
                                      </p:cBhvr>
                                      <p:to>
                                        <p:strVal val="visible"/>
                                      </p:to>
                                    </p:set>
                                    <p:animEffect transition="in" filter="wipe(up)">
                                      <p:cBhvr>
                                        <p:cTn id="59" dur="500"/>
                                        <p:tgtEl>
                                          <p:spTgt spid="35"/>
                                        </p:tgtEl>
                                      </p:cBhvr>
                                    </p:animEffect>
                                  </p:childTnLst>
                                </p:cTn>
                              </p:par>
                            </p:childTnLst>
                          </p:cTn>
                        </p:par>
                        <p:par>
                          <p:cTn id="60" fill="hold">
                            <p:stCondLst>
                              <p:cond delay="1500"/>
                            </p:stCondLst>
                            <p:childTnLst>
                              <p:par>
                                <p:cTn id="61" presetID="22" presetClass="entr" presetSubtype="1" fill="hold" nodeType="afterEffect">
                                  <p:stCondLst>
                                    <p:cond delay="0"/>
                                  </p:stCondLst>
                                  <p:childTnLst>
                                    <p:set>
                                      <p:cBhvr>
                                        <p:cTn id="62" dur="1" fill="hold">
                                          <p:stCondLst>
                                            <p:cond delay="0"/>
                                          </p:stCondLst>
                                        </p:cTn>
                                        <p:tgtEl>
                                          <p:spTgt spid="38"/>
                                        </p:tgtEl>
                                        <p:attrNameLst>
                                          <p:attrName>style.visibility</p:attrName>
                                        </p:attrNameLst>
                                      </p:cBhvr>
                                      <p:to>
                                        <p:strVal val="visible"/>
                                      </p:to>
                                    </p:set>
                                    <p:animEffect transition="in" filter="wipe(up)">
                                      <p:cBhvr>
                                        <p:cTn id="63" dur="500"/>
                                        <p:tgtEl>
                                          <p:spTgt spid="38"/>
                                        </p:tgtEl>
                                      </p:cBhvr>
                                    </p:animEffect>
                                  </p:childTnLst>
                                </p:cTn>
                              </p:par>
                            </p:childTnLst>
                          </p:cTn>
                        </p:par>
                        <p:par>
                          <p:cTn id="64" fill="hold">
                            <p:stCondLst>
                              <p:cond delay="2000"/>
                            </p:stCondLst>
                            <p:childTnLst>
                              <p:par>
                                <p:cTn id="65" presetID="22" presetClass="entr" presetSubtype="1" fill="hold" nodeType="afterEffect">
                                  <p:stCondLst>
                                    <p:cond delay="0"/>
                                  </p:stCondLst>
                                  <p:childTnLst>
                                    <p:set>
                                      <p:cBhvr>
                                        <p:cTn id="66" dur="1" fill="hold">
                                          <p:stCondLst>
                                            <p:cond delay="0"/>
                                          </p:stCondLst>
                                        </p:cTn>
                                        <p:tgtEl>
                                          <p:spTgt spid="37"/>
                                        </p:tgtEl>
                                        <p:attrNameLst>
                                          <p:attrName>style.visibility</p:attrName>
                                        </p:attrNameLst>
                                      </p:cBhvr>
                                      <p:to>
                                        <p:strVal val="visible"/>
                                      </p:to>
                                    </p:set>
                                    <p:animEffect transition="in" filter="wipe(up)">
                                      <p:cBhvr>
                                        <p:cTn id="67" dur="500"/>
                                        <p:tgtEl>
                                          <p:spTgt spid="37"/>
                                        </p:tgtEl>
                                      </p:cBhvr>
                                    </p:animEffect>
                                  </p:childTnLst>
                                </p:cTn>
                              </p:par>
                            </p:childTnLst>
                          </p:cTn>
                        </p:par>
                        <p:par>
                          <p:cTn id="68" fill="hold">
                            <p:stCondLst>
                              <p:cond delay="2500"/>
                            </p:stCondLst>
                            <p:childTnLst>
                              <p:par>
                                <p:cTn id="69" presetID="22" presetClass="entr" presetSubtype="8" fill="hold" grpId="0" nodeType="afterEffect">
                                  <p:stCondLst>
                                    <p:cond delay="0"/>
                                  </p:stCondLst>
                                  <p:childTnLst>
                                    <p:set>
                                      <p:cBhvr>
                                        <p:cTn id="70" dur="1" fill="hold">
                                          <p:stCondLst>
                                            <p:cond delay="0"/>
                                          </p:stCondLst>
                                        </p:cTn>
                                        <p:tgtEl>
                                          <p:spTgt spid="4"/>
                                        </p:tgtEl>
                                        <p:attrNameLst>
                                          <p:attrName>style.visibility</p:attrName>
                                        </p:attrNameLst>
                                      </p:cBhvr>
                                      <p:to>
                                        <p:strVal val="visible"/>
                                      </p:to>
                                    </p:set>
                                    <p:animEffect transition="in" filter="wipe(left)">
                                      <p:cBhvr>
                                        <p:cTn id="71" dur="500"/>
                                        <p:tgtEl>
                                          <p:spTgt spid="4"/>
                                        </p:tgtEl>
                                      </p:cBhvr>
                                    </p:animEffect>
                                  </p:childTnLst>
                                </p:cTn>
                              </p:par>
                            </p:childTnLst>
                          </p:cTn>
                        </p:par>
                        <p:par>
                          <p:cTn id="72" fill="hold">
                            <p:stCondLst>
                              <p:cond delay="3000"/>
                            </p:stCondLst>
                            <p:childTnLst>
                              <p:par>
                                <p:cTn id="73" presetID="22" presetClass="entr" presetSubtype="8" fill="hold" grpId="0" nodeType="afterEffect">
                                  <p:stCondLst>
                                    <p:cond delay="0"/>
                                  </p:stCondLst>
                                  <p:childTnLst>
                                    <p:set>
                                      <p:cBhvr>
                                        <p:cTn id="74" dur="1" fill="hold">
                                          <p:stCondLst>
                                            <p:cond delay="0"/>
                                          </p:stCondLst>
                                        </p:cTn>
                                        <p:tgtEl>
                                          <p:spTgt spid="3"/>
                                        </p:tgtEl>
                                        <p:attrNameLst>
                                          <p:attrName>style.visibility</p:attrName>
                                        </p:attrNameLst>
                                      </p:cBhvr>
                                      <p:to>
                                        <p:strVal val="visible"/>
                                      </p:to>
                                    </p:set>
                                    <p:animEffect transition="in" filter="wipe(left)">
                                      <p:cBhvr>
                                        <p:cTn id="75" dur="500"/>
                                        <p:tgtEl>
                                          <p:spTgt spid="3"/>
                                        </p:tgtEl>
                                      </p:cBhvr>
                                    </p:animEffect>
                                  </p:childTnLst>
                                </p:cTn>
                              </p:par>
                            </p:childTnLst>
                          </p:cTn>
                        </p:par>
                        <p:par>
                          <p:cTn id="76" fill="hold">
                            <p:stCondLst>
                              <p:cond delay="3500"/>
                            </p:stCondLst>
                            <p:childTnLst>
                              <p:par>
                                <p:cTn id="77" presetID="22" presetClass="entr" presetSubtype="8" fill="hold" grpId="0" nodeType="afterEffect">
                                  <p:stCondLst>
                                    <p:cond delay="0"/>
                                  </p:stCondLst>
                                  <p:childTnLst>
                                    <p:set>
                                      <p:cBhvr>
                                        <p:cTn id="78" dur="1" fill="hold">
                                          <p:stCondLst>
                                            <p:cond delay="0"/>
                                          </p:stCondLst>
                                        </p:cTn>
                                        <p:tgtEl>
                                          <p:spTgt spid="34"/>
                                        </p:tgtEl>
                                        <p:attrNameLst>
                                          <p:attrName>style.visibility</p:attrName>
                                        </p:attrNameLst>
                                      </p:cBhvr>
                                      <p:to>
                                        <p:strVal val="visible"/>
                                      </p:to>
                                    </p:set>
                                    <p:animEffect transition="in" filter="wipe(left)">
                                      <p:cBhvr>
                                        <p:cTn id="79" dur="500"/>
                                        <p:tgtEl>
                                          <p:spTgt spid="34"/>
                                        </p:tgtEl>
                                      </p:cBhvr>
                                    </p:animEffect>
                                  </p:childTnLst>
                                </p:cTn>
                              </p:par>
                              <p:par>
                                <p:cTn id="80" presetID="6" presetClass="entr" presetSubtype="32" fill="hold" grpId="0" nodeType="withEffect">
                                  <p:stCondLst>
                                    <p:cond delay="0"/>
                                  </p:stCondLst>
                                  <p:childTnLst>
                                    <p:set>
                                      <p:cBhvr>
                                        <p:cTn id="81" dur="1" fill="hold">
                                          <p:stCondLst>
                                            <p:cond delay="0"/>
                                          </p:stCondLst>
                                        </p:cTn>
                                        <p:tgtEl>
                                          <p:spTgt spid="31"/>
                                        </p:tgtEl>
                                        <p:attrNameLst>
                                          <p:attrName>style.visibility</p:attrName>
                                        </p:attrNameLst>
                                      </p:cBhvr>
                                      <p:to>
                                        <p:strVal val="visible"/>
                                      </p:to>
                                    </p:set>
                                    <p:animEffect transition="in" filter="circle(out)">
                                      <p:cBhvr>
                                        <p:cTn id="82" dur="2000"/>
                                        <p:tgtEl>
                                          <p:spTgt spid="31"/>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1" fill="hold" nodeType="clickEffect">
                                  <p:stCondLst>
                                    <p:cond delay="0"/>
                                  </p:stCondLst>
                                  <p:childTnLst>
                                    <p:set>
                                      <p:cBhvr>
                                        <p:cTn id="86" dur="1" fill="hold">
                                          <p:stCondLst>
                                            <p:cond delay="0"/>
                                          </p:stCondLst>
                                        </p:cTn>
                                        <p:tgtEl>
                                          <p:spTgt spid="36"/>
                                        </p:tgtEl>
                                        <p:attrNameLst>
                                          <p:attrName>style.visibility</p:attrName>
                                        </p:attrNameLst>
                                      </p:cBhvr>
                                      <p:to>
                                        <p:strVal val="visible"/>
                                      </p:to>
                                    </p:set>
                                    <p:animEffect transition="in" filter="wipe(up)">
                                      <p:cBhvr>
                                        <p:cTn id="87" dur="500"/>
                                        <p:tgtEl>
                                          <p:spTgt spid="36"/>
                                        </p:tgtEl>
                                      </p:cBhvr>
                                    </p:animEffect>
                                  </p:childTnLst>
                                </p:cTn>
                              </p:par>
                            </p:childTnLst>
                          </p:cTn>
                        </p:par>
                        <p:par>
                          <p:cTn id="88" fill="hold">
                            <p:stCondLst>
                              <p:cond delay="500"/>
                            </p:stCondLst>
                            <p:childTnLst>
                              <p:par>
                                <p:cTn id="89" presetID="22" presetClass="entr" presetSubtype="8" fill="hold" grpId="0" nodeType="afterEffect">
                                  <p:stCondLst>
                                    <p:cond delay="0"/>
                                  </p:stCondLst>
                                  <p:childTnLst>
                                    <p:set>
                                      <p:cBhvr>
                                        <p:cTn id="90" dur="1" fill="hold">
                                          <p:stCondLst>
                                            <p:cond delay="0"/>
                                          </p:stCondLst>
                                        </p:cTn>
                                        <p:tgtEl>
                                          <p:spTgt spid="9"/>
                                        </p:tgtEl>
                                        <p:attrNameLst>
                                          <p:attrName>style.visibility</p:attrName>
                                        </p:attrNameLst>
                                      </p:cBhvr>
                                      <p:to>
                                        <p:strVal val="visible"/>
                                      </p:to>
                                    </p:set>
                                    <p:animEffect transition="in" filter="wipe(left)">
                                      <p:cBhvr>
                                        <p:cTn id="91" dur="500"/>
                                        <p:tgtEl>
                                          <p:spTgt spid="9"/>
                                        </p:tgtEl>
                                      </p:cBhvr>
                                    </p:animEffect>
                                  </p:childTnLst>
                                </p:cTn>
                              </p:par>
                            </p:childTnLst>
                          </p:cTn>
                        </p:par>
                        <p:par>
                          <p:cTn id="92" fill="hold">
                            <p:stCondLst>
                              <p:cond delay="1000"/>
                            </p:stCondLst>
                            <p:childTnLst>
                              <p:par>
                                <p:cTn id="93" presetID="22" presetClass="entr" presetSubtype="8" fill="hold" grpId="0" nodeType="afterEffect">
                                  <p:stCondLst>
                                    <p:cond delay="0"/>
                                  </p:stCondLst>
                                  <p:childTnLst>
                                    <p:set>
                                      <p:cBhvr>
                                        <p:cTn id="94" dur="1" fill="hold">
                                          <p:stCondLst>
                                            <p:cond delay="0"/>
                                          </p:stCondLst>
                                        </p:cTn>
                                        <p:tgtEl>
                                          <p:spTgt spid="39"/>
                                        </p:tgtEl>
                                        <p:attrNameLst>
                                          <p:attrName>style.visibility</p:attrName>
                                        </p:attrNameLst>
                                      </p:cBhvr>
                                      <p:to>
                                        <p:strVal val="visible"/>
                                      </p:to>
                                    </p:set>
                                    <p:animEffect transition="in" filter="wipe(left)">
                                      <p:cBhvr>
                                        <p:cTn id="95" dur="500"/>
                                        <p:tgtEl>
                                          <p:spTgt spid="39"/>
                                        </p:tgtEl>
                                      </p:cBhvr>
                                    </p:animEffect>
                                  </p:childTnLst>
                                </p:cTn>
                              </p:par>
                            </p:childTnLst>
                          </p:cTn>
                        </p:par>
                        <p:par>
                          <p:cTn id="96" fill="hold">
                            <p:stCondLst>
                              <p:cond delay="1500"/>
                            </p:stCondLst>
                            <p:childTnLst>
                              <p:par>
                                <p:cTn id="97" presetID="22" presetClass="entr" presetSubtype="8" fill="hold" grpId="0" nodeType="afterEffect">
                                  <p:stCondLst>
                                    <p:cond delay="0"/>
                                  </p:stCondLst>
                                  <p:childTnLst>
                                    <p:set>
                                      <p:cBhvr>
                                        <p:cTn id="98" dur="1" fill="hold">
                                          <p:stCondLst>
                                            <p:cond delay="0"/>
                                          </p:stCondLst>
                                        </p:cTn>
                                        <p:tgtEl>
                                          <p:spTgt spid="50"/>
                                        </p:tgtEl>
                                        <p:attrNameLst>
                                          <p:attrName>style.visibility</p:attrName>
                                        </p:attrNameLst>
                                      </p:cBhvr>
                                      <p:to>
                                        <p:strVal val="visible"/>
                                      </p:to>
                                    </p:set>
                                    <p:animEffect transition="in" filter="wipe(left)">
                                      <p:cBhvr>
                                        <p:cTn id="99" dur="500"/>
                                        <p:tgtEl>
                                          <p:spTgt spid="50"/>
                                        </p:tgtEl>
                                      </p:cBhvr>
                                    </p:animEffect>
                                  </p:childTnLst>
                                </p:cTn>
                              </p:par>
                            </p:childTnLst>
                          </p:cTn>
                        </p:par>
                        <p:par>
                          <p:cTn id="100" fill="hold">
                            <p:stCondLst>
                              <p:cond delay="2000"/>
                            </p:stCondLst>
                            <p:childTnLst>
                              <p:par>
                                <p:cTn id="101" presetID="22" presetClass="entr" presetSubtype="8" fill="hold" grpId="0" nodeType="afterEffect">
                                  <p:stCondLst>
                                    <p:cond delay="0"/>
                                  </p:stCondLst>
                                  <p:childTnLst>
                                    <p:set>
                                      <p:cBhvr>
                                        <p:cTn id="102" dur="1" fill="hold">
                                          <p:stCondLst>
                                            <p:cond delay="0"/>
                                          </p:stCondLst>
                                        </p:cTn>
                                        <p:tgtEl>
                                          <p:spTgt spid="51"/>
                                        </p:tgtEl>
                                        <p:attrNameLst>
                                          <p:attrName>style.visibility</p:attrName>
                                        </p:attrNameLst>
                                      </p:cBhvr>
                                      <p:to>
                                        <p:strVal val="visible"/>
                                      </p:to>
                                    </p:set>
                                    <p:animEffect transition="in" filter="wipe(left)">
                                      <p:cBhvr>
                                        <p:cTn id="103" dur="500"/>
                                        <p:tgtEl>
                                          <p:spTgt spid="51"/>
                                        </p:tgtEl>
                                      </p:cBhvr>
                                    </p:animEffect>
                                  </p:childTnLst>
                                </p:cTn>
                              </p:par>
                            </p:childTnLst>
                          </p:cTn>
                        </p:par>
                        <p:par>
                          <p:cTn id="104" fill="hold">
                            <p:stCondLst>
                              <p:cond delay="2500"/>
                            </p:stCondLst>
                            <p:childTnLst>
                              <p:par>
                                <p:cTn id="105" presetID="22" presetClass="entr" presetSubtype="8" fill="hold" grpId="0" nodeType="afterEffect">
                                  <p:stCondLst>
                                    <p:cond delay="0"/>
                                  </p:stCondLst>
                                  <p:childTnLst>
                                    <p:set>
                                      <p:cBhvr>
                                        <p:cTn id="106" dur="1" fill="hold">
                                          <p:stCondLst>
                                            <p:cond delay="0"/>
                                          </p:stCondLst>
                                        </p:cTn>
                                        <p:tgtEl>
                                          <p:spTgt spid="52"/>
                                        </p:tgtEl>
                                        <p:attrNameLst>
                                          <p:attrName>style.visibility</p:attrName>
                                        </p:attrNameLst>
                                      </p:cBhvr>
                                      <p:to>
                                        <p:strVal val="visible"/>
                                      </p:to>
                                    </p:set>
                                    <p:animEffect transition="in" filter="wipe(left)">
                                      <p:cBhvr>
                                        <p:cTn id="107"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27" grpId="0" animBg="1"/>
      <p:bldP spid="21" grpId="0"/>
      <p:bldP spid="23" grpId="0"/>
      <p:bldP spid="25" grpId="0"/>
      <p:bldP spid="28" grpId="0"/>
      <p:bldP spid="29" grpId="0"/>
      <p:bldP spid="3" grpId="0"/>
      <p:bldP spid="31" grpId="0" animBg="1"/>
      <p:bldP spid="34" grpId="0"/>
      <p:bldP spid="4" grpId="0"/>
      <p:bldP spid="42" grpId="0"/>
      <p:bldP spid="39" grpId="0"/>
      <p:bldP spid="9" grpId="0"/>
      <p:bldP spid="50" grpId="0"/>
      <p:bldP spid="51" grpId="0"/>
      <p:bldP spid="52" grpId="0"/>
      <p:bldP spid="60" grpId="0"/>
      <p:bldP spid="8" grpId="0"/>
      <p:bldP spid="6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41" name="Rectangle 40"/>
          <p:cNvSpPr/>
          <p:nvPr/>
        </p:nvSpPr>
        <p:spPr>
          <a:xfrm>
            <a:off x="-365133" y="6399554"/>
            <a:ext cx="8249920" cy="36841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FiraSans Regular"/>
            </a:endParaRPr>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grpSp>
        <p:nvGrpSpPr>
          <p:cNvPr id="80" name="Groupe 79"/>
          <p:cNvGrpSpPr/>
          <p:nvPr/>
        </p:nvGrpSpPr>
        <p:grpSpPr>
          <a:xfrm>
            <a:off x="180568" y="1289841"/>
            <a:ext cx="571500" cy="646331"/>
            <a:chOff x="274274" y="1300753"/>
            <a:chExt cx="571500" cy="646331"/>
          </a:xfrm>
        </p:grpSpPr>
        <p:sp>
          <p:nvSpPr>
            <p:cNvPr id="81" name="Rectangle 80"/>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2" name="ZoneTexte 81"/>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cxnSp>
        <p:nvCxnSpPr>
          <p:cNvPr id="61" name="Connecteur droit 60"/>
          <p:cNvCxnSpPr/>
          <p:nvPr/>
        </p:nvCxnSpPr>
        <p:spPr>
          <a:xfrm>
            <a:off x="2517253" y="4447835"/>
            <a:ext cx="0" cy="563799"/>
          </a:xfrm>
          <a:prstGeom prst="line">
            <a:avLst/>
          </a:prstGeom>
          <a:ln w="57150">
            <a:solidFill>
              <a:schemeClr val="accent4"/>
            </a:solidFill>
            <a:prstDash val="sysDot"/>
            <a:tailEnd type="arrow"/>
          </a:ln>
        </p:spPr>
        <p:style>
          <a:lnRef idx="1">
            <a:schemeClr val="accent1"/>
          </a:lnRef>
          <a:fillRef idx="0">
            <a:schemeClr val="accent1"/>
          </a:fillRef>
          <a:effectRef idx="0">
            <a:schemeClr val="accent1"/>
          </a:effectRef>
          <a:fontRef idx="minor">
            <a:schemeClr val="tx1"/>
          </a:fontRef>
        </p:style>
      </p:cxnSp>
      <p:pic>
        <p:nvPicPr>
          <p:cNvPr id="6" name="Image 5"/>
          <p:cNvPicPr>
            <a:picLocks noChangeAspect="1"/>
          </p:cNvPicPr>
          <p:nvPr/>
        </p:nvPicPr>
        <p:blipFill>
          <a:blip r:embed="rId2">
            <a:biLevel thresh="75000"/>
            <a:extLst>
              <a:ext uri="{28A0092B-C50C-407E-A947-70E740481C1C}">
                <a14:useLocalDpi xmlns:a14="http://schemas.microsoft.com/office/drawing/2010/main" val="0"/>
              </a:ext>
            </a:extLst>
          </a:blip>
          <a:stretch>
            <a:fillRect/>
          </a:stretch>
        </p:blipFill>
        <p:spPr>
          <a:xfrm>
            <a:off x="624976" y="5072949"/>
            <a:ext cx="505224" cy="505224"/>
          </a:xfrm>
          <a:prstGeom prst="rect">
            <a:avLst/>
          </a:prstGeom>
        </p:spPr>
      </p:pic>
      <p:sp>
        <p:nvSpPr>
          <p:cNvPr id="7" name="Ellipse 6"/>
          <p:cNvSpPr/>
          <p:nvPr/>
        </p:nvSpPr>
        <p:spPr>
          <a:xfrm>
            <a:off x="1494243" y="2256675"/>
            <a:ext cx="2046020" cy="19793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Rectangle 25"/>
          <p:cNvSpPr/>
          <p:nvPr/>
        </p:nvSpPr>
        <p:spPr>
          <a:xfrm>
            <a:off x="1473063" y="2622996"/>
            <a:ext cx="2088381" cy="1338828"/>
          </a:xfrm>
          <a:prstGeom prst="rect">
            <a:avLst/>
          </a:prstGeom>
        </p:spPr>
        <p:txBody>
          <a:bodyPr wrap="square">
            <a:spAutoFit/>
          </a:bodyPr>
          <a:lstStyle/>
          <a:p>
            <a:pPr algn="ctr">
              <a:lnSpc>
                <a:spcPct val="150000"/>
              </a:lnSpc>
            </a:pPr>
            <a:r>
              <a:rPr lang="fr-FR" b="1" dirty="0" smtClean="0">
                <a:solidFill>
                  <a:srgbClr val="D24726"/>
                </a:solidFill>
                <a:latin typeface="FiraSans Regular"/>
              </a:rPr>
              <a:t>L’apprenant s’interroge </a:t>
            </a:r>
          </a:p>
          <a:p>
            <a:pPr algn="ctr">
              <a:lnSpc>
                <a:spcPct val="150000"/>
              </a:lnSpc>
            </a:pPr>
            <a:r>
              <a:rPr lang="fr-FR" b="1" dirty="0" smtClean="0">
                <a:solidFill>
                  <a:srgbClr val="D24726"/>
                </a:solidFill>
                <a:latin typeface="FiraSans Regular"/>
              </a:rPr>
              <a:t>sur  :</a:t>
            </a:r>
            <a:endParaRPr lang="fr-FR" b="1" dirty="0">
              <a:solidFill>
                <a:srgbClr val="D24726"/>
              </a:solidFill>
              <a:latin typeface="FiraSans Regular"/>
            </a:endParaRPr>
          </a:p>
        </p:txBody>
      </p:sp>
      <p:sp>
        <p:nvSpPr>
          <p:cNvPr id="27" name="Ellipse 26"/>
          <p:cNvSpPr/>
          <p:nvPr/>
        </p:nvSpPr>
        <p:spPr>
          <a:xfrm>
            <a:off x="2393455" y="4088115"/>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8" name="Rectangle 17"/>
          <p:cNvSpPr/>
          <p:nvPr/>
        </p:nvSpPr>
        <p:spPr>
          <a:xfrm>
            <a:off x="4023361" y="2256675"/>
            <a:ext cx="3749040" cy="323165"/>
          </a:xfrm>
          <a:prstGeom prst="rect">
            <a:avLst/>
          </a:prstGeom>
          <a:noFill/>
        </p:spPr>
        <p:txBody>
          <a:bodyPr wrap="square">
            <a:spAutoFit/>
          </a:bodyPr>
          <a:lstStyle/>
          <a:p>
            <a:pPr algn="just">
              <a:lnSpc>
                <a:spcPct val="150000"/>
              </a:lnSpc>
            </a:pPr>
            <a:r>
              <a:rPr lang="fr-FR" sz="1000" b="1" dirty="0" smtClean="0">
                <a:solidFill>
                  <a:srgbClr val="E68A74"/>
                </a:solidFill>
                <a:latin typeface="FiraSans Regular"/>
              </a:rPr>
              <a:t>Le champ de réflexion par rapport à la mise en situation ?</a:t>
            </a:r>
            <a:endParaRPr lang="fr-FR" sz="1000" b="1" dirty="0">
              <a:solidFill>
                <a:srgbClr val="E68A74"/>
              </a:solidFill>
              <a:latin typeface="FiraSans Regular"/>
            </a:endParaRPr>
          </a:p>
        </p:txBody>
      </p:sp>
      <p:sp>
        <p:nvSpPr>
          <p:cNvPr id="2" name="Rectangle 1"/>
          <p:cNvSpPr/>
          <p:nvPr/>
        </p:nvSpPr>
        <p:spPr>
          <a:xfrm>
            <a:off x="4023361" y="2504294"/>
            <a:ext cx="3886200" cy="323165"/>
          </a:xfrm>
          <a:prstGeom prst="rect">
            <a:avLst/>
          </a:prstGeom>
        </p:spPr>
        <p:txBody>
          <a:bodyPr>
            <a:spAutoFit/>
          </a:bodyPr>
          <a:lstStyle/>
          <a:p>
            <a:pPr>
              <a:lnSpc>
                <a:spcPct val="150000"/>
              </a:lnSpc>
            </a:pPr>
            <a:r>
              <a:rPr lang="fr-FR" sz="1000" b="1" dirty="0">
                <a:solidFill>
                  <a:srgbClr val="E68A74"/>
                </a:solidFill>
                <a:latin typeface="FiraSans Regular"/>
              </a:rPr>
              <a:t>Les mots </a:t>
            </a:r>
            <a:r>
              <a:rPr lang="fr-FR" sz="1000" b="1" dirty="0" smtClean="0">
                <a:solidFill>
                  <a:srgbClr val="E68A74"/>
                </a:solidFill>
                <a:latin typeface="FiraSans Regular"/>
              </a:rPr>
              <a:t>lés </a:t>
            </a:r>
            <a:r>
              <a:rPr lang="fr-FR" sz="1000" b="1" dirty="0">
                <a:solidFill>
                  <a:srgbClr val="E68A74"/>
                </a:solidFill>
                <a:latin typeface="FiraSans Regular"/>
              </a:rPr>
              <a:t>de la problématique ?</a:t>
            </a:r>
          </a:p>
        </p:txBody>
      </p:sp>
      <p:sp>
        <p:nvSpPr>
          <p:cNvPr id="19" name="Rectangle 18"/>
          <p:cNvSpPr/>
          <p:nvPr/>
        </p:nvSpPr>
        <p:spPr>
          <a:xfrm>
            <a:off x="4033112" y="2756727"/>
            <a:ext cx="2891789" cy="323165"/>
          </a:xfrm>
          <a:prstGeom prst="rect">
            <a:avLst/>
          </a:prstGeom>
        </p:spPr>
        <p:txBody>
          <a:bodyPr wrap="square">
            <a:spAutoFit/>
          </a:bodyPr>
          <a:lstStyle/>
          <a:p>
            <a:pPr>
              <a:lnSpc>
                <a:spcPct val="150000"/>
              </a:lnSpc>
            </a:pPr>
            <a:r>
              <a:rPr lang="fr-FR" sz="1000" b="1" dirty="0" smtClean="0">
                <a:solidFill>
                  <a:srgbClr val="E68A74"/>
                </a:solidFill>
                <a:latin typeface="FiraSans Regular"/>
              </a:rPr>
              <a:t>La nature de la question ? </a:t>
            </a:r>
            <a:endParaRPr lang="fr-FR" sz="1000" b="1" dirty="0">
              <a:solidFill>
                <a:srgbClr val="E68A74"/>
              </a:solidFill>
              <a:latin typeface="FiraSans Regular"/>
            </a:endParaRPr>
          </a:p>
        </p:txBody>
      </p:sp>
      <p:sp>
        <p:nvSpPr>
          <p:cNvPr id="20" name="Rectangle 19"/>
          <p:cNvSpPr/>
          <p:nvPr/>
        </p:nvSpPr>
        <p:spPr>
          <a:xfrm>
            <a:off x="4033112" y="2992145"/>
            <a:ext cx="2983229" cy="334253"/>
          </a:xfrm>
          <a:prstGeom prst="rect">
            <a:avLst/>
          </a:prstGeom>
        </p:spPr>
        <p:txBody>
          <a:bodyPr wrap="square">
            <a:spAutoFit/>
          </a:bodyPr>
          <a:lstStyle/>
          <a:p>
            <a:pPr>
              <a:lnSpc>
                <a:spcPct val="150000"/>
              </a:lnSpc>
            </a:pPr>
            <a:r>
              <a:rPr lang="fr-FR" sz="1000" b="1" dirty="0">
                <a:solidFill>
                  <a:srgbClr val="E68A74"/>
                </a:solidFill>
                <a:latin typeface="FiraSans Regular"/>
              </a:rPr>
              <a:t>L</a:t>
            </a:r>
            <a:r>
              <a:rPr lang="fr-FR" sz="1000" b="1" dirty="0" smtClean="0">
                <a:solidFill>
                  <a:srgbClr val="E68A74"/>
                </a:solidFill>
                <a:latin typeface="FiraSans Regular"/>
              </a:rPr>
              <a:t>es savoirs induits par la problématique ?</a:t>
            </a:r>
            <a:endParaRPr lang="fr-FR" sz="1000" b="1" dirty="0">
              <a:solidFill>
                <a:srgbClr val="E68A74"/>
              </a:solidFill>
              <a:latin typeface="FiraSans Regular"/>
            </a:endParaRPr>
          </a:p>
        </p:txBody>
      </p:sp>
      <p:sp>
        <p:nvSpPr>
          <p:cNvPr id="21" name="Rectangle 20"/>
          <p:cNvSpPr/>
          <p:nvPr/>
        </p:nvSpPr>
        <p:spPr>
          <a:xfrm>
            <a:off x="4033419" y="3255433"/>
            <a:ext cx="2902912" cy="294632"/>
          </a:xfrm>
          <a:prstGeom prst="rect">
            <a:avLst/>
          </a:prstGeom>
        </p:spPr>
        <p:txBody>
          <a:bodyPr wrap="square">
            <a:spAutoFit/>
          </a:bodyPr>
          <a:lstStyle/>
          <a:p>
            <a:pPr>
              <a:lnSpc>
                <a:spcPct val="150000"/>
              </a:lnSpc>
            </a:pPr>
            <a:r>
              <a:rPr lang="fr-FR" sz="1000" b="1" dirty="0" smtClean="0">
                <a:solidFill>
                  <a:srgbClr val="E68A74"/>
                </a:solidFill>
                <a:latin typeface="FiraSans Regular"/>
              </a:rPr>
              <a:t>Ses évocations qui émergent ?</a:t>
            </a:r>
            <a:endParaRPr lang="fr-FR" sz="1000" b="1" dirty="0">
              <a:solidFill>
                <a:srgbClr val="E68A74"/>
              </a:solidFill>
              <a:latin typeface="FiraSans Regular"/>
            </a:endParaRPr>
          </a:p>
        </p:txBody>
      </p:sp>
      <p:sp>
        <p:nvSpPr>
          <p:cNvPr id="22" name="Rectangle 21"/>
          <p:cNvSpPr/>
          <p:nvPr/>
        </p:nvSpPr>
        <p:spPr>
          <a:xfrm>
            <a:off x="1232283" y="5097293"/>
            <a:ext cx="2801136" cy="507831"/>
          </a:xfrm>
          <a:prstGeom prst="rect">
            <a:avLst/>
          </a:prstGeom>
        </p:spPr>
        <p:txBody>
          <a:bodyPr wrap="square">
            <a:spAutoFit/>
          </a:bodyPr>
          <a:lstStyle/>
          <a:p>
            <a:pPr>
              <a:lnSpc>
                <a:spcPct val="150000"/>
              </a:lnSpc>
            </a:pPr>
            <a:r>
              <a:rPr lang="fr-FR" b="1" dirty="0">
                <a:solidFill>
                  <a:schemeClr val="tx1">
                    <a:lumMod val="95000"/>
                    <a:lumOff val="5000"/>
                  </a:schemeClr>
                </a:solidFill>
                <a:latin typeface="FiraSans Regular"/>
              </a:rPr>
              <a:t>S</a:t>
            </a:r>
            <a:r>
              <a:rPr lang="fr-FR" b="1" dirty="0" smtClean="0">
                <a:solidFill>
                  <a:schemeClr val="tx1">
                    <a:lumMod val="95000"/>
                    <a:lumOff val="5000"/>
                  </a:schemeClr>
                </a:solidFill>
                <a:latin typeface="FiraSans Regular"/>
              </a:rPr>
              <a:t>es représentations ?</a:t>
            </a:r>
            <a:endParaRPr lang="fr-FR" b="1" dirty="0">
              <a:solidFill>
                <a:schemeClr val="tx1">
                  <a:lumMod val="95000"/>
                  <a:lumOff val="5000"/>
                </a:schemeClr>
              </a:solidFill>
              <a:latin typeface="FiraSans Regular"/>
            </a:endParaRPr>
          </a:p>
        </p:txBody>
      </p:sp>
      <p:sp>
        <p:nvSpPr>
          <p:cNvPr id="33"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34"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35"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36"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37"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38"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39"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40" name="Parenthèse fermante 39"/>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 name="Rectangle 2"/>
          <p:cNvSpPr/>
          <p:nvPr/>
        </p:nvSpPr>
        <p:spPr>
          <a:xfrm>
            <a:off x="2371365" y="6559418"/>
            <a:ext cx="2603639" cy="584775"/>
          </a:xfrm>
          <a:prstGeom prst="rect">
            <a:avLst/>
          </a:prstGeom>
        </p:spPr>
        <p:txBody>
          <a:bodyPr wrap="square">
            <a:spAutoFit/>
          </a:bodyPr>
          <a:lstStyle/>
          <a:p>
            <a:r>
              <a:rPr lang="fr-FR" sz="1600" b="1" dirty="0" smtClean="0">
                <a:solidFill>
                  <a:srgbClr val="222222"/>
                </a:solidFill>
                <a:latin typeface="FiraSans Regular"/>
              </a:rPr>
              <a:t>Une représentation</a:t>
            </a:r>
          </a:p>
          <a:p>
            <a:r>
              <a:rPr lang="fr-FR" sz="1600" b="1" dirty="0" smtClean="0">
                <a:solidFill>
                  <a:srgbClr val="222222"/>
                </a:solidFill>
                <a:latin typeface="FiraSans Regular"/>
              </a:rPr>
              <a:t>est </a:t>
            </a:r>
            <a:r>
              <a:rPr lang="fr-FR" sz="1600" b="1" dirty="0">
                <a:solidFill>
                  <a:srgbClr val="222222"/>
                </a:solidFill>
                <a:latin typeface="FiraSans Regular"/>
              </a:rPr>
              <a:t>nourrie </a:t>
            </a:r>
            <a:r>
              <a:rPr lang="fr-FR" sz="1600" b="1" dirty="0" smtClean="0">
                <a:solidFill>
                  <a:srgbClr val="222222"/>
                </a:solidFill>
                <a:latin typeface="FiraSans Regular"/>
              </a:rPr>
              <a:t>à </a:t>
            </a:r>
            <a:r>
              <a:rPr lang="fr-FR" sz="1600" b="1" dirty="0">
                <a:solidFill>
                  <a:srgbClr val="222222"/>
                </a:solidFill>
                <a:latin typeface="FiraSans Regular"/>
              </a:rPr>
              <a:t>la fois par </a:t>
            </a:r>
            <a:r>
              <a:rPr lang="fr-FR" sz="1600" b="1" dirty="0" smtClean="0">
                <a:solidFill>
                  <a:srgbClr val="222222"/>
                </a:solidFill>
                <a:latin typeface="FiraSans Regular"/>
              </a:rPr>
              <a:t>:</a:t>
            </a:r>
          </a:p>
        </p:txBody>
      </p:sp>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55697" y="6552170"/>
            <a:ext cx="518285" cy="518285"/>
          </a:xfrm>
          <a:prstGeom prst="rect">
            <a:avLst/>
          </a:prstGeom>
        </p:spPr>
      </p:pic>
      <p:sp>
        <p:nvSpPr>
          <p:cNvPr id="8" name="Rectangle 7"/>
          <p:cNvSpPr/>
          <p:nvPr/>
        </p:nvSpPr>
        <p:spPr>
          <a:xfrm>
            <a:off x="1232283" y="5676948"/>
            <a:ext cx="6212877" cy="584775"/>
          </a:xfrm>
          <a:prstGeom prst="rect">
            <a:avLst/>
          </a:prstGeom>
        </p:spPr>
        <p:txBody>
          <a:bodyPr wrap="square">
            <a:spAutoFit/>
          </a:bodyPr>
          <a:lstStyle/>
          <a:p>
            <a:r>
              <a:rPr lang="fr-FR" sz="1600" dirty="0">
                <a:solidFill>
                  <a:srgbClr val="222222"/>
                </a:solidFill>
                <a:latin typeface="FiraSans Regular"/>
              </a:rPr>
              <a:t>Chaque individu </a:t>
            </a:r>
            <a:r>
              <a:rPr lang="fr-FR" sz="1600" dirty="0" smtClean="0">
                <a:solidFill>
                  <a:srgbClr val="222222"/>
                </a:solidFill>
                <a:latin typeface="FiraSans Regular"/>
              </a:rPr>
              <a:t>se forge une ‘</a:t>
            </a:r>
            <a:r>
              <a:rPr lang="fr-FR" sz="1600" b="1" dirty="0" smtClean="0">
                <a:solidFill>
                  <a:srgbClr val="F9B233"/>
                </a:solidFill>
                <a:latin typeface="FiraSans Regular"/>
              </a:rPr>
              <a:t>IMAGE</a:t>
            </a:r>
            <a:r>
              <a:rPr lang="fr-FR" sz="1600" dirty="0">
                <a:solidFill>
                  <a:srgbClr val="222222"/>
                </a:solidFill>
                <a:latin typeface="FiraSans Regular"/>
              </a:rPr>
              <a:t>’ </a:t>
            </a:r>
            <a:endParaRPr lang="fr-FR" sz="1600" dirty="0" smtClean="0">
              <a:solidFill>
                <a:srgbClr val="222222"/>
              </a:solidFill>
              <a:latin typeface="FiraSans Regular"/>
            </a:endParaRPr>
          </a:p>
          <a:p>
            <a:r>
              <a:rPr lang="fr-FR" sz="1600" dirty="0" smtClean="0">
                <a:solidFill>
                  <a:srgbClr val="222222"/>
                </a:solidFill>
                <a:latin typeface="FiraSans Regular"/>
              </a:rPr>
              <a:t>d’un </a:t>
            </a:r>
            <a:r>
              <a:rPr lang="fr-FR" sz="1600" dirty="0">
                <a:solidFill>
                  <a:srgbClr val="222222"/>
                </a:solidFill>
                <a:latin typeface="FiraSans Regular"/>
              </a:rPr>
              <a:t>concept, </a:t>
            </a:r>
            <a:r>
              <a:rPr lang="fr-FR" sz="1600" dirty="0" smtClean="0">
                <a:solidFill>
                  <a:srgbClr val="222222"/>
                </a:solidFill>
                <a:latin typeface="FiraSans Regular"/>
              </a:rPr>
              <a:t>d’une </a:t>
            </a:r>
            <a:r>
              <a:rPr lang="fr-FR" sz="1600" dirty="0">
                <a:solidFill>
                  <a:srgbClr val="222222"/>
                </a:solidFill>
                <a:latin typeface="FiraSans Regular"/>
              </a:rPr>
              <a:t>idée, </a:t>
            </a:r>
            <a:r>
              <a:rPr lang="fr-FR" sz="1600" dirty="0" smtClean="0">
                <a:solidFill>
                  <a:srgbClr val="222222"/>
                </a:solidFill>
                <a:latin typeface="FiraSans Regular"/>
              </a:rPr>
              <a:t>d’une </a:t>
            </a:r>
            <a:r>
              <a:rPr lang="fr-FR" sz="1600" dirty="0">
                <a:solidFill>
                  <a:srgbClr val="222222"/>
                </a:solidFill>
                <a:latin typeface="FiraSans Regular"/>
              </a:rPr>
              <a:t>situation… </a:t>
            </a:r>
            <a:endParaRPr lang="fr-FR" sz="1600" dirty="0">
              <a:latin typeface="FiraSans Regular"/>
            </a:endParaRPr>
          </a:p>
        </p:txBody>
      </p:sp>
      <p:sp>
        <p:nvSpPr>
          <p:cNvPr id="60" name="Rectangle 59"/>
          <p:cNvSpPr/>
          <p:nvPr/>
        </p:nvSpPr>
        <p:spPr>
          <a:xfrm>
            <a:off x="3081251" y="8836526"/>
            <a:ext cx="2965699" cy="1077218"/>
          </a:xfrm>
          <a:prstGeom prst="rect">
            <a:avLst/>
          </a:prstGeom>
        </p:spPr>
        <p:txBody>
          <a:bodyPr wrap="square">
            <a:spAutoFit/>
          </a:bodyPr>
          <a:lstStyle/>
          <a:p>
            <a:pPr algn="just"/>
            <a:r>
              <a:rPr lang="fr-FR" sz="1600" dirty="0">
                <a:solidFill>
                  <a:srgbClr val="222222"/>
                </a:solidFill>
                <a:latin typeface="FiraSans Regular"/>
              </a:rPr>
              <a:t>lors de la confrontation physique et/ou intellectuelle avec l’élément objet de la représentation. </a:t>
            </a:r>
            <a:endParaRPr lang="fr-FR" sz="1600" dirty="0">
              <a:latin typeface="FiraSans Regular"/>
            </a:endParaRPr>
          </a:p>
        </p:txBody>
      </p:sp>
      <p:sp>
        <p:nvSpPr>
          <p:cNvPr id="62" name="Rectangle 61"/>
          <p:cNvSpPr/>
          <p:nvPr/>
        </p:nvSpPr>
        <p:spPr>
          <a:xfrm>
            <a:off x="3122690" y="8200277"/>
            <a:ext cx="2327881" cy="338554"/>
          </a:xfrm>
          <a:prstGeom prst="rect">
            <a:avLst/>
          </a:prstGeom>
        </p:spPr>
        <p:txBody>
          <a:bodyPr wrap="none">
            <a:spAutoFit/>
          </a:bodyPr>
          <a:lstStyle/>
          <a:p>
            <a:pPr algn="just"/>
            <a:r>
              <a:rPr lang="fr-FR" sz="1600" dirty="0">
                <a:solidFill>
                  <a:srgbClr val="222222"/>
                </a:solidFill>
                <a:latin typeface="FiraSans Regular"/>
              </a:rPr>
              <a:t>les sensations perçues </a:t>
            </a:r>
          </a:p>
        </p:txBody>
      </p:sp>
      <p:sp>
        <p:nvSpPr>
          <p:cNvPr id="63" name="Rectangle 62"/>
          <p:cNvSpPr/>
          <p:nvPr/>
        </p:nvSpPr>
        <p:spPr>
          <a:xfrm>
            <a:off x="3122690" y="7450093"/>
            <a:ext cx="2728414" cy="584775"/>
          </a:xfrm>
          <a:prstGeom prst="rect">
            <a:avLst/>
          </a:prstGeom>
        </p:spPr>
        <p:txBody>
          <a:bodyPr wrap="square">
            <a:spAutoFit/>
          </a:bodyPr>
          <a:lstStyle/>
          <a:p>
            <a:pPr algn="just"/>
            <a:r>
              <a:rPr lang="fr-FR" sz="1600" dirty="0">
                <a:solidFill>
                  <a:srgbClr val="222222"/>
                </a:solidFill>
                <a:latin typeface="FiraSans Regular"/>
              </a:rPr>
              <a:t>les éléments d’information stockés en mémoire </a:t>
            </a:r>
          </a:p>
        </p:txBody>
      </p:sp>
      <p:sp>
        <p:nvSpPr>
          <p:cNvPr id="64" name="Croix 63"/>
          <p:cNvSpPr/>
          <p:nvPr/>
        </p:nvSpPr>
        <p:spPr>
          <a:xfrm>
            <a:off x="2759072" y="7547855"/>
            <a:ext cx="322581" cy="294928"/>
          </a:xfrm>
          <a:prstGeom prst="plus">
            <a:avLst>
              <a:gd name="adj" fmla="val 37718"/>
            </a:avLst>
          </a:prstGeom>
          <a:solidFill>
            <a:srgbClr val="F9B2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sp>
        <p:nvSpPr>
          <p:cNvPr id="68" name="Croix 67"/>
          <p:cNvSpPr/>
          <p:nvPr/>
        </p:nvSpPr>
        <p:spPr>
          <a:xfrm>
            <a:off x="2759072" y="8194778"/>
            <a:ext cx="322581" cy="294928"/>
          </a:xfrm>
          <a:prstGeom prst="plus">
            <a:avLst>
              <a:gd name="adj" fmla="val 37718"/>
            </a:avLst>
          </a:prstGeom>
          <a:solidFill>
            <a:srgbClr val="F9B2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cxnSp>
        <p:nvCxnSpPr>
          <p:cNvPr id="66" name="Connecteur droit 65"/>
          <p:cNvCxnSpPr/>
          <p:nvPr/>
        </p:nvCxnSpPr>
        <p:spPr>
          <a:xfrm>
            <a:off x="3175722" y="8704240"/>
            <a:ext cx="2772000" cy="0"/>
          </a:xfrm>
          <a:prstGeom prst="line">
            <a:avLst/>
          </a:prstGeom>
          <a:ln w="57150">
            <a:solidFill>
              <a:srgbClr val="F9B23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359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left)">
                                      <p:cBhvr>
                                        <p:cTn id="7" dur="1000"/>
                                        <p:tgtEl>
                                          <p:spTgt spid="21"/>
                                        </p:tgtEl>
                                      </p:cBhvr>
                                    </p:animEffect>
                                  </p:childTnLst>
                                </p:cTn>
                              </p:par>
                              <p:par>
                                <p:cTn id="8" presetID="6" presetClass="entr" presetSubtype="3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circle(out)">
                                      <p:cBhvr>
                                        <p:cTn id="10" dur="2000"/>
                                        <p:tgtEl>
                                          <p:spTgt spid="27"/>
                                        </p:tgtEl>
                                      </p:cBhvr>
                                    </p:animEffect>
                                  </p:childTnLst>
                                </p:cTn>
                              </p:par>
                            </p:childTnLst>
                          </p:cTn>
                        </p:par>
                        <p:par>
                          <p:cTn id="11" fill="hold">
                            <p:stCondLst>
                              <p:cond delay="2000"/>
                            </p:stCondLst>
                            <p:childTnLst>
                              <p:par>
                                <p:cTn id="12" presetID="22" presetClass="entr" presetSubtype="1" fill="hold" nodeType="afterEffect">
                                  <p:stCondLst>
                                    <p:cond delay="0"/>
                                  </p:stCondLst>
                                  <p:childTnLst>
                                    <p:set>
                                      <p:cBhvr>
                                        <p:cTn id="13" dur="1" fill="hold">
                                          <p:stCondLst>
                                            <p:cond delay="0"/>
                                          </p:stCondLst>
                                        </p:cTn>
                                        <p:tgtEl>
                                          <p:spTgt spid="61"/>
                                        </p:tgtEl>
                                        <p:attrNameLst>
                                          <p:attrName>style.visibility</p:attrName>
                                        </p:attrNameLst>
                                      </p:cBhvr>
                                      <p:to>
                                        <p:strVal val="visible"/>
                                      </p:to>
                                    </p:set>
                                    <p:animEffect transition="in" filter="wipe(up)">
                                      <p:cBhvr>
                                        <p:cTn id="14" dur="1000"/>
                                        <p:tgtEl>
                                          <p:spTgt spid="61"/>
                                        </p:tgtEl>
                                      </p:cBhvr>
                                    </p:animEffect>
                                  </p:childTnLst>
                                </p:cTn>
                              </p:par>
                            </p:childTnLst>
                          </p:cTn>
                        </p:par>
                        <p:par>
                          <p:cTn id="15" fill="hold">
                            <p:stCondLst>
                              <p:cond delay="3000"/>
                            </p:stCondLst>
                            <p:childTnLst>
                              <p:par>
                                <p:cTn id="16" presetID="10" presetClass="entr" presetSubtype="0" fill="hold" nodeType="after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500"/>
                                        <p:tgtEl>
                                          <p:spTgt spid="6"/>
                                        </p:tgtEl>
                                      </p:cBhvr>
                                    </p:animEffect>
                                  </p:childTnLst>
                                </p:cTn>
                              </p:par>
                            </p:childTnLst>
                          </p:cTn>
                        </p:par>
                        <p:par>
                          <p:cTn id="19" fill="hold">
                            <p:stCondLst>
                              <p:cond delay="3500"/>
                            </p:stCondLst>
                            <p:childTnLst>
                              <p:par>
                                <p:cTn id="20" presetID="22" presetClass="entr" presetSubtype="8" fill="hold" grpId="0" nodeType="after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wipe(left)">
                                      <p:cBhvr>
                                        <p:cTn id="22" dur="1000"/>
                                        <p:tgtEl>
                                          <p:spTgt spid="22"/>
                                        </p:tgtEl>
                                      </p:cBhvr>
                                    </p:animEffect>
                                  </p:childTnLst>
                                </p:cTn>
                              </p:par>
                            </p:childTnLst>
                          </p:cTn>
                        </p:par>
                        <p:par>
                          <p:cTn id="23" fill="hold">
                            <p:stCondLst>
                              <p:cond delay="4500"/>
                            </p:stCondLst>
                            <p:childTnLst>
                              <p:par>
                                <p:cTn id="24" presetID="22" presetClass="entr" presetSubtype="8" fill="hold" grpId="0" nodeType="after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wipe(left)">
                                      <p:cBhvr>
                                        <p:cTn id="26" dur="5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41"/>
                                        </p:tgtEl>
                                        <p:attrNameLst>
                                          <p:attrName>style.visibility</p:attrName>
                                        </p:attrNameLst>
                                      </p:cBhvr>
                                      <p:to>
                                        <p:strVal val="visible"/>
                                      </p:to>
                                    </p:set>
                                    <p:animEffect transition="in" filter="wipe(down)">
                                      <p:cBhvr>
                                        <p:cTn id="31" dur="500"/>
                                        <p:tgtEl>
                                          <p:spTgt spid="41"/>
                                        </p:tgtEl>
                                      </p:cBhvr>
                                    </p:animEffect>
                                  </p:childTnLst>
                                </p:cTn>
                              </p:par>
                            </p:childTnLst>
                          </p:cTn>
                        </p:par>
                        <p:par>
                          <p:cTn id="32" fill="hold">
                            <p:stCondLst>
                              <p:cond delay="500"/>
                            </p:stCondLst>
                            <p:childTnLst>
                              <p:par>
                                <p:cTn id="33" presetID="6" presetClass="entr" presetSubtype="32" fill="hold" nodeType="after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circle(out)">
                                      <p:cBhvr>
                                        <p:cTn id="35" dur="2000"/>
                                        <p:tgtEl>
                                          <p:spTgt spid="5"/>
                                        </p:tgtEl>
                                      </p:cBhvr>
                                    </p:animEffect>
                                  </p:childTnLst>
                                </p:cTn>
                              </p:par>
                            </p:childTnLst>
                          </p:cTn>
                        </p:par>
                        <p:par>
                          <p:cTn id="36" fill="hold">
                            <p:stCondLst>
                              <p:cond delay="2500"/>
                            </p:stCondLst>
                            <p:childTnLst>
                              <p:par>
                                <p:cTn id="37" presetID="22" presetClass="entr" presetSubtype="1" fill="hold" grpId="0" nodeType="after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wipe(up)">
                                      <p:cBhvr>
                                        <p:cTn id="39" dur="500"/>
                                        <p:tgtEl>
                                          <p:spTgt spid="3"/>
                                        </p:tgtEl>
                                      </p:cBhvr>
                                    </p:animEffect>
                                  </p:childTnLst>
                                </p:cTn>
                              </p:par>
                            </p:childTnLst>
                          </p:cTn>
                        </p:par>
                        <p:par>
                          <p:cTn id="40" fill="hold">
                            <p:stCondLst>
                              <p:cond delay="3000"/>
                            </p:stCondLst>
                            <p:childTnLst>
                              <p:par>
                                <p:cTn id="41" presetID="13" presetClass="entr" presetSubtype="32" fill="hold" grpId="0" nodeType="afterEffect">
                                  <p:stCondLst>
                                    <p:cond delay="0"/>
                                  </p:stCondLst>
                                  <p:childTnLst>
                                    <p:set>
                                      <p:cBhvr>
                                        <p:cTn id="42" dur="1" fill="hold">
                                          <p:stCondLst>
                                            <p:cond delay="0"/>
                                          </p:stCondLst>
                                        </p:cTn>
                                        <p:tgtEl>
                                          <p:spTgt spid="64"/>
                                        </p:tgtEl>
                                        <p:attrNameLst>
                                          <p:attrName>style.visibility</p:attrName>
                                        </p:attrNameLst>
                                      </p:cBhvr>
                                      <p:to>
                                        <p:strVal val="visible"/>
                                      </p:to>
                                    </p:set>
                                    <p:animEffect transition="in" filter="plus(out)">
                                      <p:cBhvr>
                                        <p:cTn id="43" dur="2000"/>
                                        <p:tgtEl>
                                          <p:spTgt spid="64"/>
                                        </p:tgtEl>
                                      </p:cBhvr>
                                    </p:animEffect>
                                  </p:childTnLst>
                                </p:cTn>
                              </p:par>
                            </p:childTnLst>
                          </p:cTn>
                        </p:par>
                        <p:par>
                          <p:cTn id="44" fill="hold">
                            <p:stCondLst>
                              <p:cond delay="5000"/>
                            </p:stCondLst>
                            <p:childTnLst>
                              <p:par>
                                <p:cTn id="45" presetID="22" presetClass="entr" presetSubtype="1" fill="hold" grpId="0" nodeType="afterEffect">
                                  <p:stCondLst>
                                    <p:cond delay="0"/>
                                  </p:stCondLst>
                                  <p:childTnLst>
                                    <p:set>
                                      <p:cBhvr>
                                        <p:cTn id="46" dur="1" fill="hold">
                                          <p:stCondLst>
                                            <p:cond delay="0"/>
                                          </p:stCondLst>
                                        </p:cTn>
                                        <p:tgtEl>
                                          <p:spTgt spid="63"/>
                                        </p:tgtEl>
                                        <p:attrNameLst>
                                          <p:attrName>style.visibility</p:attrName>
                                        </p:attrNameLst>
                                      </p:cBhvr>
                                      <p:to>
                                        <p:strVal val="visible"/>
                                      </p:to>
                                    </p:set>
                                    <p:animEffect transition="in" filter="wipe(up)">
                                      <p:cBhvr>
                                        <p:cTn id="47" dur="500"/>
                                        <p:tgtEl>
                                          <p:spTgt spid="63"/>
                                        </p:tgtEl>
                                      </p:cBhvr>
                                    </p:animEffect>
                                  </p:childTnLst>
                                </p:cTn>
                              </p:par>
                            </p:childTnLst>
                          </p:cTn>
                        </p:par>
                        <p:par>
                          <p:cTn id="48" fill="hold">
                            <p:stCondLst>
                              <p:cond delay="5500"/>
                            </p:stCondLst>
                            <p:childTnLst>
                              <p:par>
                                <p:cTn id="49" presetID="13" presetClass="entr" presetSubtype="32" fill="hold" grpId="0" nodeType="afterEffect">
                                  <p:stCondLst>
                                    <p:cond delay="0"/>
                                  </p:stCondLst>
                                  <p:childTnLst>
                                    <p:set>
                                      <p:cBhvr>
                                        <p:cTn id="50" dur="1" fill="hold">
                                          <p:stCondLst>
                                            <p:cond delay="0"/>
                                          </p:stCondLst>
                                        </p:cTn>
                                        <p:tgtEl>
                                          <p:spTgt spid="68"/>
                                        </p:tgtEl>
                                        <p:attrNameLst>
                                          <p:attrName>style.visibility</p:attrName>
                                        </p:attrNameLst>
                                      </p:cBhvr>
                                      <p:to>
                                        <p:strVal val="visible"/>
                                      </p:to>
                                    </p:set>
                                    <p:animEffect transition="in" filter="plus(out)">
                                      <p:cBhvr>
                                        <p:cTn id="51" dur="2000"/>
                                        <p:tgtEl>
                                          <p:spTgt spid="68"/>
                                        </p:tgtEl>
                                      </p:cBhvr>
                                    </p:animEffect>
                                  </p:childTnLst>
                                </p:cTn>
                              </p:par>
                            </p:childTnLst>
                          </p:cTn>
                        </p:par>
                        <p:par>
                          <p:cTn id="52" fill="hold">
                            <p:stCondLst>
                              <p:cond delay="7500"/>
                            </p:stCondLst>
                            <p:childTnLst>
                              <p:par>
                                <p:cTn id="53" presetID="22" presetClass="entr" presetSubtype="1" fill="hold" grpId="0" nodeType="afterEffect">
                                  <p:stCondLst>
                                    <p:cond delay="0"/>
                                  </p:stCondLst>
                                  <p:childTnLst>
                                    <p:set>
                                      <p:cBhvr>
                                        <p:cTn id="54" dur="1" fill="hold">
                                          <p:stCondLst>
                                            <p:cond delay="0"/>
                                          </p:stCondLst>
                                        </p:cTn>
                                        <p:tgtEl>
                                          <p:spTgt spid="62"/>
                                        </p:tgtEl>
                                        <p:attrNameLst>
                                          <p:attrName>style.visibility</p:attrName>
                                        </p:attrNameLst>
                                      </p:cBhvr>
                                      <p:to>
                                        <p:strVal val="visible"/>
                                      </p:to>
                                    </p:set>
                                    <p:animEffect transition="in" filter="wipe(up)">
                                      <p:cBhvr>
                                        <p:cTn id="55" dur="500"/>
                                        <p:tgtEl>
                                          <p:spTgt spid="62"/>
                                        </p:tgtEl>
                                      </p:cBhvr>
                                    </p:animEffect>
                                  </p:childTnLst>
                                </p:cTn>
                              </p:par>
                            </p:childTnLst>
                          </p:cTn>
                        </p:par>
                        <p:par>
                          <p:cTn id="56" fill="hold">
                            <p:stCondLst>
                              <p:cond delay="8000"/>
                            </p:stCondLst>
                            <p:childTnLst>
                              <p:par>
                                <p:cTn id="57" presetID="22" presetClass="entr" presetSubtype="8" fill="hold" nodeType="afterEffect">
                                  <p:stCondLst>
                                    <p:cond delay="0"/>
                                  </p:stCondLst>
                                  <p:childTnLst>
                                    <p:set>
                                      <p:cBhvr>
                                        <p:cTn id="58" dur="1" fill="hold">
                                          <p:stCondLst>
                                            <p:cond delay="0"/>
                                          </p:stCondLst>
                                        </p:cTn>
                                        <p:tgtEl>
                                          <p:spTgt spid="66"/>
                                        </p:tgtEl>
                                        <p:attrNameLst>
                                          <p:attrName>style.visibility</p:attrName>
                                        </p:attrNameLst>
                                      </p:cBhvr>
                                      <p:to>
                                        <p:strVal val="visible"/>
                                      </p:to>
                                    </p:set>
                                    <p:animEffect transition="in" filter="wipe(left)">
                                      <p:cBhvr>
                                        <p:cTn id="59" dur="500"/>
                                        <p:tgtEl>
                                          <p:spTgt spid="66"/>
                                        </p:tgtEl>
                                      </p:cBhvr>
                                    </p:animEffect>
                                  </p:childTnLst>
                                </p:cTn>
                              </p:par>
                            </p:childTnLst>
                          </p:cTn>
                        </p:par>
                        <p:par>
                          <p:cTn id="60" fill="hold">
                            <p:stCondLst>
                              <p:cond delay="8500"/>
                            </p:stCondLst>
                            <p:childTnLst>
                              <p:par>
                                <p:cTn id="61" presetID="22" presetClass="entr" presetSubtype="1" fill="hold" grpId="0" nodeType="afterEffect">
                                  <p:stCondLst>
                                    <p:cond delay="0"/>
                                  </p:stCondLst>
                                  <p:childTnLst>
                                    <p:set>
                                      <p:cBhvr>
                                        <p:cTn id="62" dur="1" fill="hold">
                                          <p:stCondLst>
                                            <p:cond delay="0"/>
                                          </p:stCondLst>
                                        </p:cTn>
                                        <p:tgtEl>
                                          <p:spTgt spid="60"/>
                                        </p:tgtEl>
                                        <p:attrNameLst>
                                          <p:attrName>style.visibility</p:attrName>
                                        </p:attrNameLst>
                                      </p:cBhvr>
                                      <p:to>
                                        <p:strVal val="visible"/>
                                      </p:to>
                                    </p:set>
                                    <p:animEffect transition="in" filter="wipe(up)">
                                      <p:cBhvr>
                                        <p:cTn id="63"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27" grpId="0" animBg="1"/>
      <p:bldP spid="21" grpId="0"/>
      <p:bldP spid="22" grpId="0"/>
      <p:bldP spid="3" grpId="0"/>
      <p:bldP spid="8" grpId="0"/>
      <p:bldP spid="60" grpId="0"/>
      <p:bldP spid="62" grpId="0"/>
      <p:bldP spid="63" grpId="0"/>
      <p:bldP spid="64" grpId="0" animBg="1"/>
      <p:bldP spid="6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grpSp>
        <p:nvGrpSpPr>
          <p:cNvPr id="80" name="Groupe 79"/>
          <p:cNvGrpSpPr/>
          <p:nvPr/>
        </p:nvGrpSpPr>
        <p:grpSpPr>
          <a:xfrm>
            <a:off x="180568" y="1289841"/>
            <a:ext cx="571500" cy="646331"/>
            <a:chOff x="274274" y="1300753"/>
            <a:chExt cx="571500" cy="646331"/>
          </a:xfrm>
        </p:grpSpPr>
        <p:sp>
          <p:nvSpPr>
            <p:cNvPr id="81" name="Rectangle 80"/>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2" name="ZoneTexte 81"/>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cxnSp>
        <p:nvCxnSpPr>
          <p:cNvPr id="61" name="Connecteur droit 60"/>
          <p:cNvCxnSpPr/>
          <p:nvPr/>
        </p:nvCxnSpPr>
        <p:spPr>
          <a:xfrm>
            <a:off x="2517253" y="4447835"/>
            <a:ext cx="0" cy="563799"/>
          </a:xfrm>
          <a:prstGeom prst="line">
            <a:avLst/>
          </a:prstGeom>
          <a:ln w="57150">
            <a:solidFill>
              <a:schemeClr val="accent4"/>
            </a:solidFill>
            <a:prstDash val="sysDot"/>
            <a:tailEnd type="arrow"/>
          </a:ln>
        </p:spPr>
        <p:style>
          <a:lnRef idx="1">
            <a:schemeClr val="accent1"/>
          </a:lnRef>
          <a:fillRef idx="0">
            <a:schemeClr val="accent1"/>
          </a:fillRef>
          <a:effectRef idx="0">
            <a:schemeClr val="accent1"/>
          </a:effectRef>
          <a:fontRef idx="minor">
            <a:schemeClr val="tx1"/>
          </a:fontRef>
        </p:style>
      </p:cxnSp>
      <p:pic>
        <p:nvPicPr>
          <p:cNvPr id="6" name="Image 5"/>
          <p:cNvPicPr>
            <a:picLocks noChangeAspect="1"/>
          </p:cNvPicPr>
          <p:nvPr/>
        </p:nvPicPr>
        <p:blipFill>
          <a:blip r:embed="rId2">
            <a:biLevel thresh="75000"/>
            <a:extLst>
              <a:ext uri="{28A0092B-C50C-407E-A947-70E740481C1C}">
                <a14:useLocalDpi xmlns:a14="http://schemas.microsoft.com/office/drawing/2010/main" val="0"/>
              </a:ext>
            </a:extLst>
          </a:blip>
          <a:stretch>
            <a:fillRect/>
          </a:stretch>
        </p:blipFill>
        <p:spPr>
          <a:xfrm>
            <a:off x="624976" y="5072949"/>
            <a:ext cx="505224" cy="505224"/>
          </a:xfrm>
          <a:prstGeom prst="rect">
            <a:avLst/>
          </a:prstGeom>
        </p:spPr>
      </p:pic>
      <p:sp>
        <p:nvSpPr>
          <p:cNvPr id="7" name="Ellipse 6"/>
          <p:cNvSpPr/>
          <p:nvPr/>
        </p:nvSpPr>
        <p:spPr>
          <a:xfrm>
            <a:off x="1494243" y="2256675"/>
            <a:ext cx="2046020" cy="19793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Rectangle 25"/>
          <p:cNvSpPr/>
          <p:nvPr/>
        </p:nvSpPr>
        <p:spPr>
          <a:xfrm>
            <a:off x="1473063" y="2622996"/>
            <a:ext cx="2088381" cy="1338828"/>
          </a:xfrm>
          <a:prstGeom prst="rect">
            <a:avLst/>
          </a:prstGeom>
        </p:spPr>
        <p:txBody>
          <a:bodyPr wrap="square">
            <a:spAutoFit/>
          </a:bodyPr>
          <a:lstStyle/>
          <a:p>
            <a:pPr algn="ctr">
              <a:lnSpc>
                <a:spcPct val="150000"/>
              </a:lnSpc>
            </a:pPr>
            <a:r>
              <a:rPr lang="fr-FR" b="1" dirty="0" smtClean="0">
                <a:solidFill>
                  <a:srgbClr val="D24726"/>
                </a:solidFill>
                <a:latin typeface="FiraSans Regular"/>
              </a:rPr>
              <a:t>L’apprenant s’interroge </a:t>
            </a:r>
          </a:p>
          <a:p>
            <a:pPr algn="ctr">
              <a:lnSpc>
                <a:spcPct val="150000"/>
              </a:lnSpc>
            </a:pPr>
            <a:r>
              <a:rPr lang="fr-FR" b="1" dirty="0" smtClean="0">
                <a:solidFill>
                  <a:srgbClr val="D24726"/>
                </a:solidFill>
                <a:latin typeface="FiraSans Regular"/>
              </a:rPr>
              <a:t>sur  :</a:t>
            </a:r>
            <a:endParaRPr lang="fr-FR" b="1" dirty="0">
              <a:solidFill>
                <a:srgbClr val="D24726"/>
              </a:solidFill>
              <a:latin typeface="FiraSans Regular"/>
            </a:endParaRPr>
          </a:p>
        </p:txBody>
      </p:sp>
      <p:sp>
        <p:nvSpPr>
          <p:cNvPr id="27" name="Ellipse 26"/>
          <p:cNvSpPr/>
          <p:nvPr/>
        </p:nvSpPr>
        <p:spPr>
          <a:xfrm>
            <a:off x="2393455" y="4088115"/>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8" name="Rectangle 17"/>
          <p:cNvSpPr/>
          <p:nvPr/>
        </p:nvSpPr>
        <p:spPr>
          <a:xfrm>
            <a:off x="4023361" y="2256675"/>
            <a:ext cx="3749040" cy="323165"/>
          </a:xfrm>
          <a:prstGeom prst="rect">
            <a:avLst/>
          </a:prstGeom>
          <a:noFill/>
        </p:spPr>
        <p:txBody>
          <a:bodyPr wrap="square">
            <a:spAutoFit/>
          </a:bodyPr>
          <a:lstStyle/>
          <a:p>
            <a:pPr algn="just">
              <a:lnSpc>
                <a:spcPct val="150000"/>
              </a:lnSpc>
            </a:pPr>
            <a:r>
              <a:rPr lang="fr-FR" sz="1000" b="1" dirty="0" smtClean="0">
                <a:solidFill>
                  <a:srgbClr val="E68A74"/>
                </a:solidFill>
                <a:latin typeface="FiraSans Regular"/>
              </a:rPr>
              <a:t>Le champ de réflexion par rapport à la mise en situation ?</a:t>
            </a:r>
            <a:endParaRPr lang="fr-FR" sz="1000" b="1" dirty="0">
              <a:solidFill>
                <a:srgbClr val="E68A74"/>
              </a:solidFill>
              <a:latin typeface="FiraSans Regular"/>
            </a:endParaRPr>
          </a:p>
        </p:txBody>
      </p:sp>
      <p:sp>
        <p:nvSpPr>
          <p:cNvPr id="2" name="Rectangle 1"/>
          <p:cNvSpPr/>
          <p:nvPr/>
        </p:nvSpPr>
        <p:spPr>
          <a:xfrm>
            <a:off x="4023361" y="2504294"/>
            <a:ext cx="3886200" cy="323165"/>
          </a:xfrm>
          <a:prstGeom prst="rect">
            <a:avLst/>
          </a:prstGeom>
        </p:spPr>
        <p:txBody>
          <a:bodyPr>
            <a:spAutoFit/>
          </a:bodyPr>
          <a:lstStyle/>
          <a:p>
            <a:pPr>
              <a:lnSpc>
                <a:spcPct val="150000"/>
              </a:lnSpc>
            </a:pPr>
            <a:r>
              <a:rPr lang="fr-FR" sz="1000" b="1" dirty="0">
                <a:solidFill>
                  <a:srgbClr val="E68A74"/>
                </a:solidFill>
                <a:latin typeface="FiraSans Regular"/>
              </a:rPr>
              <a:t>Les mots </a:t>
            </a:r>
            <a:r>
              <a:rPr lang="fr-FR" sz="1000" b="1" dirty="0" smtClean="0">
                <a:solidFill>
                  <a:srgbClr val="E68A74"/>
                </a:solidFill>
                <a:latin typeface="FiraSans Regular"/>
              </a:rPr>
              <a:t>lés </a:t>
            </a:r>
            <a:r>
              <a:rPr lang="fr-FR" sz="1000" b="1" dirty="0">
                <a:solidFill>
                  <a:srgbClr val="E68A74"/>
                </a:solidFill>
                <a:latin typeface="FiraSans Regular"/>
              </a:rPr>
              <a:t>de la problématique ?</a:t>
            </a:r>
          </a:p>
        </p:txBody>
      </p:sp>
      <p:sp>
        <p:nvSpPr>
          <p:cNvPr id="19" name="Rectangle 18"/>
          <p:cNvSpPr/>
          <p:nvPr/>
        </p:nvSpPr>
        <p:spPr>
          <a:xfrm>
            <a:off x="4033112" y="2756727"/>
            <a:ext cx="2891789" cy="323165"/>
          </a:xfrm>
          <a:prstGeom prst="rect">
            <a:avLst/>
          </a:prstGeom>
        </p:spPr>
        <p:txBody>
          <a:bodyPr wrap="square">
            <a:spAutoFit/>
          </a:bodyPr>
          <a:lstStyle/>
          <a:p>
            <a:pPr>
              <a:lnSpc>
                <a:spcPct val="150000"/>
              </a:lnSpc>
            </a:pPr>
            <a:r>
              <a:rPr lang="fr-FR" sz="1000" b="1" dirty="0" smtClean="0">
                <a:solidFill>
                  <a:srgbClr val="E68A74"/>
                </a:solidFill>
                <a:latin typeface="FiraSans Regular"/>
              </a:rPr>
              <a:t>La nature de la question ? </a:t>
            </a:r>
            <a:endParaRPr lang="fr-FR" sz="1000" b="1" dirty="0">
              <a:solidFill>
                <a:srgbClr val="E68A74"/>
              </a:solidFill>
              <a:latin typeface="FiraSans Regular"/>
            </a:endParaRPr>
          </a:p>
        </p:txBody>
      </p:sp>
      <p:sp>
        <p:nvSpPr>
          <p:cNvPr id="20" name="Rectangle 19"/>
          <p:cNvSpPr/>
          <p:nvPr/>
        </p:nvSpPr>
        <p:spPr>
          <a:xfrm>
            <a:off x="4033112" y="2992145"/>
            <a:ext cx="2983229" cy="334253"/>
          </a:xfrm>
          <a:prstGeom prst="rect">
            <a:avLst/>
          </a:prstGeom>
        </p:spPr>
        <p:txBody>
          <a:bodyPr wrap="square">
            <a:spAutoFit/>
          </a:bodyPr>
          <a:lstStyle/>
          <a:p>
            <a:pPr>
              <a:lnSpc>
                <a:spcPct val="150000"/>
              </a:lnSpc>
            </a:pPr>
            <a:r>
              <a:rPr lang="fr-FR" sz="1000" b="1" dirty="0">
                <a:solidFill>
                  <a:srgbClr val="E68A74"/>
                </a:solidFill>
                <a:latin typeface="FiraSans Regular"/>
              </a:rPr>
              <a:t>L</a:t>
            </a:r>
            <a:r>
              <a:rPr lang="fr-FR" sz="1000" b="1" dirty="0" smtClean="0">
                <a:solidFill>
                  <a:srgbClr val="E68A74"/>
                </a:solidFill>
                <a:latin typeface="FiraSans Regular"/>
              </a:rPr>
              <a:t>es savoirs induits par la problématique ?</a:t>
            </a:r>
            <a:endParaRPr lang="fr-FR" sz="1000" b="1" dirty="0">
              <a:solidFill>
                <a:srgbClr val="E68A74"/>
              </a:solidFill>
              <a:latin typeface="FiraSans Regular"/>
            </a:endParaRPr>
          </a:p>
        </p:txBody>
      </p:sp>
      <p:sp>
        <p:nvSpPr>
          <p:cNvPr id="24" name="Rectangle 23"/>
          <p:cNvSpPr/>
          <p:nvPr/>
        </p:nvSpPr>
        <p:spPr>
          <a:xfrm>
            <a:off x="4033112" y="3250283"/>
            <a:ext cx="2734475" cy="294632"/>
          </a:xfrm>
          <a:prstGeom prst="rect">
            <a:avLst/>
          </a:prstGeom>
        </p:spPr>
        <p:txBody>
          <a:bodyPr wrap="square">
            <a:spAutoFit/>
          </a:bodyPr>
          <a:lstStyle/>
          <a:p>
            <a:pPr>
              <a:lnSpc>
                <a:spcPct val="150000"/>
              </a:lnSpc>
            </a:pPr>
            <a:r>
              <a:rPr lang="fr-FR" sz="1000" b="1" dirty="0" smtClean="0">
                <a:solidFill>
                  <a:srgbClr val="E68A74"/>
                </a:solidFill>
                <a:latin typeface="FiraSans Regular"/>
              </a:rPr>
              <a:t>Ses évocations qui émergent ?</a:t>
            </a:r>
            <a:endParaRPr lang="fr-FR" sz="1000" b="1" dirty="0">
              <a:solidFill>
                <a:srgbClr val="E68A74"/>
              </a:solidFill>
              <a:latin typeface="FiraSans Regular"/>
            </a:endParaRPr>
          </a:p>
        </p:txBody>
      </p:sp>
      <p:sp>
        <p:nvSpPr>
          <p:cNvPr id="22" name="Rectangle 21"/>
          <p:cNvSpPr/>
          <p:nvPr/>
        </p:nvSpPr>
        <p:spPr>
          <a:xfrm>
            <a:off x="1232283" y="5097293"/>
            <a:ext cx="2801136" cy="507831"/>
          </a:xfrm>
          <a:prstGeom prst="rect">
            <a:avLst/>
          </a:prstGeom>
        </p:spPr>
        <p:txBody>
          <a:bodyPr wrap="square">
            <a:spAutoFit/>
          </a:bodyPr>
          <a:lstStyle/>
          <a:p>
            <a:pPr>
              <a:lnSpc>
                <a:spcPct val="150000"/>
              </a:lnSpc>
            </a:pPr>
            <a:r>
              <a:rPr lang="fr-FR" b="1" dirty="0">
                <a:solidFill>
                  <a:schemeClr val="tx1">
                    <a:lumMod val="95000"/>
                    <a:lumOff val="5000"/>
                  </a:schemeClr>
                </a:solidFill>
                <a:latin typeface="FiraSans Regular"/>
              </a:rPr>
              <a:t>S</a:t>
            </a:r>
            <a:r>
              <a:rPr lang="fr-FR" b="1" dirty="0" smtClean="0">
                <a:solidFill>
                  <a:schemeClr val="tx1">
                    <a:lumMod val="95000"/>
                    <a:lumOff val="5000"/>
                  </a:schemeClr>
                </a:solidFill>
                <a:latin typeface="FiraSans Regular"/>
              </a:rPr>
              <a:t>es représentations ?</a:t>
            </a:r>
            <a:endParaRPr lang="fr-FR" b="1" dirty="0">
              <a:solidFill>
                <a:schemeClr val="tx1">
                  <a:lumMod val="95000"/>
                  <a:lumOff val="5000"/>
                </a:schemeClr>
              </a:solidFill>
              <a:latin typeface="FiraSans Regular"/>
            </a:endParaRPr>
          </a:p>
        </p:txBody>
      </p:sp>
      <p:sp>
        <p:nvSpPr>
          <p:cNvPr id="23" name="Rectangle 22"/>
          <p:cNvSpPr/>
          <p:nvPr/>
        </p:nvSpPr>
        <p:spPr>
          <a:xfrm>
            <a:off x="-340359" y="5690783"/>
            <a:ext cx="8249920" cy="43676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3"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34"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35"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36"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37"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38"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39"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40" name="Parenthèse fermante 39"/>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pic>
        <p:nvPicPr>
          <p:cNvPr id="55" name="Image 5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417" y="6662650"/>
            <a:ext cx="601116" cy="601116"/>
          </a:xfrm>
          <a:prstGeom prst="rect">
            <a:avLst/>
          </a:prstGeom>
        </p:spPr>
      </p:pic>
      <p:sp>
        <p:nvSpPr>
          <p:cNvPr id="14" name="Rectangle 13"/>
          <p:cNvSpPr/>
          <p:nvPr/>
        </p:nvSpPr>
        <p:spPr>
          <a:xfrm>
            <a:off x="3285744" y="6702890"/>
            <a:ext cx="4466036" cy="584775"/>
          </a:xfrm>
          <a:prstGeom prst="rect">
            <a:avLst/>
          </a:prstGeom>
        </p:spPr>
        <p:txBody>
          <a:bodyPr wrap="square">
            <a:spAutoFit/>
          </a:bodyPr>
          <a:lstStyle/>
          <a:p>
            <a:pPr algn="just"/>
            <a:r>
              <a:rPr lang="fr-FR" sz="1600" dirty="0" smtClean="0">
                <a:solidFill>
                  <a:srgbClr val="000000"/>
                </a:solidFill>
                <a:latin typeface="FiraSans Regular"/>
              </a:rPr>
              <a:t>d’informations </a:t>
            </a:r>
            <a:r>
              <a:rPr lang="fr-FR" sz="1600" dirty="0">
                <a:solidFill>
                  <a:srgbClr val="000000"/>
                </a:solidFill>
                <a:latin typeface="FiraSans Regular"/>
              </a:rPr>
              <a:t>que l'individu reçoit par l'intermédiaire de ses </a:t>
            </a:r>
            <a:r>
              <a:rPr lang="fr-FR" sz="1600" dirty="0" smtClean="0">
                <a:solidFill>
                  <a:srgbClr val="000000"/>
                </a:solidFill>
                <a:latin typeface="FiraSans Regular"/>
              </a:rPr>
              <a:t>sens.</a:t>
            </a:r>
            <a:endParaRPr lang="fr-FR" sz="1600" dirty="0">
              <a:latin typeface="FiraSans Regular"/>
            </a:endParaRPr>
          </a:p>
        </p:txBody>
      </p:sp>
      <p:sp>
        <p:nvSpPr>
          <p:cNvPr id="15" name="Rectangle 14"/>
          <p:cNvSpPr/>
          <p:nvPr/>
        </p:nvSpPr>
        <p:spPr>
          <a:xfrm>
            <a:off x="3285744" y="7287665"/>
            <a:ext cx="4466036" cy="1077218"/>
          </a:xfrm>
          <a:prstGeom prst="rect">
            <a:avLst/>
          </a:prstGeom>
        </p:spPr>
        <p:txBody>
          <a:bodyPr wrap="square">
            <a:spAutoFit/>
          </a:bodyPr>
          <a:lstStyle/>
          <a:p>
            <a:pPr algn="just"/>
            <a:r>
              <a:rPr lang="fr-FR" sz="1600" dirty="0">
                <a:solidFill>
                  <a:srgbClr val="000000"/>
                </a:solidFill>
                <a:latin typeface="FiraSans Regular"/>
              </a:rPr>
              <a:t>d</a:t>
            </a:r>
            <a:r>
              <a:rPr lang="fr-FR" sz="1600" dirty="0" smtClean="0">
                <a:solidFill>
                  <a:srgbClr val="000000"/>
                </a:solidFill>
                <a:latin typeface="FiraSans Regular"/>
              </a:rPr>
              <a:t>es acquis liés à son vécu, à ses expériences personnelles, à son éducation, à sa culture, aux relations entretenues avec autrui au cours de son histoire.</a:t>
            </a:r>
            <a:endParaRPr lang="fr-FR" sz="1600" dirty="0">
              <a:latin typeface="FiraSans Regular"/>
            </a:endParaRPr>
          </a:p>
        </p:txBody>
      </p:sp>
      <p:sp>
        <p:nvSpPr>
          <p:cNvPr id="16" name="Rectangle 15"/>
          <p:cNvSpPr/>
          <p:nvPr/>
        </p:nvSpPr>
        <p:spPr>
          <a:xfrm>
            <a:off x="829399" y="9171932"/>
            <a:ext cx="2221229" cy="830997"/>
          </a:xfrm>
          <a:prstGeom prst="rect">
            <a:avLst/>
          </a:prstGeom>
        </p:spPr>
        <p:txBody>
          <a:bodyPr wrap="square">
            <a:spAutoFit/>
          </a:bodyPr>
          <a:lstStyle/>
          <a:p>
            <a:r>
              <a:rPr lang="fr-FR" sz="1600" dirty="0" smtClean="0">
                <a:solidFill>
                  <a:srgbClr val="000000"/>
                </a:solidFill>
                <a:latin typeface="FiraSans Regular"/>
              </a:rPr>
              <a:t>Elles sont consignées dans sa mémoire </a:t>
            </a:r>
          </a:p>
          <a:p>
            <a:r>
              <a:rPr lang="fr-FR" sz="1600" dirty="0" smtClean="0">
                <a:solidFill>
                  <a:srgbClr val="000000"/>
                </a:solidFill>
                <a:latin typeface="FiraSans Regular"/>
              </a:rPr>
              <a:t>à long terme.</a:t>
            </a:r>
            <a:endParaRPr lang="fr-FR" sz="1600" dirty="0">
              <a:latin typeface="FiraSans Regular"/>
            </a:endParaRPr>
          </a:p>
        </p:txBody>
      </p:sp>
      <p:sp>
        <p:nvSpPr>
          <p:cNvPr id="56" name="Rectangle 55"/>
          <p:cNvSpPr/>
          <p:nvPr/>
        </p:nvSpPr>
        <p:spPr>
          <a:xfrm>
            <a:off x="3285744" y="9188437"/>
            <a:ext cx="4466036" cy="584775"/>
          </a:xfrm>
          <a:prstGeom prst="rect">
            <a:avLst/>
          </a:prstGeom>
        </p:spPr>
        <p:txBody>
          <a:bodyPr wrap="square">
            <a:spAutoFit/>
          </a:bodyPr>
          <a:lstStyle/>
          <a:p>
            <a:pPr algn="just"/>
            <a:r>
              <a:rPr lang="fr-FR" sz="1600" dirty="0" smtClean="0">
                <a:solidFill>
                  <a:srgbClr val="000000"/>
                </a:solidFill>
                <a:latin typeface="FiraSans Regular"/>
              </a:rPr>
              <a:t>Les </a:t>
            </a:r>
            <a:r>
              <a:rPr lang="fr-FR" sz="1600" dirty="0">
                <a:solidFill>
                  <a:srgbClr val="000000"/>
                </a:solidFill>
                <a:latin typeface="FiraSans Regular"/>
              </a:rPr>
              <a:t>informations sont codées, organisées, catégorisées dans un système cognitif </a:t>
            </a:r>
            <a:r>
              <a:rPr lang="fr-FR" sz="1600" dirty="0" smtClean="0">
                <a:solidFill>
                  <a:srgbClr val="000000"/>
                </a:solidFill>
                <a:latin typeface="FiraSans Regular"/>
              </a:rPr>
              <a:t>global.</a:t>
            </a:r>
            <a:endParaRPr lang="fr-FR" sz="1600" dirty="0">
              <a:latin typeface="FiraSans Regular"/>
            </a:endParaRPr>
          </a:p>
        </p:txBody>
      </p:sp>
      <p:sp>
        <p:nvSpPr>
          <p:cNvPr id="57" name="Rectangle 56"/>
          <p:cNvSpPr/>
          <p:nvPr/>
        </p:nvSpPr>
        <p:spPr>
          <a:xfrm>
            <a:off x="3285744" y="8385915"/>
            <a:ext cx="4466036" cy="584775"/>
          </a:xfrm>
          <a:prstGeom prst="rect">
            <a:avLst/>
          </a:prstGeom>
        </p:spPr>
        <p:txBody>
          <a:bodyPr wrap="square">
            <a:spAutoFit/>
          </a:bodyPr>
          <a:lstStyle/>
          <a:p>
            <a:pPr algn="just"/>
            <a:r>
              <a:rPr lang="fr-FR" sz="1600" dirty="0" smtClean="0">
                <a:solidFill>
                  <a:srgbClr val="000000"/>
                </a:solidFill>
                <a:latin typeface="FiraSans Regular"/>
              </a:rPr>
              <a:t>des représentations antérieures qui filtrent, trient et élaborent les informations reçues.</a:t>
            </a:r>
            <a:endParaRPr lang="fr-FR" sz="1600" dirty="0">
              <a:latin typeface="FiraSans Regular"/>
            </a:endParaRPr>
          </a:p>
        </p:txBody>
      </p:sp>
      <p:sp>
        <p:nvSpPr>
          <p:cNvPr id="9" name="Rectangle 8"/>
          <p:cNvSpPr/>
          <p:nvPr/>
        </p:nvSpPr>
        <p:spPr>
          <a:xfrm>
            <a:off x="829399" y="6706541"/>
            <a:ext cx="2029723" cy="584775"/>
          </a:xfrm>
          <a:prstGeom prst="rect">
            <a:avLst/>
          </a:prstGeom>
        </p:spPr>
        <p:txBody>
          <a:bodyPr wrap="none">
            <a:spAutoFit/>
          </a:bodyPr>
          <a:lstStyle/>
          <a:p>
            <a:r>
              <a:rPr lang="fr-FR" sz="1600" dirty="0" smtClean="0">
                <a:solidFill>
                  <a:srgbClr val="000000"/>
                </a:solidFill>
                <a:latin typeface="FiraSans Regular"/>
              </a:rPr>
              <a:t>Elles sont élaborées</a:t>
            </a:r>
            <a:br>
              <a:rPr lang="fr-FR" sz="1600" dirty="0" smtClean="0">
                <a:solidFill>
                  <a:srgbClr val="000000"/>
                </a:solidFill>
                <a:latin typeface="FiraSans Regular"/>
              </a:rPr>
            </a:br>
            <a:r>
              <a:rPr lang="fr-FR" sz="1600" dirty="0" smtClean="0">
                <a:solidFill>
                  <a:srgbClr val="000000"/>
                </a:solidFill>
                <a:latin typeface="FiraSans Regular"/>
              </a:rPr>
              <a:t>à partir :</a:t>
            </a:r>
            <a:endParaRPr lang="fr-FR" sz="1600" dirty="0"/>
          </a:p>
        </p:txBody>
      </p:sp>
      <p:pic>
        <p:nvPicPr>
          <p:cNvPr id="41" name="Image 4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417" y="9100187"/>
            <a:ext cx="601116" cy="601116"/>
          </a:xfrm>
          <a:prstGeom prst="rect">
            <a:avLst/>
          </a:prstGeom>
        </p:spPr>
      </p:pic>
      <p:sp>
        <p:nvSpPr>
          <p:cNvPr id="44" name="Rectangle 43"/>
          <p:cNvSpPr/>
          <p:nvPr/>
        </p:nvSpPr>
        <p:spPr>
          <a:xfrm>
            <a:off x="299584" y="5893225"/>
            <a:ext cx="3723777" cy="584775"/>
          </a:xfrm>
          <a:prstGeom prst="rect">
            <a:avLst/>
          </a:prstGeom>
        </p:spPr>
        <p:txBody>
          <a:bodyPr wrap="square">
            <a:spAutoFit/>
          </a:bodyPr>
          <a:lstStyle/>
          <a:p>
            <a:r>
              <a:rPr lang="fr-FR" sz="1600" b="1" dirty="0" smtClean="0">
                <a:solidFill>
                  <a:srgbClr val="000000"/>
                </a:solidFill>
                <a:latin typeface="FiraSans Regular"/>
              </a:rPr>
              <a:t>PROCESSUS</a:t>
            </a:r>
          </a:p>
          <a:p>
            <a:r>
              <a:rPr lang="fr-FR" sz="1600" b="1" dirty="0">
                <a:solidFill>
                  <a:srgbClr val="000000"/>
                </a:solidFill>
                <a:latin typeface="FiraSans Regular"/>
              </a:rPr>
              <a:t>d</a:t>
            </a:r>
            <a:r>
              <a:rPr lang="fr-FR" sz="1600" b="1" dirty="0" smtClean="0">
                <a:solidFill>
                  <a:srgbClr val="000000"/>
                </a:solidFill>
                <a:latin typeface="FiraSans Regular"/>
              </a:rPr>
              <a:t>e construction des représentations</a:t>
            </a:r>
            <a:endParaRPr lang="fr-FR" sz="1600" b="1" dirty="0">
              <a:latin typeface="FiraSans Regular"/>
            </a:endParaRPr>
          </a:p>
        </p:txBody>
      </p:sp>
    </p:spTree>
    <p:extLst>
      <p:ext uri="{BB962C8B-B14F-4D97-AF65-F5344CB8AC3E}">
        <p14:creationId xmlns:p14="http://schemas.microsoft.com/office/powerpoint/2010/main" val="1065415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down)">
                                      <p:cBhvr>
                                        <p:cTn id="7" dur="500"/>
                                        <p:tgtEl>
                                          <p:spTgt spid="23"/>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44"/>
                                        </p:tgtEl>
                                        <p:attrNameLst>
                                          <p:attrName>style.visibility</p:attrName>
                                        </p:attrNameLst>
                                      </p:cBhvr>
                                      <p:to>
                                        <p:strVal val="visible"/>
                                      </p:to>
                                    </p:set>
                                    <p:animEffect transition="in" filter="wipe(up)">
                                      <p:cBhvr>
                                        <p:cTn id="11" dur="500"/>
                                        <p:tgtEl>
                                          <p:spTgt spid="44"/>
                                        </p:tgtEl>
                                      </p:cBhvr>
                                    </p:animEffect>
                                  </p:childTnLst>
                                </p:cTn>
                              </p:par>
                            </p:childTnLst>
                          </p:cTn>
                        </p:par>
                        <p:par>
                          <p:cTn id="12" fill="hold">
                            <p:stCondLst>
                              <p:cond delay="1000"/>
                            </p:stCondLst>
                            <p:childTnLst>
                              <p:par>
                                <p:cTn id="13" presetID="6" presetClass="entr" presetSubtype="32" fill="hold" nodeType="afterEffect">
                                  <p:stCondLst>
                                    <p:cond delay="0"/>
                                  </p:stCondLst>
                                  <p:childTnLst>
                                    <p:set>
                                      <p:cBhvr>
                                        <p:cTn id="14" dur="1" fill="hold">
                                          <p:stCondLst>
                                            <p:cond delay="0"/>
                                          </p:stCondLst>
                                        </p:cTn>
                                        <p:tgtEl>
                                          <p:spTgt spid="55"/>
                                        </p:tgtEl>
                                        <p:attrNameLst>
                                          <p:attrName>style.visibility</p:attrName>
                                        </p:attrNameLst>
                                      </p:cBhvr>
                                      <p:to>
                                        <p:strVal val="visible"/>
                                      </p:to>
                                    </p:set>
                                    <p:animEffect transition="in" filter="circle(out)">
                                      <p:cBhvr>
                                        <p:cTn id="15" dur="2000"/>
                                        <p:tgtEl>
                                          <p:spTgt spid="55"/>
                                        </p:tgtEl>
                                      </p:cBhvr>
                                    </p:animEffect>
                                  </p:childTnLst>
                                </p:cTn>
                              </p:par>
                            </p:childTnLst>
                          </p:cTn>
                        </p:par>
                        <p:par>
                          <p:cTn id="16" fill="hold">
                            <p:stCondLst>
                              <p:cond delay="3000"/>
                            </p:stCondLst>
                            <p:childTnLst>
                              <p:par>
                                <p:cTn id="17" presetID="22" presetClass="entr" presetSubtype="8"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left)">
                                      <p:cBhvr>
                                        <p:cTn id="19" dur="2000"/>
                                        <p:tgtEl>
                                          <p:spTgt spid="9"/>
                                        </p:tgtEl>
                                      </p:cBhvr>
                                    </p:animEffect>
                                  </p:childTnLst>
                                </p:cTn>
                              </p:par>
                            </p:childTnLst>
                          </p:cTn>
                        </p:par>
                        <p:par>
                          <p:cTn id="20" fill="hold">
                            <p:stCondLst>
                              <p:cond delay="5000"/>
                            </p:stCondLst>
                            <p:childTnLst>
                              <p:par>
                                <p:cTn id="21" presetID="22" presetClass="entr" presetSubtype="8" fill="hold" grpId="0" nodeType="after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wipe(left)">
                                      <p:cBhvr>
                                        <p:cTn id="23" dur="2000"/>
                                        <p:tgtEl>
                                          <p:spTgt spid="14"/>
                                        </p:tgtEl>
                                      </p:cBhvr>
                                    </p:animEffect>
                                  </p:childTnLst>
                                </p:cTn>
                              </p:par>
                            </p:childTnLst>
                          </p:cTn>
                        </p:par>
                        <p:par>
                          <p:cTn id="24" fill="hold">
                            <p:stCondLst>
                              <p:cond delay="7000"/>
                            </p:stCondLst>
                            <p:childTnLst>
                              <p:par>
                                <p:cTn id="25" presetID="22" presetClass="entr" presetSubtype="8" fill="hold" grpId="0" nodeType="after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ipe(left)">
                                      <p:cBhvr>
                                        <p:cTn id="27" dur="2000"/>
                                        <p:tgtEl>
                                          <p:spTgt spid="15"/>
                                        </p:tgtEl>
                                      </p:cBhvr>
                                    </p:animEffect>
                                  </p:childTnLst>
                                </p:cTn>
                              </p:par>
                            </p:childTnLst>
                          </p:cTn>
                        </p:par>
                        <p:par>
                          <p:cTn id="28" fill="hold">
                            <p:stCondLst>
                              <p:cond delay="9000"/>
                            </p:stCondLst>
                            <p:childTnLst>
                              <p:par>
                                <p:cTn id="29" presetID="22" presetClass="entr" presetSubtype="8" fill="hold" grpId="0" nodeType="afterEffect">
                                  <p:stCondLst>
                                    <p:cond delay="0"/>
                                  </p:stCondLst>
                                  <p:childTnLst>
                                    <p:set>
                                      <p:cBhvr>
                                        <p:cTn id="30" dur="1" fill="hold">
                                          <p:stCondLst>
                                            <p:cond delay="0"/>
                                          </p:stCondLst>
                                        </p:cTn>
                                        <p:tgtEl>
                                          <p:spTgt spid="57"/>
                                        </p:tgtEl>
                                        <p:attrNameLst>
                                          <p:attrName>style.visibility</p:attrName>
                                        </p:attrNameLst>
                                      </p:cBhvr>
                                      <p:to>
                                        <p:strVal val="visible"/>
                                      </p:to>
                                    </p:set>
                                    <p:animEffect transition="in" filter="wipe(left)">
                                      <p:cBhvr>
                                        <p:cTn id="31" dur="2000"/>
                                        <p:tgtEl>
                                          <p:spTgt spid="57"/>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32" fill="hold" nodeType="clickEffect">
                                  <p:stCondLst>
                                    <p:cond delay="0"/>
                                  </p:stCondLst>
                                  <p:childTnLst>
                                    <p:set>
                                      <p:cBhvr>
                                        <p:cTn id="35" dur="1" fill="hold">
                                          <p:stCondLst>
                                            <p:cond delay="0"/>
                                          </p:stCondLst>
                                        </p:cTn>
                                        <p:tgtEl>
                                          <p:spTgt spid="41"/>
                                        </p:tgtEl>
                                        <p:attrNameLst>
                                          <p:attrName>style.visibility</p:attrName>
                                        </p:attrNameLst>
                                      </p:cBhvr>
                                      <p:to>
                                        <p:strVal val="visible"/>
                                      </p:to>
                                    </p:set>
                                    <p:animEffect transition="in" filter="circle(out)">
                                      <p:cBhvr>
                                        <p:cTn id="36" dur="2000"/>
                                        <p:tgtEl>
                                          <p:spTgt spid="41"/>
                                        </p:tgtEl>
                                      </p:cBhvr>
                                    </p:animEffect>
                                  </p:childTnLst>
                                </p:cTn>
                              </p:par>
                            </p:childTnLst>
                          </p:cTn>
                        </p:par>
                        <p:par>
                          <p:cTn id="37" fill="hold">
                            <p:stCondLst>
                              <p:cond delay="2000"/>
                            </p:stCondLst>
                            <p:childTnLst>
                              <p:par>
                                <p:cTn id="38" presetID="22" presetClass="entr" presetSubtype="8" fill="hold" grpId="0" nodeType="after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wipe(left)">
                                      <p:cBhvr>
                                        <p:cTn id="40" dur="2000"/>
                                        <p:tgtEl>
                                          <p:spTgt spid="16"/>
                                        </p:tgtEl>
                                      </p:cBhvr>
                                    </p:animEffect>
                                  </p:childTnLst>
                                </p:cTn>
                              </p:par>
                            </p:childTnLst>
                          </p:cTn>
                        </p:par>
                        <p:par>
                          <p:cTn id="41" fill="hold">
                            <p:stCondLst>
                              <p:cond delay="4000"/>
                            </p:stCondLst>
                            <p:childTnLst>
                              <p:par>
                                <p:cTn id="42" presetID="22" presetClass="entr" presetSubtype="8" fill="hold" grpId="0" nodeType="afterEffect">
                                  <p:stCondLst>
                                    <p:cond delay="0"/>
                                  </p:stCondLst>
                                  <p:childTnLst>
                                    <p:set>
                                      <p:cBhvr>
                                        <p:cTn id="43" dur="1" fill="hold">
                                          <p:stCondLst>
                                            <p:cond delay="0"/>
                                          </p:stCondLst>
                                        </p:cTn>
                                        <p:tgtEl>
                                          <p:spTgt spid="56"/>
                                        </p:tgtEl>
                                        <p:attrNameLst>
                                          <p:attrName>style.visibility</p:attrName>
                                        </p:attrNameLst>
                                      </p:cBhvr>
                                      <p:to>
                                        <p:strVal val="visible"/>
                                      </p:to>
                                    </p:set>
                                    <p:animEffect transition="in" filter="wipe(left)">
                                      <p:cBhvr>
                                        <p:cTn id="44" dur="200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14" grpId="0"/>
      <p:bldP spid="15" grpId="0"/>
      <p:bldP spid="16" grpId="0"/>
      <p:bldP spid="56" grpId="0"/>
      <p:bldP spid="57" grpId="0"/>
      <p:bldP spid="9" grpId="0"/>
      <p:bldP spid="44"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grpSp>
        <p:nvGrpSpPr>
          <p:cNvPr id="80" name="Groupe 79"/>
          <p:cNvGrpSpPr/>
          <p:nvPr/>
        </p:nvGrpSpPr>
        <p:grpSpPr>
          <a:xfrm>
            <a:off x="180568" y="1289841"/>
            <a:ext cx="571500" cy="646331"/>
            <a:chOff x="274274" y="1300753"/>
            <a:chExt cx="571500" cy="646331"/>
          </a:xfrm>
        </p:grpSpPr>
        <p:sp>
          <p:nvSpPr>
            <p:cNvPr id="81" name="Rectangle 80"/>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2" name="ZoneTexte 81"/>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cxnSp>
        <p:nvCxnSpPr>
          <p:cNvPr id="61" name="Connecteur droit 60"/>
          <p:cNvCxnSpPr/>
          <p:nvPr/>
        </p:nvCxnSpPr>
        <p:spPr>
          <a:xfrm>
            <a:off x="2517253" y="4447835"/>
            <a:ext cx="0" cy="563799"/>
          </a:xfrm>
          <a:prstGeom prst="line">
            <a:avLst/>
          </a:prstGeom>
          <a:ln w="57150">
            <a:solidFill>
              <a:schemeClr val="accent4"/>
            </a:solidFill>
            <a:prstDash val="sysDot"/>
            <a:tailEnd type="arrow"/>
          </a:ln>
        </p:spPr>
        <p:style>
          <a:lnRef idx="1">
            <a:schemeClr val="accent1"/>
          </a:lnRef>
          <a:fillRef idx="0">
            <a:schemeClr val="accent1"/>
          </a:fillRef>
          <a:effectRef idx="0">
            <a:schemeClr val="accent1"/>
          </a:effectRef>
          <a:fontRef idx="minor">
            <a:schemeClr val="tx1"/>
          </a:fontRef>
        </p:style>
      </p:cxnSp>
      <p:pic>
        <p:nvPicPr>
          <p:cNvPr id="6" name="Image 5"/>
          <p:cNvPicPr>
            <a:picLocks noChangeAspect="1"/>
          </p:cNvPicPr>
          <p:nvPr/>
        </p:nvPicPr>
        <p:blipFill>
          <a:blip r:embed="rId2">
            <a:biLevel thresh="75000"/>
            <a:extLst>
              <a:ext uri="{28A0092B-C50C-407E-A947-70E740481C1C}">
                <a14:useLocalDpi xmlns:a14="http://schemas.microsoft.com/office/drawing/2010/main" val="0"/>
              </a:ext>
            </a:extLst>
          </a:blip>
          <a:stretch>
            <a:fillRect/>
          </a:stretch>
        </p:blipFill>
        <p:spPr>
          <a:xfrm>
            <a:off x="624976" y="5072949"/>
            <a:ext cx="505224" cy="505224"/>
          </a:xfrm>
          <a:prstGeom prst="rect">
            <a:avLst/>
          </a:prstGeom>
        </p:spPr>
      </p:pic>
      <p:sp>
        <p:nvSpPr>
          <p:cNvPr id="7" name="Ellipse 6"/>
          <p:cNvSpPr/>
          <p:nvPr/>
        </p:nvSpPr>
        <p:spPr>
          <a:xfrm>
            <a:off x="1494243" y="2256675"/>
            <a:ext cx="2046020" cy="19793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Rectangle 25"/>
          <p:cNvSpPr/>
          <p:nvPr/>
        </p:nvSpPr>
        <p:spPr>
          <a:xfrm>
            <a:off x="1473063" y="2622996"/>
            <a:ext cx="2088381" cy="1338828"/>
          </a:xfrm>
          <a:prstGeom prst="rect">
            <a:avLst/>
          </a:prstGeom>
        </p:spPr>
        <p:txBody>
          <a:bodyPr wrap="square">
            <a:spAutoFit/>
          </a:bodyPr>
          <a:lstStyle/>
          <a:p>
            <a:pPr algn="ctr">
              <a:lnSpc>
                <a:spcPct val="150000"/>
              </a:lnSpc>
            </a:pPr>
            <a:r>
              <a:rPr lang="fr-FR" b="1" dirty="0" smtClean="0">
                <a:solidFill>
                  <a:srgbClr val="D24726"/>
                </a:solidFill>
                <a:latin typeface="FiraSans Regular"/>
              </a:rPr>
              <a:t>L’apprenant s’interroge </a:t>
            </a:r>
          </a:p>
          <a:p>
            <a:pPr algn="ctr">
              <a:lnSpc>
                <a:spcPct val="150000"/>
              </a:lnSpc>
            </a:pPr>
            <a:r>
              <a:rPr lang="fr-FR" b="1" dirty="0" smtClean="0">
                <a:solidFill>
                  <a:srgbClr val="D24726"/>
                </a:solidFill>
                <a:latin typeface="FiraSans Regular"/>
              </a:rPr>
              <a:t>sur  :</a:t>
            </a:r>
            <a:endParaRPr lang="fr-FR" b="1" dirty="0">
              <a:solidFill>
                <a:srgbClr val="D24726"/>
              </a:solidFill>
              <a:latin typeface="FiraSans Regular"/>
            </a:endParaRPr>
          </a:p>
        </p:txBody>
      </p:sp>
      <p:sp>
        <p:nvSpPr>
          <p:cNvPr id="27" name="Ellipse 26"/>
          <p:cNvSpPr/>
          <p:nvPr/>
        </p:nvSpPr>
        <p:spPr>
          <a:xfrm>
            <a:off x="2393455" y="4088115"/>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8" name="Rectangle 17"/>
          <p:cNvSpPr/>
          <p:nvPr/>
        </p:nvSpPr>
        <p:spPr>
          <a:xfrm>
            <a:off x="4023361" y="2256675"/>
            <a:ext cx="3749040" cy="323165"/>
          </a:xfrm>
          <a:prstGeom prst="rect">
            <a:avLst/>
          </a:prstGeom>
          <a:noFill/>
        </p:spPr>
        <p:txBody>
          <a:bodyPr wrap="square">
            <a:spAutoFit/>
          </a:bodyPr>
          <a:lstStyle/>
          <a:p>
            <a:pPr algn="just">
              <a:lnSpc>
                <a:spcPct val="150000"/>
              </a:lnSpc>
            </a:pPr>
            <a:r>
              <a:rPr lang="fr-FR" sz="1000" b="1" dirty="0" smtClean="0">
                <a:solidFill>
                  <a:srgbClr val="E68A74"/>
                </a:solidFill>
                <a:latin typeface="FiraSans Regular"/>
              </a:rPr>
              <a:t>Le champ de réflexion par rapport à la mise en situation ?</a:t>
            </a:r>
            <a:endParaRPr lang="fr-FR" sz="1000" b="1" dirty="0">
              <a:solidFill>
                <a:srgbClr val="E68A74"/>
              </a:solidFill>
              <a:latin typeface="FiraSans Regular"/>
            </a:endParaRPr>
          </a:p>
        </p:txBody>
      </p:sp>
      <p:sp>
        <p:nvSpPr>
          <p:cNvPr id="2" name="Rectangle 1"/>
          <p:cNvSpPr/>
          <p:nvPr/>
        </p:nvSpPr>
        <p:spPr>
          <a:xfrm>
            <a:off x="4023361" y="2504294"/>
            <a:ext cx="3886200" cy="323165"/>
          </a:xfrm>
          <a:prstGeom prst="rect">
            <a:avLst/>
          </a:prstGeom>
        </p:spPr>
        <p:txBody>
          <a:bodyPr>
            <a:spAutoFit/>
          </a:bodyPr>
          <a:lstStyle/>
          <a:p>
            <a:pPr>
              <a:lnSpc>
                <a:spcPct val="150000"/>
              </a:lnSpc>
            </a:pPr>
            <a:r>
              <a:rPr lang="fr-FR" sz="1000" b="1" dirty="0">
                <a:solidFill>
                  <a:srgbClr val="E68A74"/>
                </a:solidFill>
                <a:latin typeface="FiraSans Regular"/>
              </a:rPr>
              <a:t>Les mots </a:t>
            </a:r>
            <a:r>
              <a:rPr lang="fr-FR" sz="1000" b="1" dirty="0" smtClean="0">
                <a:solidFill>
                  <a:srgbClr val="E68A74"/>
                </a:solidFill>
                <a:latin typeface="FiraSans Regular"/>
              </a:rPr>
              <a:t>lés </a:t>
            </a:r>
            <a:r>
              <a:rPr lang="fr-FR" sz="1000" b="1" dirty="0">
                <a:solidFill>
                  <a:srgbClr val="E68A74"/>
                </a:solidFill>
                <a:latin typeface="FiraSans Regular"/>
              </a:rPr>
              <a:t>de la problématique ?</a:t>
            </a:r>
          </a:p>
        </p:txBody>
      </p:sp>
      <p:sp>
        <p:nvSpPr>
          <p:cNvPr id="19" name="Rectangle 18"/>
          <p:cNvSpPr/>
          <p:nvPr/>
        </p:nvSpPr>
        <p:spPr>
          <a:xfrm>
            <a:off x="4033112" y="2756727"/>
            <a:ext cx="2891789" cy="323165"/>
          </a:xfrm>
          <a:prstGeom prst="rect">
            <a:avLst/>
          </a:prstGeom>
        </p:spPr>
        <p:txBody>
          <a:bodyPr wrap="square">
            <a:spAutoFit/>
          </a:bodyPr>
          <a:lstStyle/>
          <a:p>
            <a:pPr>
              <a:lnSpc>
                <a:spcPct val="150000"/>
              </a:lnSpc>
            </a:pPr>
            <a:r>
              <a:rPr lang="fr-FR" sz="1000" b="1" dirty="0" smtClean="0">
                <a:solidFill>
                  <a:srgbClr val="E68A74"/>
                </a:solidFill>
                <a:latin typeface="FiraSans Regular"/>
              </a:rPr>
              <a:t>La nature de la question ? </a:t>
            </a:r>
            <a:endParaRPr lang="fr-FR" sz="1000" b="1" dirty="0">
              <a:solidFill>
                <a:srgbClr val="E68A74"/>
              </a:solidFill>
              <a:latin typeface="FiraSans Regular"/>
            </a:endParaRPr>
          </a:p>
        </p:txBody>
      </p:sp>
      <p:sp>
        <p:nvSpPr>
          <p:cNvPr id="20" name="Rectangle 19"/>
          <p:cNvSpPr/>
          <p:nvPr/>
        </p:nvSpPr>
        <p:spPr>
          <a:xfrm>
            <a:off x="4033112" y="2992145"/>
            <a:ext cx="2983229" cy="334253"/>
          </a:xfrm>
          <a:prstGeom prst="rect">
            <a:avLst/>
          </a:prstGeom>
        </p:spPr>
        <p:txBody>
          <a:bodyPr wrap="square">
            <a:spAutoFit/>
          </a:bodyPr>
          <a:lstStyle/>
          <a:p>
            <a:pPr>
              <a:lnSpc>
                <a:spcPct val="150000"/>
              </a:lnSpc>
            </a:pPr>
            <a:r>
              <a:rPr lang="fr-FR" sz="1000" b="1" dirty="0">
                <a:solidFill>
                  <a:srgbClr val="E68A74"/>
                </a:solidFill>
                <a:latin typeface="FiraSans Regular"/>
              </a:rPr>
              <a:t>L</a:t>
            </a:r>
            <a:r>
              <a:rPr lang="fr-FR" sz="1000" b="1" dirty="0" smtClean="0">
                <a:solidFill>
                  <a:srgbClr val="E68A74"/>
                </a:solidFill>
                <a:latin typeface="FiraSans Regular"/>
              </a:rPr>
              <a:t>es savoirs induits par la problématique ?</a:t>
            </a:r>
            <a:endParaRPr lang="fr-FR" sz="1000" b="1" dirty="0">
              <a:solidFill>
                <a:srgbClr val="E68A74"/>
              </a:solidFill>
              <a:latin typeface="FiraSans Regular"/>
            </a:endParaRPr>
          </a:p>
        </p:txBody>
      </p:sp>
      <p:sp>
        <p:nvSpPr>
          <p:cNvPr id="24" name="Rectangle 23"/>
          <p:cNvSpPr/>
          <p:nvPr/>
        </p:nvSpPr>
        <p:spPr>
          <a:xfrm>
            <a:off x="4033112" y="3250283"/>
            <a:ext cx="2734475" cy="294632"/>
          </a:xfrm>
          <a:prstGeom prst="rect">
            <a:avLst/>
          </a:prstGeom>
        </p:spPr>
        <p:txBody>
          <a:bodyPr wrap="square">
            <a:spAutoFit/>
          </a:bodyPr>
          <a:lstStyle/>
          <a:p>
            <a:pPr>
              <a:lnSpc>
                <a:spcPct val="150000"/>
              </a:lnSpc>
            </a:pPr>
            <a:r>
              <a:rPr lang="fr-FR" sz="1000" b="1" dirty="0">
                <a:solidFill>
                  <a:srgbClr val="E68A74"/>
                </a:solidFill>
                <a:latin typeface="FiraSans Regular"/>
              </a:rPr>
              <a:t>Ses évocations qui </a:t>
            </a:r>
            <a:r>
              <a:rPr lang="fr-FR" sz="1000" b="1" dirty="0" smtClean="0">
                <a:solidFill>
                  <a:srgbClr val="E68A74"/>
                </a:solidFill>
                <a:latin typeface="FiraSans Regular"/>
              </a:rPr>
              <a:t>émergent ?</a:t>
            </a:r>
            <a:endParaRPr lang="fr-FR" sz="1000" b="1" dirty="0">
              <a:solidFill>
                <a:srgbClr val="E68A74"/>
              </a:solidFill>
              <a:latin typeface="FiraSans Regular"/>
            </a:endParaRPr>
          </a:p>
        </p:txBody>
      </p:sp>
      <p:sp>
        <p:nvSpPr>
          <p:cNvPr id="22" name="Rectangle 21"/>
          <p:cNvSpPr/>
          <p:nvPr/>
        </p:nvSpPr>
        <p:spPr>
          <a:xfrm>
            <a:off x="1232283" y="5097293"/>
            <a:ext cx="2801136" cy="507831"/>
          </a:xfrm>
          <a:prstGeom prst="rect">
            <a:avLst/>
          </a:prstGeom>
        </p:spPr>
        <p:txBody>
          <a:bodyPr wrap="square">
            <a:spAutoFit/>
          </a:bodyPr>
          <a:lstStyle/>
          <a:p>
            <a:pPr>
              <a:lnSpc>
                <a:spcPct val="150000"/>
              </a:lnSpc>
            </a:pPr>
            <a:r>
              <a:rPr lang="fr-FR" b="1" dirty="0">
                <a:solidFill>
                  <a:schemeClr val="tx1">
                    <a:lumMod val="95000"/>
                    <a:lumOff val="5000"/>
                  </a:schemeClr>
                </a:solidFill>
                <a:latin typeface="FiraSans Regular"/>
              </a:rPr>
              <a:t>S</a:t>
            </a:r>
            <a:r>
              <a:rPr lang="fr-FR" b="1" dirty="0" smtClean="0">
                <a:solidFill>
                  <a:schemeClr val="tx1">
                    <a:lumMod val="95000"/>
                    <a:lumOff val="5000"/>
                  </a:schemeClr>
                </a:solidFill>
                <a:latin typeface="FiraSans Regular"/>
              </a:rPr>
              <a:t>es représentations ?</a:t>
            </a:r>
            <a:endParaRPr lang="fr-FR" b="1" dirty="0">
              <a:solidFill>
                <a:schemeClr val="tx1">
                  <a:lumMod val="95000"/>
                  <a:lumOff val="5000"/>
                </a:schemeClr>
              </a:solidFill>
              <a:latin typeface="FiraSans Regular"/>
            </a:endParaRPr>
          </a:p>
        </p:txBody>
      </p:sp>
      <p:sp>
        <p:nvSpPr>
          <p:cNvPr id="23" name="Rectangle 22"/>
          <p:cNvSpPr/>
          <p:nvPr/>
        </p:nvSpPr>
        <p:spPr>
          <a:xfrm>
            <a:off x="-340359" y="5690783"/>
            <a:ext cx="8249920" cy="43676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3"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34"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35"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36"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37"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38"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39"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40" name="Parenthèse fermante 39"/>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5" name="Rectangle 44"/>
          <p:cNvSpPr/>
          <p:nvPr/>
        </p:nvSpPr>
        <p:spPr>
          <a:xfrm>
            <a:off x="1012910" y="7831047"/>
            <a:ext cx="5863377" cy="584775"/>
          </a:xfrm>
          <a:prstGeom prst="rect">
            <a:avLst/>
          </a:prstGeom>
        </p:spPr>
        <p:txBody>
          <a:bodyPr wrap="square">
            <a:spAutoFit/>
          </a:bodyPr>
          <a:lstStyle/>
          <a:p>
            <a:pPr algn="just"/>
            <a:r>
              <a:rPr lang="fr-FR" sz="1600" dirty="0" smtClean="0">
                <a:solidFill>
                  <a:srgbClr val="000000"/>
                </a:solidFill>
                <a:latin typeface="FiraSans Regular"/>
              </a:rPr>
              <a:t>Si </a:t>
            </a:r>
            <a:r>
              <a:rPr lang="fr-FR" sz="1600" dirty="0">
                <a:solidFill>
                  <a:srgbClr val="000000"/>
                </a:solidFill>
                <a:latin typeface="FiraSans Regular"/>
              </a:rPr>
              <a:t>la représentation est stable et cohérente </a:t>
            </a:r>
            <a:endParaRPr lang="fr-FR" sz="1600" dirty="0" smtClean="0">
              <a:solidFill>
                <a:srgbClr val="000000"/>
              </a:solidFill>
              <a:latin typeface="FiraSans Regular"/>
            </a:endParaRPr>
          </a:p>
          <a:p>
            <a:pPr algn="just"/>
            <a:r>
              <a:rPr lang="fr-FR" sz="1600" dirty="0" smtClean="0">
                <a:solidFill>
                  <a:srgbClr val="000000"/>
                </a:solidFill>
                <a:latin typeface="FiraSans Regular"/>
              </a:rPr>
              <a:t>il </a:t>
            </a:r>
            <a:r>
              <a:rPr lang="fr-FR" sz="1600" dirty="0">
                <a:solidFill>
                  <a:srgbClr val="000000"/>
                </a:solidFill>
                <a:latin typeface="FiraSans Regular"/>
              </a:rPr>
              <a:t>est, par conséquent, difficile de la faire </a:t>
            </a:r>
            <a:r>
              <a:rPr lang="fr-FR" sz="1600" dirty="0" smtClean="0">
                <a:solidFill>
                  <a:srgbClr val="000000"/>
                </a:solidFill>
                <a:latin typeface="FiraSans Regular"/>
              </a:rPr>
              <a:t>changer</a:t>
            </a:r>
          </a:p>
        </p:txBody>
      </p:sp>
      <p:sp>
        <p:nvSpPr>
          <p:cNvPr id="47" name="Rectangle 46"/>
          <p:cNvSpPr/>
          <p:nvPr/>
        </p:nvSpPr>
        <p:spPr>
          <a:xfrm>
            <a:off x="1029248" y="6736647"/>
            <a:ext cx="5988225" cy="584775"/>
          </a:xfrm>
          <a:prstGeom prst="rect">
            <a:avLst/>
          </a:prstGeom>
        </p:spPr>
        <p:txBody>
          <a:bodyPr wrap="square">
            <a:spAutoFit/>
          </a:bodyPr>
          <a:lstStyle/>
          <a:p>
            <a:r>
              <a:rPr lang="fr-FR" sz="1600" dirty="0" smtClean="0">
                <a:solidFill>
                  <a:srgbClr val="000000"/>
                </a:solidFill>
                <a:latin typeface="FiraSans Regular"/>
              </a:rPr>
              <a:t>Elles peuvent </a:t>
            </a:r>
            <a:r>
              <a:rPr lang="fr-FR" sz="1600" dirty="0">
                <a:solidFill>
                  <a:srgbClr val="000000"/>
                </a:solidFill>
                <a:latin typeface="FiraSans Regular"/>
              </a:rPr>
              <a:t>parfois être complétées, limitées ou </a:t>
            </a:r>
            <a:r>
              <a:rPr lang="fr-FR" sz="1600" dirty="0" smtClean="0">
                <a:solidFill>
                  <a:srgbClr val="000000"/>
                </a:solidFill>
                <a:latin typeface="FiraSans Regular"/>
              </a:rPr>
              <a:t>transformées.</a:t>
            </a:r>
            <a:br>
              <a:rPr lang="fr-FR" sz="1600" dirty="0" smtClean="0">
                <a:solidFill>
                  <a:srgbClr val="000000"/>
                </a:solidFill>
                <a:latin typeface="FiraSans Regular"/>
              </a:rPr>
            </a:br>
            <a:r>
              <a:rPr lang="fr-FR" sz="1600" dirty="0" smtClean="0">
                <a:solidFill>
                  <a:srgbClr val="000000"/>
                </a:solidFill>
                <a:latin typeface="FiraSans Regular"/>
              </a:rPr>
              <a:t>Ce </a:t>
            </a:r>
            <a:r>
              <a:rPr lang="fr-FR" sz="1600" dirty="0">
                <a:solidFill>
                  <a:srgbClr val="000000"/>
                </a:solidFill>
                <a:latin typeface="FiraSans Regular"/>
              </a:rPr>
              <a:t>qui donne naissance à de nouvelles représentations</a:t>
            </a:r>
            <a:endParaRPr lang="fr-FR" sz="1600" dirty="0">
              <a:latin typeface="FiraSans Regular"/>
            </a:endParaRPr>
          </a:p>
        </p:txBody>
      </p:sp>
      <p:sp>
        <p:nvSpPr>
          <p:cNvPr id="49" name="Rectangle 48"/>
          <p:cNvSpPr/>
          <p:nvPr/>
        </p:nvSpPr>
        <p:spPr>
          <a:xfrm>
            <a:off x="299584" y="5893225"/>
            <a:ext cx="3723777" cy="584775"/>
          </a:xfrm>
          <a:prstGeom prst="rect">
            <a:avLst/>
          </a:prstGeom>
        </p:spPr>
        <p:txBody>
          <a:bodyPr wrap="square">
            <a:spAutoFit/>
          </a:bodyPr>
          <a:lstStyle/>
          <a:p>
            <a:r>
              <a:rPr lang="fr-FR" sz="1600" b="1" dirty="0" smtClean="0">
                <a:solidFill>
                  <a:srgbClr val="000000"/>
                </a:solidFill>
                <a:latin typeface="FiraSans Regular"/>
              </a:rPr>
              <a:t>PROCESSUS</a:t>
            </a:r>
          </a:p>
          <a:p>
            <a:r>
              <a:rPr lang="fr-FR" sz="1600" b="1" dirty="0">
                <a:solidFill>
                  <a:srgbClr val="000000"/>
                </a:solidFill>
                <a:latin typeface="FiraSans Regular"/>
              </a:rPr>
              <a:t>d</a:t>
            </a:r>
            <a:r>
              <a:rPr lang="fr-FR" sz="1600" b="1" dirty="0" smtClean="0">
                <a:solidFill>
                  <a:srgbClr val="000000"/>
                </a:solidFill>
                <a:latin typeface="FiraSans Regular"/>
              </a:rPr>
              <a:t>e construction des représentations</a:t>
            </a:r>
            <a:endParaRPr lang="fr-FR" sz="1600" b="1" dirty="0">
              <a:latin typeface="FiraSans Regular"/>
            </a:endParaRPr>
          </a:p>
        </p:txBody>
      </p:sp>
      <p:pic>
        <p:nvPicPr>
          <p:cNvPr id="50" name="Image 4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568" y="6735802"/>
            <a:ext cx="601116" cy="601116"/>
          </a:xfrm>
          <a:prstGeom prst="rect">
            <a:avLst/>
          </a:prstGeom>
        </p:spPr>
      </p:pic>
      <p:pic>
        <p:nvPicPr>
          <p:cNvPr id="51" name="Image 5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568" y="7840381"/>
            <a:ext cx="601116" cy="601116"/>
          </a:xfrm>
          <a:prstGeom prst="rect">
            <a:avLst/>
          </a:prstGeom>
        </p:spPr>
      </p:pic>
      <p:sp>
        <p:nvSpPr>
          <p:cNvPr id="3" name="Rectangle 2"/>
          <p:cNvSpPr/>
          <p:nvPr/>
        </p:nvSpPr>
        <p:spPr>
          <a:xfrm>
            <a:off x="2011681" y="8761352"/>
            <a:ext cx="3886200" cy="646331"/>
          </a:xfrm>
          <a:prstGeom prst="rect">
            <a:avLst/>
          </a:prstGeom>
        </p:spPr>
        <p:txBody>
          <a:bodyPr>
            <a:spAutoFit/>
          </a:bodyPr>
          <a:lstStyle/>
          <a:p>
            <a:pPr algn="ctr"/>
            <a:r>
              <a:rPr lang="fr-FR" dirty="0">
                <a:solidFill>
                  <a:srgbClr val="000000"/>
                </a:solidFill>
                <a:latin typeface="FiraSans Regular"/>
              </a:rPr>
              <a:t>Ce qui explique la difficulté </a:t>
            </a:r>
            <a:endParaRPr lang="fr-FR" dirty="0" smtClean="0">
              <a:solidFill>
                <a:srgbClr val="000000"/>
              </a:solidFill>
              <a:latin typeface="FiraSans Regular"/>
            </a:endParaRPr>
          </a:p>
          <a:p>
            <a:pPr algn="ctr"/>
            <a:r>
              <a:rPr lang="fr-FR" dirty="0" smtClean="0">
                <a:solidFill>
                  <a:srgbClr val="000000"/>
                </a:solidFill>
                <a:latin typeface="FiraSans Regular"/>
              </a:rPr>
              <a:t>de </a:t>
            </a:r>
            <a:r>
              <a:rPr lang="fr-FR" dirty="0">
                <a:solidFill>
                  <a:srgbClr val="000000"/>
                </a:solidFill>
                <a:latin typeface="FiraSans Regular"/>
              </a:rPr>
              <a:t>tout apprentissage</a:t>
            </a:r>
            <a:endParaRPr lang="fr-FR" dirty="0">
              <a:latin typeface="FiraSans Regular"/>
            </a:endParaRPr>
          </a:p>
        </p:txBody>
      </p:sp>
    </p:spTree>
    <p:extLst>
      <p:ext uri="{BB962C8B-B14F-4D97-AF65-F5344CB8AC3E}">
        <p14:creationId xmlns:p14="http://schemas.microsoft.com/office/powerpoint/2010/main" val="964517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after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circle(out)">
                                      <p:cBhvr>
                                        <p:cTn id="7" dur="2000"/>
                                        <p:tgtEl>
                                          <p:spTgt spid="50"/>
                                        </p:tgtEl>
                                      </p:cBhvr>
                                    </p:animEffect>
                                  </p:childTnLst>
                                </p:cTn>
                              </p:par>
                            </p:childTnLst>
                          </p:cTn>
                        </p:par>
                        <p:par>
                          <p:cTn id="8" fill="hold">
                            <p:stCondLst>
                              <p:cond delay="2000"/>
                            </p:stCondLst>
                            <p:childTnLst>
                              <p:par>
                                <p:cTn id="9" presetID="22" presetClass="entr" presetSubtype="8" fill="hold" grpId="0" nodeType="afterEffect">
                                  <p:stCondLst>
                                    <p:cond delay="0"/>
                                  </p:stCondLst>
                                  <p:childTnLst>
                                    <p:set>
                                      <p:cBhvr>
                                        <p:cTn id="10" dur="1" fill="hold">
                                          <p:stCondLst>
                                            <p:cond delay="0"/>
                                          </p:stCondLst>
                                        </p:cTn>
                                        <p:tgtEl>
                                          <p:spTgt spid="47"/>
                                        </p:tgtEl>
                                        <p:attrNameLst>
                                          <p:attrName>style.visibility</p:attrName>
                                        </p:attrNameLst>
                                      </p:cBhvr>
                                      <p:to>
                                        <p:strVal val="visible"/>
                                      </p:to>
                                    </p:set>
                                    <p:animEffect transition="in" filter="wipe(left)">
                                      <p:cBhvr>
                                        <p:cTn id="11" dur="500"/>
                                        <p:tgtEl>
                                          <p:spTgt spid="47"/>
                                        </p:tgtEl>
                                      </p:cBhvr>
                                    </p:animEffect>
                                  </p:childTnLst>
                                </p:cTn>
                              </p:par>
                              <p:par>
                                <p:cTn id="12" presetID="6" presetClass="entr" presetSubtype="32" fill="hold" nodeType="withEffect">
                                  <p:stCondLst>
                                    <p:cond delay="0"/>
                                  </p:stCondLst>
                                  <p:childTnLst>
                                    <p:set>
                                      <p:cBhvr>
                                        <p:cTn id="13" dur="1" fill="hold">
                                          <p:stCondLst>
                                            <p:cond delay="0"/>
                                          </p:stCondLst>
                                        </p:cTn>
                                        <p:tgtEl>
                                          <p:spTgt spid="51"/>
                                        </p:tgtEl>
                                        <p:attrNameLst>
                                          <p:attrName>style.visibility</p:attrName>
                                        </p:attrNameLst>
                                      </p:cBhvr>
                                      <p:to>
                                        <p:strVal val="visible"/>
                                      </p:to>
                                    </p:set>
                                    <p:animEffect transition="in" filter="circle(out)">
                                      <p:cBhvr>
                                        <p:cTn id="14" dur="2000"/>
                                        <p:tgtEl>
                                          <p:spTgt spid="51"/>
                                        </p:tgtEl>
                                      </p:cBhvr>
                                    </p:animEffect>
                                  </p:childTnLst>
                                </p:cTn>
                              </p:par>
                            </p:childTnLst>
                          </p:cTn>
                        </p:par>
                        <p:par>
                          <p:cTn id="15" fill="hold">
                            <p:stCondLst>
                              <p:cond delay="4000"/>
                            </p:stCondLst>
                            <p:childTnLst>
                              <p:par>
                                <p:cTn id="16" presetID="22" presetClass="entr" presetSubtype="8" fill="hold" grpId="0" nodeType="afterEffect">
                                  <p:stCondLst>
                                    <p:cond delay="0"/>
                                  </p:stCondLst>
                                  <p:childTnLst>
                                    <p:set>
                                      <p:cBhvr>
                                        <p:cTn id="17" dur="1" fill="hold">
                                          <p:stCondLst>
                                            <p:cond delay="0"/>
                                          </p:stCondLst>
                                        </p:cTn>
                                        <p:tgtEl>
                                          <p:spTgt spid="45"/>
                                        </p:tgtEl>
                                        <p:attrNameLst>
                                          <p:attrName>style.visibility</p:attrName>
                                        </p:attrNameLst>
                                      </p:cBhvr>
                                      <p:to>
                                        <p:strVal val="visible"/>
                                      </p:to>
                                    </p:set>
                                    <p:animEffect transition="in" filter="wipe(left)">
                                      <p:cBhvr>
                                        <p:cTn id="18" dur="500"/>
                                        <p:tgtEl>
                                          <p:spTgt spid="45"/>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circle(in)">
                                      <p:cBhvr>
                                        <p:cTn id="23"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P spid="47" grpId="0"/>
      <p:bldP spid="3"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51" name="Parenthèse fermante 50"/>
          <p:cNvSpPr/>
          <p:nvPr/>
        </p:nvSpPr>
        <p:spPr>
          <a:xfrm rot="5400000">
            <a:off x="3765607" y="6647287"/>
            <a:ext cx="652531" cy="4307862"/>
          </a:xfrm>
          <a:prstGeom prst="rightBracket">
            <a:avLst>
              <a:gd name="adj" fmla="val 76572"/>
            </a:avLst>
          </a:prstGeom>
          <a:solidFill>
            <a:schemeClr val="bg1">
              <a:lumMod val="95000"/>
            </a:schemeClr>
          </a:solidFill>
          <a:ln w="28575">
            <a:solidFill>
              <a:schemeClr val="bg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sz="1600" dirty="0"/>
          </a:p>
        </p:txBody>
      </p:sp>
      <p:sp>
        <p:nvSpPr>
          <p:cNvPr id="4" name="Parenthèse fermante 3"/>
          <p:cNvSpPr/>
          <p:nvPr/>
        </p:nvSpPr>
        <p:spPr>
          <a:xfrm rot="16200000">
            <a:off x="3765607" y="4888805"/>
            <a:ext cx="652531" cy="4307862"/>
          </a:xfrm>
          <a:prstGeom prst="rightBracket">
            <a:avLst>
              <a:gd name="adj" fmla="val 76572"/>
            </a:avLst>
          </a:prstGeom>
          <a:solidFill>
            <a:schemeClr val="bg1">
              <a:lumMod val="95000"/>
            </a:schemeClr>
          </a:solidFill>
          <a:ln w="28575">
            <a:solidFill>
              <a:schemeClr val="bg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grpSp>
        <p:nvGrpSpPr>
          <p:cNvPr id="80" name="Groupe 79"/>
          <p:cNvGrpSpPr/>
          <p:nvPr/>
        </p:nvGrpSpPr>
        <p:grpSpPr>
          <a:xfrm>
            <a:off x="180568" y="1289841"/>
            <a:ext cx="571500" cy="646331"/>
            <a:chOff x="274274" y="1300753"/>
            <a:chExt cx="571500" cy="646331"/>
          </a:xfrm>
        </p:grpSpPr>
        <p:sp>
          <p:nvSpPr>
            <p:cNvPr id="81" name="Rectangle 80"/>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2" name="ZoneTexte 81"/>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cxnSp>
        <p:nvCxnSpPr>
          <p:cNvPr id="61" name="Connecteur droit 60"/>
          <p:cNvCxnSpPr/>
          <p:nvPr/>
        </p:nvCxnSpPr>
        <p:spPr>
          <a:xfrm>
            <a:off x="2517253" y="4447835"/>
            <a:ext cx="0" cy="563799"/>
          </a:xfrm>
          <a:prstGeom prst="line">
            <a:avLst/>
          </a:prstGeom>
          <a:ln w="57150">
            <a:solidFill>
              <a:schemeClr val="accent4"/>
            </a:solidFill>
            <a:prstDash val="sysDot"/>
            <a:tailEnd type="arrow"/>
          </a:ln>
        </p:spPr>
        <p:style>
          <a:lnRef idx="1">
            <a:schemeClr val="accent1"/>
          </a:lnRef>
          <a:fillRef idx="0">
            <a:schemeClr val="accent1"/>
          </a:fillRef>
          <a:effectRef idx="0">
            <a:schemeClr val="accent1"/>
          </a:effectRef>
          <a:fontRef idx="minor">
            <a:schemeClr val="tx1"/>
          </a:fontRef>
        </p:style>
      </p:cxnSp>
      <p:pic>
        <p:nvPicPr>
          <p:cNvPr id="6" name="Image 5"/>
          <p:cNvPicPr>
            <a:picLocks noChangeAspect="1"/>
          </p:cNvPicPr>
          <p:nvPr/>
        </p:nvPicPr>
        <p:blipFill>
          <a:blip r:embed="rId2">
            <a:biLevel thresh="75000"/>
            <a:extLst>
              <a:ext uri="{28A0092B-C50C-407E-A947-70E740481C1C}">
                <a14:useLocalDpi xmlns:a14="http://schemas.microsoft.com/office/drawing/2010/main" val="0"/>
              </a:ext>
            </a:extLst>
          </a:blip>
          <a:stretch>
            <a:fillRect/>
          </a:stretch>
        </p:blipFill>
        <p:spPr>
          <a:xfrm>
            <a:off x="624976" y="5072949"/>
            <a:ext cx="505224" cy="505224"/>
          </a:xfrm>
          <a:prstGeom prst="rect">
            <a:avLst/>
          </a:prstGeom>
        </p:spPr>
      </p:pic>
      <p:sp>
        <p:nvSpPr>
          <p:cNvPr id="7" name="Ellipse 6"/>
          <p:cNvSpPr/>
          <p:nvPr/>
        </p:nvSpPr>
        <p:spPr>
          <a:xfrm>
            <a:off x="1494243" y="2256675"/>
            <a:ext cx="2046020" cy="19793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Rectangle 25"/>
          <p:cNvSpPr/>
          <p:nvPr/>
        </p:nvSpPr>
        <p:spPr>
          <a:xfrm>
            <a:off x="1473063" y="2622996"/>
            <a:ext cx="2088381" cy="1338828"/>
          </a:xfrm>
          <a:prstGeom prst="rect">
            <a:avLst/>
          </a:prstGeom>
        </p:spPr>
        <p:txBody>
          <a:bodyPr wrap="square">
            <a:spAutoFit/>
          </a:bodyPr>
          <a:lstStyle/>
          <a:p>
            <a:pPr algn="ctr">
              <a:lnSpc>
                <a:spcPct val="150000"/>
              </a:lnSpc>
            </a:pPr>
            <a:r>
              <a:rPr lang="fr-FR" b="1" dirty="0" smtClean="0">
                <a:solidFill>
                  <a:srgbClr val="D24726"/>
                </a:solidFill>
                <a:latin typeface="FiraSans Regular"/>
              </a:rPr>
              <a:t>L’apprenant s’interroge </a:t>
            </a:r>
          </a:p>
          <a:p>
            <a:pPr algn="ctr">
              <a:lnSpc>
                <a:spcPct val="150000"/>
              </a:lnSpc>
            </a:pPr>
            <a:r>
              <a:rPr lang="fr-FR" b="1" dirty="0" smtClean="0">
                <a:solidFill>
                  <a:srgbClr val="D24726"/>
                </a:solidFill>
                <a:latin typeface="FiraSans Regular"/>
              </a:rPr>
              <a:t>sur  :</a:t>
            </a:r>
            <a:endParaRPr lang="fr-FR" b="1" dirty="0">
              <a:solidFill>
                <a:srgbClr val="D24726"/>
              </a:solidFill>
              <a:latin typeface="FiraSans Regular"/>
            </a:endParaRPr>
          </a:p>
        </p:txBody>
      </p:sp>
      <p:sp>
        <p:nvSpPr>
          <p:cNvPr id="27" name="Ellipse 26"/>
          <p:cNvSpPr/>
          <p:nvPr/>
        </p:nvSpPr>
        <p:spPr>
          <a:xfrm>
            <a:off x="2393455" y="4088115"/>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p>
        </p:txBody>
      </p:sp>
      <p:sp>
        <p:nvSpPr>
          <p:cNvPr id="18" name="Rectangle 17"/>
          <p:cNvSpPr/>
          <p:nvPr/>
        </p:nvSpPr>
        <p:spPr>
          <a:xfrm>
            <a:off x="4023361" y="2256675"/>
            <a:ext cx="3749040" cy="323165"/>
          </a:xfrm>
          <a:prstGeom prst="rect">
            <a:avLst/>
          </a:prstGeom>
          <a:noFill/>
        </p:spPr>
        <p:txBody>
          <a:bodyPr wrap="square">
            <a:spAutoFit/>
          </a:bodyPr>
          <a:lstStyle/>
          <a:p>
            <a:pPr algn="just">
              <a:lnSpc>
                <a:spcPct val="150000"/>
              </a:lnSpc>
            </a:pPr>
            <a:r>
              <a:rPr lang="fr-FR" sz="1000" b="1" dirty="0" smtClean="0">
                <a:solidFill>
                  <a:srgbClr val="E68A74"/>
                </a:solidFill>
                <a:latin typeface="FiraSans Regular"/>
              </a:rPr>
              <a:t>Le champ de réflexion par rapport à la mise en situation ?</a:t>
            </a:r>
            <a:endParaRPr lang="fr-FR" sz="1000" b="1" dirty="0">
              <a:solidFill>
                <a:srgbClr val="E68A74"/>
              </a:solidFill>
              <a:latin typeface="FiraSans Regular"/>
            </a:endParaRPr>
          </a:p>
        </p:txBody>
      </p:sp>
      <p:sp>
        <p:nvSpPr>
          <p:cNvPr id="2" name="Rectangle 1"/>
          <p:cNvSpPr/>
          <p:nvPr/>
        </p:nvSpPr>
        <p:spPr>
          <a:xfrm>
            <a:off x="4023361" y="2504294"/>
            <a:ext cx="3886200" cy="323165"/>
          </a:xfrm>
          <a:prstGeom prst="rect">
            <a:avLst/>
          </a:prstGeom>
        </p:spPr>
        <p:txBody>
          <a:bodyPr>
            <a:spAutoFit/>
          </a:bodyPr>
          <a:lstStyle/>
          <a:p>
            <a:pPr>
              <a:lnSpc>
                <a:spcPct val="150000"/>
              </a:lnSpc>
            </a:pPr>
            <a:r>
              <a:rPr lang="fr-FR" sz="1000" b="1" dirty="0">
                <a:solidFill>
                  <a:srgbClr val="E68A74"/>
                </a:solidFill>
                <a:latin typeface="FiraSans Regular"/>
              </a:rPr>
              <a:t>Les mots </a:t>
            </a:r>
            <a:r>
              <a:rPr lang="fr-FR" sz="1000" b="1" dirty="0" smtClean="0">
                <a:solidFill>
                  <a:srgbClr val="E68A74"/>
                </a:solidFill>
                <a:latin typeface="FiraSans Regular"/>
              </a:rPr>
              <a:t>lés </a:t>
            </a:r>
            <a:r>
              <a:rPr lang="fr-FR" sz="1000" b="1" dirty="0">
                <a:solidFill>
                  <a:srgbClr val="E68A74"/>
                </a:solidFill>
                <a:latin typeface="FiraSans Regular"/>
              </a:rPr>
              <a:t>de la problématique ?</a:t>
            </a:r>
          </a:p>
        </p:txBody>
      </p:sp>
      <p:sp>
        <p:nvSpPr>
          <p:cNvPr id="19" name="Rectangle 18"/>
          <p:cNvSpPr/>
          <p:nvPr/>
        </p:nvSpPr>
        <p:spPr>
          <a:xfrm>
            <a:off x="4033112" y="2756727"/>
            <a:ext cx="2891789" cy="323165"/>
          </a:xfrm>
          <a:prstGeom prst="rect">
            <a:avLst/>
          </a:prstGeom>
        </p:spPr>
        <p:txBody>
          <a:bodyPr wrap="square">
            <a:spAutoFit/>
          </a:bodyPr>
          <a:lstStyle/>
          <a:p>
            <a:pPr>
              <a:lnSpc>
                <a:spcPct val="150000"/>
              </a:lnSpc>
            </a:pPr>
            <a:r>
              <a:rPr lang="fr-FR" sz="1000" b="1" dirty="0" smtClean="0">
                <a:solidFill>
                  <a:srgbClr val="E68A74"/>
                </a:solidFill>
                <a:latin typeface="FiraSans Regular"/>
              </a:rPr>
              <a:t>La nature de la question ? </a:t>
            </a:r>
            <a:endParaRPr lang="fr-FR" sz="1000" b="1" dirty="0">
              <a:solidFill>
                <a:srgbClr val="E68A74"/>
              </a:solidFill>
              <a:latin typeface="FiraSans Regular"/>
            </a:endParaRPr>
          </a:p>
        </p:txBody>
      </p:sp>
      <p:sp>
        <p:nvSpPr>
          <p:cNvPr id="20" name="Rectangle 19"/>
          <p:cNvSpPr/>
          <p:nvPr/>
        </p:nvSpPr>
        <p:spPr>
          <a:xfrm>
            <a:off x="4033112" y="2992145"/>
            <a:ext cx="2983229" cy="334253"/>
          </a:xfrm>
          <a:prstGeom prst="rect">
            <a:avLst/>
          </a:prstGeom>
        </p:spPr>
        <p:txBody>
          <a:bodyPr wrap="square">
            <a:spAutoFit/>
          </a:bodyPr>
          <a:lstStyle/>
          <a:p>
            <a:pPr>
              <a:lnSpc>
                <a:spcPct val="150000"/>
              </a:lnSpc>
            </a:pPr>
            <a:r>
              <a:rPr lang="fr-FR" sz="1000" b="1" dirty="0">
                <a:solidFill>
                  <a:srgbClr val="E68A74"/>
                </a:solidFill>
                <a:latin typeface="FiraSans Regular"/>
              </a:rPr>
              <a:t>L</a:t>
            </a:r>
            <a:r>
              <a:rPr lang="fr-FR" sz="1000" b="1" dirty="0" smtClean="0">
                <a:solidFill>
                  <a:srgbClr val="E68A74"/>
                </a:solidFill>
                <a:latin typeface="FiraSans Regular"/>
              </a:rPr>
              <a:t>es savoirs induits par la problématique ?</a:t>
            </a:r>
            <a:endParaRPr lang="fr-FR" sz="1000" b="1" dirty="0">
              <a:solidFill>
                <a:srgbClr val="E68A74"/>
              </a:solidFill>
              <a:latin typeface="FiraSans Regular"/>
            </a:endParaRPr>
          </a:p>
        </p:txBody>
      </p:sp>
      <p:sp>
        <p:nvSpPr>
          <p:cNvPr id="24" name="Rectangle 23"/>
          <p:cNvSpPr/>
          <p:nvPr/>
        </p:nvSpPr>
        <p:spPr>
          <a:xfrm>
            <a:off x="4033112" y="3250283"/>
            <a:ext cx="2734475" cy="331813"/>
          </a:xfrm>
          <a:prstGeom prst="rect">
            <a:avLst/>
          </a:prstGeom>
        </p:spPr>
        <p:txBody>
          <a:bodyPr wrap="square">
            <a:spAutoFit/>
          </a:bodyPr>
          <a:lstStyle/>
          <a:p>
            <a:pPr>
              <a:lnSpc>
                <a:spcPct val="150000"/>
              </a:lnSpc>
            </a:pPr>
            <a:r>
              <a:rPr lang="fr-FR" sz="1000" b="1" dirty="0" smtClean="0">
                <a:solidFill>
                  <a:srgbClr val="E68A74"/>
                </a:solidFill>
                <a:latin typeface="FiraSans Regular"/>
              </a:rPr>
              <a:t>La direction prendre ?</a:t>
            </a:r>
            <a:endParaRPr lang="fr-FR" sz="1000" b="1" dirty="0">
              <a:solidFill>
                <a:srgbClr val="E68A74"/>
              </a:solidFill>
              <a:latin typeface="FiraSans Regular"/>
            </a:endParaRPr>
          </a:p>
        </p:txBody>
      </p:sp>
      <p:sp>
        <p:nvSpPr>
          <p:cNvPr id="21" name="Rectangle 20"/>
          <p:cNvSpPr/>
          <p:nvPr/>
        </p:nvSpPr>
        <p:spPr>
          <a:xfrm>
            <a:off x="4033419" y="3489113"/>
            <a:ext cx="2902912" cy="294632"/>
          </a:xfrm>
          <a:prstGeom prst="rect">
            <a:avLst/>
          </a:prstGeom>
        </p:spPr>
        <p:txBody>
          <a:bodyPr wrap="square">
            <a:spAutoFit/>
          </a:bodyPr>
          <a:lstStyle/>
          <a:p>
            <a:pPr>
              <a:lnSpc>
                <a:spcPct val="150000"/>
              </a:lnSpc>
            </a:pPr>
            <a:r>
              <a:rPr lang="fr-FR" sz="1000" b="1" dirty="0" smtClean="0">
                <a:solidFill>
                  <a:srgbClr val="E68A74"/>
                </a:solidFill>
                <a:latin typeface="FiraSans Regular"/>
              </a:rPr>
              <a:t>Ses évocations qui émergent ?</a:t>
            </a:r>
            <a:endParaRPr lang="fr-FR" sz="1000" b="1" dirty="0">
              <a:solidFill>
                <a:srgbClr val="E68A74"/>
              </a:solidFill>
              <a:latin typeface="FiraSans Regular"/>
            </a:endParaRPr>
          </a:p>
        </p:txBody>
      </p:sp>
      <p:sp>
        <p:nvSpPr>
          <p:cNvPr id="22" name="Rectangle 21"/>
          <p:cNvSpPr/>
          <p:nvPr/>
        </p:nvSpPr>
        <p:spPr>
          <a:xfrm>
            <a:off x="4033419" y="3730768"/>
            <a:ext cx="2801136" cy="294632"/>
          </a:xfrm>
          <a:prstGeom prst="rect">
            <a:avLst/>
          </a:prstGeom>
        </p:spPr>
        <p:txBody>
          <a:bodyPr wrap="square">
            <a:spAutoFit/>
          </a:bodyPr>
          <a:lstStyle/>
          <a:p>
            <a:pPr>
              <a:lnSpc>
                <a:spcPct val="150000"/>
              </a:lnSpc>
            </a:pPr>
            <a:r>
              <a:rPr lang="fr-FR" sz="1000" b="1" dirty="0">
                <a:solidFill>
                  <a:srgbClr val="E68A74"/>
                </a:solidFill>
                <a:latin typeface="FiraSans Regular"/>
              </a:rPr>
              <a:t>S</a:t>
            </a:r>
            <a:r>
              <a:rPr lang="fr-FR" sz="1000" b="1" dirty="0" smtClean="0">
                <a:solidFill>
                  <a:srgbClr val="E68A74"/>
                </a:solidFill>
                <a:latin typeface="FiraSans Regular"/>
              </a:rPr>
              <a:t>es représentations ?</a:t>
            </a:r>
            <a:endParaRPr lang="fr-FR" sz="1000" b="1" dirty="0">
              <a:solidFill>
                <a:srgbClr val="E68A74"/>
              </a:solidFill>
              <a:latin typeface="FiraSans Regular"/>
            </a:endParaRPr>
          </a:p>
        </p:txBody>
      </p:sp>
      <p:sp>
        <p:nvSpPr>
          <p:cNvPr id="23" name="Rectangle 22"/>
          <p:cNvSpPr/>
          <p:nvPr/>
        </p:nvSpPr>
        <p:spPr>
          <a:xfrm>
            <a:off x="1130200" y="5075440"/>
            <a:ext cx="6065358" cy="507831"/>
          </a:xfrm>
          <a:prstGeom prst="rect">
            <a:avLst/>
          </a:prstGeom>
        </p:spPr>
        <p:txBody>
          <a:bodyPr wrap="square">
            <a:spAutoFit/>
          </a:bodyPr>
          <a:lstStyle/>
          <a:p>
            <a:pPr>
              <a:lnSpc>
                <a:spcPct val="150000"/>
              </a:lnSpc>
            </a:pPr>
            <a:r>
              <a:rPr lang="fr-FR" b="1" dirty="0">
                <a:solidFill>
                  <a:schemeClr val="tx1">
                    <a:lumMod val="95000"/>
                    <a:lumOff val="5000"/>
                  </a:schemeClr>
                </a:solidFill>
                <a:latin typeface="FiraSans Regular"/>
              </a:rPr>
              <a:t>S</a:t>
            </a:r>
            <a:r>
              <a:rPr lang="fr-FR" b="1" dirty="0" smtClean="0">
                <a:solidFill>
                  <a:schemeClr val="tx1">
                    <a:lumMod val="95000"/>
                    <a:lumOff val="5000"/>
                  </a:schemeClr>
                </a:solidFill>
                <a:latin typeface="FiraSans Regular"/>
              </a:rPr>
              <a:t>es interrogations générées par la problématique ?</a:t>
            </a:r>
            <a:endParaRPr lang="fr-FR" b="1" dirty="0">
              <a:solidFill>
                <a:schemeClr val="tx1">
                  <a:lumMod val="95000"/>
                  <a:lumOff val="5000"/>
                </a:schemeClr>
              </a:solidFill>
              <a:latin typeface="FiraSans Regular"/>
            </a:endParaRPr>
          </a:p>
        </p:txBody>
      </p:sp>
      <p:sp>
        <p:nvSpPr>
          <p:cNvPr id="33"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34"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35"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36"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37"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38"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39"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40" name="Parenthèse fermante 39"/>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1" name="Rectangle 40"/>
          <p:cNvSpPr/>
          <p:nvPr/>
        </p:nvSpPr>
        <p:spPr>
          <a:xfrm>
            <a:off x="1731748" y="5784799"/>
            <a:ext cx="4720248" cy="584775"/>
          </a:xfrm>
          <a:prstGeom prst="rect">
            <a:avLst/>
          </a:prstGeom>
        </p:spPr>
        <p:txBody>
          <a:bodyPr wrap="square">
            <a:spAutoFit/>
          </a:bodyPr>
          <a:lstStyle/>
          <a:p>
            <a:pPr algn="ctr"/>
            <a:r>
              <a:rPr lang="fr-FR" sz="1600" dirty="0" smtClean="0">
                <a:latin typeface="FiraSans Regular"/>
              </a:rPr>
              <a:t>Les interrogations de l’apprenant </a:t>
            </a:r>
          </a:p>
          <a:p>
            <a:pPr algn="ctr"/>
            <a:r>
              <a:rPr lang="fr-FR" sz="1600" dirty="0" smtClean="0">
                <a:latin typeface="FiraSans Regular"/>
              </a:rPr>
              <a:t>doivent être verbalisées à l’oral ou à l’écrit</a:t>
            </a:r>
            <a:endParaRPr lang="fr-FR" sz="1600" dirty="0">
              <a:latin typeface="FiraSans Regular"/>
            </a:endParaRPr>
          </a:p>
        </p:txBody>
      </p:sp>
      <p:sp>
        <p:nvSpPr>
          <p:cNvPr id="42" name="Rectangle 41"/>
          <p:cNvSpPr/>
          <p:nvPr/>
        </p:nvSpPr>
        <p:spPr>
          <a:xfrm>
            <a:off x="1731748" y="6784227"/>
            <a:ext cx="4720248" cy="584775"/>
          </a:xfrm>
          <a:prstGeom prst="rect">
            <a:avLst/>
          </a:prstGeom>
        </p:spPr>
        <p:txBody>
          <a:bodyPr wrap="square">
            <a:spAutoFit/>
          </a:bodyPr>
          <a:lstStyle/>
          <a:p>
            <a:pPr algn="ctr"/>
            <a:r>
              <a:rPr lang="fr-FR" sz="1600" dirty="0" smtClean="0">
                <a:latin typeface="FiraSans Regular"/>
              </a:rPr>
              <a:t>Elles peuvent constituer </a:t>
            </a:r>
          </a:p>
          <a:p>
            <a:pPr algn="ctr"/>
            <a:r>
              <a:rPr lang="fr-FR" sz="1600" dirty="0" smtClean="0">
                <a:latin typeface="FiraSans Regular"/>
              </a:rPr>
              <a:t>des hypothèses, des pistes, des propositions</a:t>
            </a:r>
            <a:endParaRPr lang="fr-FR" sz="1600" dirty="0">
              <a:latin typeface="FiraSans Regular"/>
            </a:endParaRPr>
          </a:p>
        </p:txBody>
      </p:sp>
      <p:sp>
        <p:nvSpPr>
          <p:cNvPr id="43" name="Rectangle 42"/>
          <p:cNvSpPr/>
          <p:nvPr/>
        </p:nvSpPr>
        <p:spPr>
          <a:xfrm>
            <a:off x="1937941" y="7611923"/>
            <a:ext cx="2100680" cy="584775"/>
          </a:xfrm>
          <a:prstGeom prst="rect">
            <a:avLst/>
          </a:prstGeom>
        </p:spPr>
        <p:txBody>
          <a:bodyPr wrap="square">
            <a:spAutoFit/>
          </a:bodyPr>
          <a:lstStyle/>
          <a:p>
            <a:pPr algn="ctr"/>
            <a:r>
              <a:rPr lang="fr-FR" sz="1600" dirty="0">
                <a:solidFill>
                  <a:schemeClr val="bg1"/>
                </a:solidFill>
                <a:latin typeface="FiraSans Regular"/>
              </a:rPr>
              <a:t>à</a:t>
            </a:r>
            <a:r>
              <a:rPr lang="fr-FR" sz="1600" dirty="0" smtClean="0">
                <a:solidFill>
                  <a:schemeClr val="bg1"/>
                </a:solidFill>
                <a:latin typeface="FiraSans Regular"/>
              </a:rPr>
              <a:t> prendre</a:t>
            </a:r>
          </a:p>
          <a:p>
            <a:pPr algn="ctr"/>
            <a:r>
              <a:rPr lang="fr-FR" sz="1600" dirty="0" smtClean="0">
                <a:solidFill>
                  <a:schemeClr val="bg1"/>
                </a:solidFill>
                <a:latin typeface="FiraSans Regular"/>
              </a:rPr>
              <a:t> en compte</a:t>
            </a:r>
            <a:endParaRPr lang="fr-FR" sz="1600" dirty="0">
              <a:solidFill>
                <a:schemeClr val="bg1"/>
              </a:solidFill>
              <a:latin typeface="FiraSans Regular"/>
            </a:endParaRPr>
          </a:p>
        </p:txBody>
      </p:sp>
      <p:sp>
        <p:nvSpPr>
          <p:cNvPr id="44" name="Rectangle 43"/>
          <p:cNvSpPr/>
          <p:nvPr/>
        </p:nvSpPr>
        <p:spPr>
          <a:xfrm>
            <a:off x="4308328" y="7680611"/>
            <a:ext cx="1658133" cy="338554"/>
          </a:xfrm>
          <a:prstGeom prst="rect">
            <a:avLst/>
          </a:prstGeom>
        </p:spPr>
        <p:txBody>
          <a:bodyPr wrap="square">
            <a:spAutoFit/>
          </a:bodyPr>
          <a:lstStyle/>
          <a:p>
            <a:pPr algn="ctr"/>
            <a:r>
              <a:rPr lang="fr-FR" sz="1600" dirty="0">
                <a:solidFill>
                  <a:schemeClr val="bg1"/>
                </a:solidFill>
                <a:latin typeface="FiraSans Regular"/>
              </a:rPr>
              <a:t>à</a:t>
            </a:r>
            <a:r>
              <a:rPr lang="fr-FR" sz="1600" dirty="0" smtClean="0">
                <a:solidFill>
                  <a:schemeClr val="bg1"/>
                </a:solidFill>
                <a:latin typeface="FiraSans Regular"/>
              </a:rPr>
              <a:t> écarter</a:t>
            </a:r>
            <a:endParaRPr lang="fr-FR" sz="1600" dirty="0">
              <a:solidFill>
                <a:schemeClr val="bg1"/>
              </a:solidFill>
              <a:latin typeface="FiraSans Regular"/>
            </a:endParaRPr>
          </a:p>
        </p:txBody>
      </p:sp>
      <p:sp>
        <p:nvSpPr>
          <p:cNvPr id="3" name="Rectangle 2"/>
          <p:cNvSpPr/>
          <p:nvPr/>
        </p:nvSpPr>
        <p:spPr>
          <a:xfrm>
            <a:off x="2390645" y="8616552"/>
            <a:ext cx="3402454" cy="338554"/>
          </a:xfrm>
          <a:prstGeom prst="rect">
            <a:avLst/>
          </a:prstGeom>
        </p:spPr>
        <p:txBody>
          <a:bodyPr wrap="square">
            <a:spAutoFit/>
          </a:bodyPr>
          <a:lstStyle/>
          <a:p>
            <a:pPr algn="ctr"/>
            <a:r>
              <a:rPr lang="fr-FR" sz="1600" dirty="0">
                <a:latin typeface="FiraSans Regular"/>
              </a:rPr>
              <a:t>pour traiter la </a:t>
            </a:r>
            <a:r>
              <a:rPr lang="fr-FR" sz="1600" dirty="0" smtClean="0">
                <a:latin typeface="FiraSans Regular"/>
              </a:rPr>
              <a:t>problématique </a:t>
            </a:r>
            <a:endParaRPr lang="fr-FR" sz="1600" dirty="0"/>
          </a:p>
        </p:txBody>
      </p:sp>
      <p:cxnSp>
        <p:nvCxnSpPr>
          <p:cNvPr id="8" name="Connecteur droit avec flèche 7"/>
          <p:cNvCxnSpPr/>
          <p:nvPr/>
        </p:nvCxnSpPr>
        <p:spPr>
          <a:xfrm>
            <a:off x="4091872" y="6369574"/>
            <a:ext cx="0" cy="272600"/>
          </a:xfrm>
          <a:prstGeom prst="straightConnector1">
            <a:avLst/>
          </a:prstGeom>
          <a:ln w="28575">
            <a:solidFill>
              <a:schemeClr val="bg1"/>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50" name="Connecteur droit avec flèche 49"/>
          <p:cNvCxnSpPr/>
          <p:nvPr/>
        </p:nvCxnSpPr>
        <p:spPr>
          <a:xfrm>
            <a:off x="4091872" y="7584951"/>
            <a:ext cx="0" cy="720000"/>
          </a:xfrm>
          <a:prstGeom prst="straightConnector1">
            <a:avLst/>
          </a:prstGeom>
          <a:ln w="28575">
            <a:solidFill>
              <a:schemeClr val="bg1"/>
            </a:solidFill>
            <a:prstDash val="sysDot"/>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5700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left)">
                                      <p:cBhvr>
                                        <p:cTn id="7" dur="1000"/>
                                        <p:tgtEl>
                                          <p:spTgt spid="22"/>
                                        </p:tgtEl>
                                      </p:cBhvr>
                                    </p:animEffect>
                                  </p:childTnLst>
                                </p:cTn>
                              </p:par>
                              <p:par>
                                <p:cTn id="8" presetID="6" presetClass="entr" presetSubtype="32"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circle(out)">
                                      <p:cBhvr>
                                        <p:cTn id="10" dur="2000"/>
                                        <p:tgtEl>
                                          <p:spTgt spid="27"/>
                                        </p:tgtEl>
                                      </p:cBhvr>
                                    </p:animEffect>
                                  </p:childTnLst>
                                </p:cTn>
                              </p:par>
                            </p:childTnLst>
                          </p:cTn>
                        </p:par>
                        <p:par>
                          <p:cTn id="11" fill="hold">
                            <p:stCondLst>
                              <p:cond delay="2000"/>
                            </p:stCondLst>
                            <p:childTnLst>
                              <p:par>
                                <p:cTn id="12" presetID="22" presetClass="entr" presetSubtype="1" fill="hold" nodeType="afterEffect">
                                  <p:stCondLst>
                                    <p:cond delay="0"/>
                                  </p:stCondLst>
                                  <p:childTnLst>
                                    <p:set>
                                      <p:cBhvr>
                                        <p:cTn id="13" dur="1" fill="hold">
                                          <p:stCondLst>
                                            <p:cond delay="0"/>
                                          </p:stCondLst>
                                        </p:cTn>
                                        <p:tgtEl>
                                          <p:spTgt spid="61"/>
                                        </p:tgtEl>
                                        <p:attrNameLst>
                                          <p:attrName>style.visibility</p:attrName>
                                        </p:attrNameLst>
                                      </p:cBhvr>
                                      <p:to>
                                        <p:strVal val="visible"/>
                                      </p:to>
                                    </p:set>
                                    <p:animEffect transition="in" filter="wipe(up)">
                                      <p:cBhvr>
                                        <p:cTn id="14" dur="1000"/>
                                        <p:tgtEl>
                                          <p:spTgt spid="61"/>
                                        </p:tgtEl>
                                      </p:cBhvr>
                                    </p:animEffect>
                                  </p:childTnLst>
                                </p:cTn>
                              </p:par>
                            </p:childTnLst>
                          </p:cTn>
                        </p:par>
                        <p:par>
                          <p:cTn id="15" fill="hold">
                            <p:stCondLst>
                              <p:cond delay="3000"/>
                            </p:stCondLst>
                            <p:childTnLst>
                              <p:par>
                                <p:cTn id="16" presetID="10" presetClass="entr" presetSubtype="0" fill="hold" nodeType="after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500"/>
                                        <p:tgtEl>
                                          <p:spTgt spid="6"/>
                                        </p:tgtEl>
                                      </p:cBhvr>
                                    </p:animEffect>
                                  </p:childTnLst>
                                </p:cTn>
                              </p:par>
                            </p:childTnLst>
                          </p:cTn>
                        </p:par>
                        <p:par>
                          <p:cTn id="19" fill="hold">
                            <p:stCondLst>
                              <p:cond delay="3500"/>
                            </p:stCondLst>
                            <p:childTnLst>
                              <p:par>
                                <p:cTn id="20" presetID="22" presetClass="entr" presetSubtype="8" fill="hold" grpId="0" nodeType="after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wipe(left)">
                                      <p:cBhvr>
                                        <p:cTn id="22" dur="1000"/>
                                        <p:tgtEl>
                                          <p:spTgt spid="23"/>
                                        </p:tgtEl>
                                      </p:cBhvr>
                                    </p:animEffect>
                                  </p:childTnLst>
                                </p:cTn>
                              </p:par>
                            </p:childTnLst>
                          </p:cTn>
                        </p:par>
                        <p:par>
                          <p:cTn id="23" fill="hold">
                            <p:stCondLst>
                              <p:cond delay="4500"/>
                            </p:stCondLst>
                            <p:childTnLst>
                              <p:par>
                                <p:cTn id="24" presetID="22" presetClass="entr" presetSubtype="1" fill="hold" grpId="0" nodeType="afterEffect">
                                  <p:stCondLst>
                                    <p:cond delay="0"/>
                                  </p:stCondLst>
                                  <p:childTnLst>
                                    <p:set>
                                      <p:cBhvr>
                                        <p:cTn id="25" dur="1" fill="hold">
                                          <p:stCondLst>
                                            <p:cond delay="0"/>
                                          </p:stCondLst>
                                        </p:cTn>
                                        <p:tgtEl>
                                          <p:spTgt spid="41"/>
                                        </p:tgtEl>
                                        <p:attrNameLst>
                                          <p:attrName>style.visibility</p:attrName>
                                        </p:attrNameLst>
                                      </p:cBhvr>
                                      <p:to>
                                        <p:strVal val="visible"/>
                                      </p:to>
                                    </p:set>
                                    <p:animEffect transition="in" filter="wipe(up)">
                                      <p:cBhvr>
                                        <p:cTn id="26" dur="2000"/>
                                        <p:tgtEl>
                                          <p:spTgt spid="41"/>
                                        </p:tgtEl>
                                      </p:cBhvr>
                                    </p:animEffect>
                                  </p:childTnLst>
                                </p:cTn>
                              </p:par>
                            </p:childTnLst>
                          </p:cTn>
                        </p:par>
                        <p:par>
                          <p:cTn id="27" fill="hold">
                            <p:stCondLst>
                              <p:cond delay="6500"/>
                            </p:stCondLst>
                            <p:childTnLst>
                              <p:par>
                                <p:cTn id="28" presetID="22" presetClass="entr" presetSubtype="1" fill="hold" nodeType="after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wipe(up)">
                                      <p:cBhvr>
                                        <p:cTn id="30" dur="1000"/>
                                        <p:tgtEl>
                                          <p:spTgt spid="8"/>
                                        </p:tgtEl>
                                      </p:cBhvr>
                                    </p:animEffect>
                                  </p:childTnLst>
                                </p:cTn>
                              </p:par>
                            </p:childTnLst>
                          </p:cTn>
                        </p:par>
                        <p:par>
                          <p:cTn id="31" fill="hold">
                            <p:stCondLst>
                              <p:cond delay="7500"/>
                            </p:stCondLst>
                            <p:childTnLst>
                              <p:par>
                                <p:cTn id="32" presetID="22" presetClass="entr" presetSubtype="1" fill="hold" grpId="0" nodeType="after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wipe(up)">
                                      <p:cBhvr>
                                        <p:cTn id="34" dur="1000"/>
                                        <p:tgtEl>
                                          <p:spTgt spid="4"/>
                                        </p:tgtEl>
                                      </p:cBhvr>
                                    </p:animEffect>
                                  </p:childTnLst>
                                </p:cTn>
                              </p:par>
                            </p:childTnLst>
                          </p:cTn>
                        </p:par>
                        <p:par>
                          <p:cTn id="35" fill="hold">
                            <p:stCondLst>
                              <p:cond delay="8500"/>
                            </p:stCondLst>
                            <p:childTnLst>
                              <p:par>
                                <p:cTn id="36" presetID="22" presetClass="entr" presetSubtype="1" fill="hold" grpId="0" nodeType="afterEffect">
                                  <p:stCondLst>
                                    <p:cond delay="0"/>
                                  </p:stCondLst>
                                  <p:childTnLst>
                                    <p:set>
                                      <p:cBhvr>
                                        <p:cTn id="37" dur="1" fill="hold">
                                          <p:stCondLst>
                                            <p:cond delay="0"/>
                                          </p:stCondLst>
                                        </p:cTn>
                                        <p:tgtEl>
                                          <p:spTgt spid="42"/>
                                        </p:tgtEl>
                                        <p:attrNameLst>
                                          <p:attrName>style.visibility</p:attrName>
                                        </p:attrNameLst>
                                      </p:cBhvr>
                                      <p:to>
                                        <p:strVal val="visible"/>
                                      </p:to>
                                    </p:set>
                                    <p:animEffect transition="in" filter="wipe(up)">
                                      <p:cBhvr>
                                        <p:cTn id="38" dur="2000"/>
                                        <p:tgtEl>
                                          <p:spTgt spid="42"/>
                                        </p:tgtEl>
                                      </p:cBhvr>
                                    </p:animEffect>
                                  </p:childTnLst>
                                </p:cTn>
                              </p:par>
                            </p:childTnLst>
                          </p:cTn>
                        </p:par>
                        <p:par>
                          <p:cTn id="39" fill="hold">
                            <p:stCondLst>
                              <p:cond delay="10500"/>
                            </p:stCondLst>
                            <p:childTnLst>
                              <p:par>
                                <p:cTn id="40" presetID="22" presetClass="entr" presetSubtype="1" fill="hold" grpId="0" nodeType="afterEffect">
                                  <p:stCondLst>
                                    <p:cond delay="0"/>
                                  </p:stCondLst>
                                  <p:childTnLst>
                                    <p:set>
                                      <p:cBhvr>
                                        <p:cTn id="41" dur="1" fill="hold">
                                          <p:stCondLst>
                                            <p:cond delay="0"/>
                                          </p:stCondLst>
                                        </p:cTn>
                                        <p:tgtEl>
                                          <p:spTgt spid="43"/>
                                        </p:tgtEl>
                                        <p:attrNameLst>
                                          <p:attrName>style.visibility</p:attrName>
                                        </p:attrNameLst>
                                      </p:cBhvr>
                                      <p:to>
                                        <p:strVal val="visible"/>
                                      </p:to>
                                    </p:set>
                                    <p:animEffect transition="in" filter="wipe(up)">
                                      <p:cBhvr>
                                        <p:cTn id="42" dur="2000"/>
                                        <p:tgtEl>
                                          <p:spTgt spid="43"/>
                                        </p:tgtEl>
                                      </p:cBhvr>
                                    </p:animEffect>
                                  </p:childTnLst>
                                </p:cTn>
                              </p:par>
                              <p:par>
                                <p:cTn id="43" presetID="22" presetClass="entr" presetSubtype="1" fill="hold" grpId="0" nodeType="withEffect">
                                  <p:stCondLst>
                                    <p:cond delay="0"/>
                                  </p:stCondLst>
                                  <p:childTnLst>
                                    <p:set>
                                      <p:cBhvr>
                                        <p:cTn id="44" dur="1" fill="hold">
                                          <p:stCondLst>
                                            <p:cond delay="0"/>
                                          </p:stCondLst>
                                        </p:cTn>
                                        <p:tgtEl>
                                          <p:spTgt spid="44"/>
                                        </p:tgtEl>
                                        <p:attrNameLst>
                                          <p:attrName>style.visibility</p:attrName>
                                        </p:attrNameLst>
                                      </p:cBhvr>
                                      <p:to>
                                        <p:strVal val="visible"/>
                                      </p:to>
                                    </p:set>
                                    <p:animEffect transition="in" filter="wipe(up)">
                                      <p:cBhvr>
                                        <p:cTn id="45" dur="2000"/>
                                        <p:tgtEl>
                                          <p:spTgt spid="44"/>
                                        </p:tgtEl>
                                      </p:cBhvr>
                                    </p:animEffect>
                                  </p:childTnLst>
                                </p:cTn>
                              </p:par>
                            </p:childTnLst>
                          </p:cTn>
                        </p:par>
                        <p:par>
                          <p:cTn id="46" fill="hold">
                            <p:stCondLst>
                              <p:cond delay="12500"/>
                            </p:stCondLst>
                            <p:childTnLst>
                              <p:par>
                                <p:cTn id="47" presetID="22" presetClass="entr" presetSubtype="1" fill="hold" nodeType="afterEffect">
                                  <p:stCondLst>
                                    <p:cond delay="0"/>
                                  </p:stCondLst>
                                  <p:childTnLst>
                                    <p:set>
                                      <p:cBhvr>
                                        <p:cTn id="48" dur="1" fill="hold">
                                          <p:stCondLst>
                                            <p:cond delay="0"/>
                                          </p:stCondLst>
                                        </p:cTn>
                                        <p:tgtEl>
                                          <p:spTgt spid="50"/>
                                        </p:tgtEl>
                                        <p:attrNameLst>
                                          <p:attrName>style.visibility</p:attrName>
                                        </p:attrNameLst>
                                      </p:cBhvr>
                                      <p:to>
                                        <p:strVal val="visible"/>
                                      </p:to>
                                    </p:set>
                                    <p:animEffect transition="in" filter="wipe(up)">
                                      <p:cBhvr>
                                        <p:cTn id="49" dur="1000"/>
                                        <p:tgtEl>
                                          <p:spTgt spid="50"/>
                                        </p:tgtEl>
                                      </p:cBhvr>
                                    </p:animEffect>
                                  </p:childTnLst>
                                </p:cTn>
                              </p:par>
                            </p:childTnLst>
                          </p:cTn>
                        </p:par>
                        <p:par>
                          <p:cTn id="50" fill="hold">
                            <p:stCondLst>
                              <p:cond delay="13500"/>
                            </p:stCondLst>
                            <p:childTnLst>
                              <p:par>
                                <p:cTn id="51" presetID="22" presetClass="entr" presetSubtype="4" fill="hold" grpId="0" nodeType="afterEffect">
                                  <p:stCondLst>
                                    <p:cond delay="0"/>
                                  </p:stCondLst>
                                  <p:childTnLst>
                                    <p:set>
                                      <p:cBhvr>
                                        <p:cTn id="52" dur="1" fill="hold">
                                          <p:stCondLst>
                                            <p:cond delay="0"/>
                                          </p:stCondLst>
                                        </p:cTn>
                                        <p:tgtEl>
                                          <p:spTgt spid="51"/>
                                        </p:tgtEl>
                                        <p:attrNameLst>
                                          <p:attrName>style.visibility</p:attrName>
                                        </p:attrNameLst>
                                      </p:cBhvr>
                                      <p:to>
                                        <p:strVal val="visible"/>
                                      </p:to>
                                    </p:set>
                                    <p:animEffect transition="in" filter="wipe(down)">
                                      <p:cBhvr>
                                        <p:cTn id="53" dur="1000"/>
                                        <p:tgtEl>
                                          <p:spTgt spid="51"/>
                                        </p:tgtEl>
                                      </p:cBhvr>
                                    </p:animEffect>
                                  </p:childTnLst>
                                </p:cTn>
                              </p:par>
                            </p:childTnLst>
                          </p:cTn>
                        </p:par>
                        <p:par>
                          <p:cTn id="54" fill="hold">
                            <p:stCondLst>
                              <p:cond delay="14500"/>
                            </p:stCondLst>
                            <p:childTnLst>
                              <p:par>
                                <p:cTn id="55" presetID="22" presetClass="entr" presetSubtype="4" fill="hold" grpId="0" nodeType="afterEffect">
                                  <p:stCondLst>
                                    <p:cond delay="0"/>
                                  </p:stCondLst>
                                  <p:childTnLst>
                                    <p:set>
                                      <p:cBhvr>
                                        <p:cTn id="56" dur="1" fill="hold">
                                          <p:stCondLst>
                                            <p:cond delay="0"/>
                                          </p:stCondLst>
                                        </p:cTn>
                                        <p:tgtEl>
                                          <p:spTgt spid="3"/>
                                        </p:tgtEl>
                                        <p:attrNameLst>
                                          <p:attrName>style.visibility</p:attrName>
                                        </p:attrNameLst>
                                      </p:cBhvr>
                                      <p:to>
                                        <p:strVal val="visible"/>
                                      </p:to>
                                    </p:set>
                                    <p:animEffect transition="in" filter="wipe(down)">
                                      <p:cBhvr>
                                        <p:cTn id="5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animBg="1"/>
      <p:bldP spid="4" grpId="0" animBg="1"/>
      <p:bldP spid="27" grpId="0" animBg="1"/>
      <p:bldP spid="22" grpId="0"/>
      <p:bldP spid="23" grpId="0"/>
      <p:bldP spid="41" grpId="0"/>
      <p:bldP spid="42" grpId="0"/>
      <p:bldP spid="43" grpId="0"/>
      <p:bldP spid="44" grpId="0"/>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16" name="Rectangle 15"/>
          <p:cNvSpPr/>
          <p:nvPr/>
        </p:nvSpPr>
        <p:spPr>
          <a:xfrm>
            <a:off x="740466" y="2422917"/>
            <a:ext cx="6231833" cy="923330"/>
          </a:xfrm>
          <a:prstGeom prst="rect">
            <a:avLst/>
          </a:prstGeom>
        </p:spPr>
        <p:txBody>
          <a:bodyPr wrap="square">
            <a:spAutoFit/>
          </a:bodyPr>
          <a:lstStyle/>
          <a:p>
            <a:pPr>
              <a:lnSpc>
                <a:spcPct val="150000"/>
              </a:lnSpc>
            </a:pPr>
            <a:r>
              <a:rPr lang="fr-FR" b="1" dirty="0" smtClean="0">
                <a:solidFill>
                  <a:schemeClr val="tx1">
                    <a:lumMod val="95000"/>
                    <a:lumOff val="5000"/>
                  </a:schemeClr>
                </a:solidFill>
                <a:latin typeface="FiraSans Regular"/>
              </a:rPr>
              <a:t>Comment faire émerger la réflexion de l’apprenant sur la compréhension de la problématique ?</a:t>
            </a:r>
            <a:endParaRPr lang="fr-FR" dirty="0">
              <a:solidFill>
                <a:schemeClr val="tx1">
                  <a:lumMod val="95000"/>
                  <a:lumOff val="5000"/>
                </a:schemeClr>
              </a:solidFill>
              <a:latin typeface="FiraSans Regular"/>
            </a:endParaRPr>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sp>
        <p:nvSpPr>
          <p:cNvPr id="22" name="Rectangle 21"/>
          <p:cNvSpPr/>
          <p:nvPr/>
        </p:nvSpPr>
        <p:spPr>
          <a:xfrm>
            <a:off x="1742170" y="7209358"/>
            <a:ext cx="1772573" cy="825867"/>
          </a:xfrm>
          <a:prstGeom prst="rect">
            <a:avLst/>
          </a:prstGeom>
        </p:spPr>
        <p:txBody>
          <a:bodyPr wrap="square">
            <a:spAutoFit/>
          </a:bodyPr>
          <a:lstStyle/>
          <a:p>
            <a:pPr algn="ctr">
              <a:lnSpc>
                <a:spcPct val="150000"/>
              </a:lnSpc>
            </a:pPr>
            <a:r>
              <a:rPr lang="fr-FR" sz="1600" b="1" dirty="0" smtClean="0">
                <a:solidFill>
                  <a:schemeClr val="tx1">
                    <a:lumMod val="95000"/>
                    <a:lumOff val="5000"/>
                  </a:schemeClr>
                </a:solidFill>
                <a:latin typeface="FiraSans Regular"/>
              </a:rPr>
              <a:t>L’utilisation du</a:t>
            </a:r>
          </a:p>
          <a:p>
            <a:pPr algn="ctr">
              <a:lnSpc>
                <a:spcPct val="150000"/>
              </a:lnSpc>
            </a:pPr>
            <a:r>
              <a:rPr lang="fr-FR" b="1" dirty="0" err="1" smtClean="0">
                <a:solidFill>
                  <a:schemeClr val="tx1">
                    <a:lumMod val="95000"/>
                    <a:lumOff val="5000"/>
                  </a:schemeClr>
                </a:solidFill>
                <a:latin typeface="FiraSans Regular"/>
              </a:rPr>
              <a:t>Brainstroming</a:t>
            </a:r>
            <a:endParaRPr lang="fr-FR" b="1" dirty="0">
              <a:solidFill>
                <a:schemeClr val="tx1">
                  <a:lumMod val="95000"/>
                  <a:lumOff val="5000"/>
                </a:schemeClr>
              </a:solidFill>
              <a:latin typeface="FiraSans Regular"/>
            </a:endParaRPr>
          </a:p>
        </p:txBody>
      </p:sp>
      <p:grpSp>
        <p:nvGrpSpPr>
          <p:cNvPr id="48" name="Groupe 47"/>
          <p:cNvGrpSpPr/>
          <p:nvPr/>
        </p:nvGrpSpPr>
        <p:grpSpPr>
          <a:xfrm>
            <a:off x="180568" y="1289841"/>
            <a:ext cx="571500" cy="646331"/>
            <a:chOff x="274274" y="1300753"/>
            <a:chExt cx="571500" cy="646331"/>
          </a:xfrm>
        </p:grpSpPr>
        <p:sp>
          <p:nvSpPr>
            <p:cNvPr id="50" name="Rectangle 49"/>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 name="ZoneTexte 50"/>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sp>
        <p:nvSpPr>
          <p:cNvPr id="43" name="Rectangle 42"/>
          <p:cNvSpPr/>
          <p:nvPr/>
        </p:nvSpPr>
        <p:spPr>
          <a:xfrm>
            <a:off x="4541449" y="5424834"/>
            <a:ext cx="1545832" cy="872034"/>
          </a:xfrm>
          <a:prstGeom prst="rect">
            <a:avLst/>
          </a:prstGeom>
        </p:spPr>
        <p:txBody>
          <a:bodyPr wrap="square">
            <a:spAutoFit/>
          </a:bodyPr>
          <a:lstStyle/>
          <a:p>
            <a:pPr algn="ctr">
              <a:lnSpc>
                <a:spcPct val="150000"/>
              </a:lnSpc>
            </a:pPr>
            <a:r>
              <a:rPr lang="fr-FR" b="1" dirty="0" smtClean="0">
                <a:latin typeface="FiraSans Regular"/>
              </a:rPr>
              <a:t>La méthode</a:t>
            </a:r>
          </a:p>
          <a:p>
            <a:pPr algn="ctr">
              <a:lnSpc>
                <a:spcPct val="150000"/>
              </a:lnSpc>
            </a:pPr>
            <a:r>
              <a:rPr lang="fr-FR" b="1" dirty="0" err="1" smtClean="0">
                <a:latin typeface="FiraSans Regular"/>
              </a:rPr>
              <a:t>QQOCQP</a:t>
            </a:r>
            <a:endParaRPr lang="fr-FR" b="1" dirty="0">
              <a:latin typeface="FiraSans Regular"/>
            </a:endParaRPr>
          </a:p>
        </p:txBody>
      </p:sp>
      <p:sp>
        <p:nvSpPr>
          <p:cNvPr id="18" name="Rectangle 17"/>
          <p:cNvSpPr/>
          <p:nvPr/>
        </p:nvSpPr>
        <p:spPr>
          <a:xfrm>
            <a:off x="4383348" y="7248174"/>
            <a:ext cx="1975312" cy="877163"/>
          </a:xfrm>
          <a:prstGeom prst="rect">
            <a:avLst/>
          </a:prstGeom>
        </p:spPr>
        <p:txBody>
          <a:bodyPr wrap="square">
            <a:spAutoFit/>
          </a:bodyPr>
          <a:lstStyle/>
          <a:p>
            <a:pPr algn="ctr">
              <a:lnSpc>
                <a:spcPct val="150000"/>
              </a:lnSpc>
            </a:pPr>
            <a:r>
              <a:rPr lang="fr-FR" sz="1600" b="1" dirty="0">
                <a:solidFill>
                  <a:schemeClr val="tx1">
                    <a:lumMod val="95000"/>
                    <a:lumOff val="5000"/>
                  </a:schemeClr>
                </a:solidFill>
                <a:latin typeface="FiraSans Regular"/>
              </a:rPr>
              <a:t>L’utilisation </a:t>
            </a:r>
            <a:r>
              <a:rPr lang="fr-FR" sz="1600" b="1" dirty="0" smtClean="0">
                <a:solidFill>
                  <a:schemeClr val="tx1">
                    <a:lumMod val="95000"/>
                    <a:lumOff val="5000"/>
                  </a:schemeClr>
                </a:solidFill>
                <a:latin typeface="FiraSans Regular"/>
              </a:rPr>
              <a:t>d’une</a:t>
            </a:r>
            <a:endParaRPr lang="fr-FR" sz="1600" b="1" dirty="0">
              <a:solidFill>
                <a:schemeClr val="tx1">
                  <a:lumMod val="95000"/>
                  <a:lumOff val="5000"/>
                </a:schemeClr>
              </a:solidFill>
              <a:latin typeface="FiraSans Regular"/>
            </a:endParaRPr>
          </a:p>
          <a:p>
            <a:pPr algn="ctr">
              <a:lnSpc>
                <a:spcPct val="150000"/>
              </a:lnSpc>
            </a:pPr>
            <a:r>
              <a:rPr lang="fr-FR" b="1" dirty="0" smtClean="0">
                <a:solidFill>
                  <a:schemeClr val="tx1">
                    <a:lumMod val="95000"/>
                    <a:lumOff val="5000"/>
                  </a:schemeClr>
                </a:solidFill>
                <a:latin typeface="FiraSans Regular"/>
              </a:rPr>
              <a:t>Carte mentale</a:t>
            </a:r>
            <a:endParaRPr lang="fr-FR" b="1" dirty="0">
              <a:solidFill>
                <a:schemeClr val="tx1">
                  <a:lumMod val="95000"/>
                  <a:lumOff val="5000"/>
                </a:schemeClr>
              </a:solidFill>
              <a:latin typeface="FiraSans Regular"/>
            </a:endParaRPr>
          </a:p>
        </p:txBody>
      </p:sp>
      <p:sp>
        <p:nvSpPr>
          <p:cNvPr id="19" name="Rettangolo 10"/>
          <p:cNvSpPr/>
          <p:nvPr/>
        </p:nvSpPr>
        <p:spPr>
          <a:xfrm>
            <a:off x="65700" y="178561"/>
            <a:ext cx="1475999" cy="367873"/>
          </a:xfrm>
          <a:prstGeom prst="roundRect">
            <a:avLst>
              <a:gd name="adj" fmla="val 50000"/>
            </a:avLst>
          </a:prstGeom>
          <a:solidFill>
            <a:srgbClr val="E68A74"/>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20"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21"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23"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24" name="Rettangolo 10"/>
          <p:cNvSpPr/>
          <p:nvPr/>
        </p:nvSpPr>
        <p:spPr>
          <a:xfrm>
            <a:off x="1564768" y="178561"/>
            <a:ext cx="12760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25"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26" name="Rectangle 25"/>
          <p:cNvSpPr/>
          <p:nvPr/>
        </p:nvSpPr>
        <p:spPr>
          <a:xfrm>
            <a:off x="630148" y="3917177"/>
            <a:ext cx="6913033" cy="923330"/>
          </a:xfrm>
          <a:prstGeom prst="rect">
            <a:avLst/>
          </a:prstGeom>
        </p:spPr>
        <p:txBody>
          <a:bodyPr wrap="square">
            <a:spAutoFit/>
          </a:bodyPr>
          <a:lstStyle/>
          <a:p>
            <a:pPr algn="ctr">
              <a:lnSpc>
                <a:spcPct val="150000"/>
              </a:lnSpc>
            </a:pPr>
            <a:r>
              <a:rPr lang="fr-FR" b="1" dirty="0">
                <a:solidFill>
                  <a:schemeClr val="bg1"/>
                </a:solidFill>
                <a:latin typeface="FiraSans Regular"/>
              </a:rPr>
              <a:t>D</a:t>
            </a:r>
            <a:r>
              <a:rPr lang="fr-FR" b="1" dirty="0" smtClean="0">
                <a:solidFill>
                  <a:schemeClr val="bg1"/>
                </a:solidFill>
                <a:latin typeface="FiraSans Regular"/>
              </a:rPr>
              <a:t>es outils pédagogiques en plus peuvent favoriser </a:t>
            </a:r>
          </a:p>
          <a:p>
            <a:pPr algn="ctr">
              <a:lnSpc>
                <a:spcPct val="150000"/>
              </a:lnSpc>
            </a:pPr>
            <a:r>
              <a:rPr lang="fr-FR" b="1" dirty="0" smtClean="0">
                <a:solidFill>
                  <a:schemeClr val="bg1"/>
                </a:solidFill>
                <a:latin typeface="FiraSans Regular"/>
              </a:rPr>
              <a:t>la réflexion des apprenants :</a:t>
            </a:r>
            <a:endParaRPr lang="fr-FR" dirty="0">
              <a:solidFill>
                <a:schemeClr val="bg1"/>
              </a:solidFill>
              <a:latin typeface="FiraSans Regular"/>
            </a:endParaRPr>
          </a:p>
        </p:txBody>
      </p:sp>
      <p:sp>
        <p:nvSpPr>
          <p:cNvPr id="27" name="Rectangle 26"/>
          <p:cNvSpPr/>
          <p:nvPr/>
        </p:nvSpPr>
        <p:spPr>
          <a:xfrm>
            <a:off x="1865013" y="5401008"/>
            <a:ext cx="1515871" cy="872034"/>
          </a:xfrm>
          <a:prstGeom prst="rect">
            <a:avLst/>
          </a:prstGeom>
        </p:spPr>
        <p:txBody>
          <a:bodyPr wrap="square">
            <a:spAutoFit/>
          </a:bodyPr>
          <a:lstStyle/>
          <a:p>
            <a:pPr algn="ctr">
              <a:lnSpc>
                <a:spcPct val="150000"/>
              </a:lnSpc>
            </a:pPr>
            <a:r>
              <a:rPr lang="fr-FR" b="1" dirty="0" smtClean="0">
                <a:latin typeface="FiraSans Regular"/>
              </a:rPr>
              <a:t>Le travail entre pairs</a:t>
            </a:r>
            <a:endParaRPr lang="fr-FR" b="1" dirty="0">
              <a:latin typeface="FiraSans Regular"/>
            </a:endParaRPr>
          </a:p>
        </p:txBody>
      </p:sp>
      <p:pic>
        <p:nvPicPr>
          <p:cNvPr id="29" name="Image 28"/>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flipH="1">
            <a:off x="3545263" y="6345888"/>
            <a:ext cx="819264" cy="819264"/>
          </a:xfrm>
          <a:prstGeom prst="rect">
            <a:avLst/>
          </a:prstGeom>
        </p:spPr>
      </p:pic>
      <p:sp>
        <p:nvSpPr>
          <p:cNvPr id="36" name="Rectangle à coins arrondis 35"/>
          <p:cNvSpPr/>
          <p:nvPr/>
        </p:nvSpPr>
        <p:spPr>
          <a:xfrm>
            <a:off x="1742170" y="5409888"/>
            <a:ext cx="1836000" cy="936000"/>
          </a:xfrm>
          <a:prstGeom prst="roundRect">
            <a:avLst/>
          </a:prstGeom>
          <a:noFill/>
          <a:ln w="38100">
            <a:solidFill>
              <a:schemeClr val="accent4"/>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Rectangle à coins arrondis 37"/>
          <p:cNvSpPr/>
          <p:nvPr/>
        </p:nvSpPr>
        <p:spPr>
          <a:xfrm>
            <a:off x="4453004" y="5411724"/>
            <a:ext cx="1836000" cy="936000"/>
          </a:xfrm>
          <a:prstGeom prst="roundRect">
            <a:avLst/>
          </a:prstGeom>
          <a:noFill/>
          <a:ln w="38100">
            <a:solidFill>
              <a:schemeClr val="accent4"/>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Rectangle à coins arrondis 38"/>
          <p:cNvSpPr/>
          <p:nvPr/>
        </p:nvSpPr>
        <p:spPr>
          <a:xfrm>
            <a:off x="1742170" y="7179943"/>
            <a:ext cx="1836000" cy="936000"/>
          </a:xfrm>
          <a:prstGeom prst="roundRect">
            <a:avLst/>
          </a:prstGeom>
          <a:noFill/>
          <a:ln w="38100">
            <a:solidFill>
              <a:schemeClr val="accent4"/>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 name="Rectangle à coins arrondis 39"/>
          <p:cNvSpPr/>
          <p:nvPr/>
        </p:nvSpPr>
        <p:spPr>
          <a:xfrm>
            <a:off x="4453004" y="7179943"/>
            <a:ext cx="1836000" cy="936000"/>
          </a:xfrm>
          <a:prstGeom prst="roundRect">
            <a:avLst/>
          </a:prstGeom>
          <a:noFill/>
          <a:ln w="38100">
            <a:solidFill>
              <a:schemeClr val="accent4"/>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434941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2000"/>
                                        <p:tgtEl>
                                          <p:spTgt spid="16"/>
                                        </p:tgtEl>
                                      </p:cBhvr>
                                    </p:animEffect>
                                  </p:childTnLst>
                                </p:cTn>
                              </p:par>
                            </p:childTnLst>
                          </p:cTn>
                        </p:par>
                        <p:par>
                          <p:cTn id="8" fill="hold">
                            <p:stCondLst>
                              <p:cond delay="2000"/>
                            </p:stCondLst>
                            <p:childTnLst>
                              <p:par>
                                <p:cTn id="9" presetID="22" presetClass="entr" presetSubtype="1" fill="hold" grpId="0" nodeType="afterEffect">
                                  <p:stCondLst>
                                    <p:cond delay="0"/>
                                  </p:stCondLst>
                                  <p:childTnLst>
                                    <p:set>
                                      <p:cBhvr>
                                        <p:cTn id="10" dur="1" fill="hold">
                                          <p:stCondLst>
                                            <p:cond delay="0"/>
                                          </p:stCondLst>
                                        </p:cTn>
                                        <p:tgtEl>
                                          <p:spTgt spid="26"/>
                                        </p:tgtEl>
                                        <p:attrNameLst>
                                          <p:attrName>style.visibility</p:attrName>
                                        </p:attrNameLst>
                                      </p:cBhvr>
                                      <p:to>
                                        <p:strVal val="visible"/>
                                      </p:to>
                                    </p:set>
                                    <p:animEffect transition="in" filter="wipe(up)">
                                      <p:cBhvr>
                                        <p:cTn id="11" dur="1000"/>
                                        <p:tgtEl>
                                          <p:spTgt spid="26"/>
                                        </p:tgtEl>
                                      </p:cBhvr>
                                    </p:animEffect>
                                  </p:childTnLst>
                                </p:cTn>
                              </p:par>
                            </p:childTnLst>
                          </p:cTn>
                        </p:par>
                        <p:par>
                          <p:cTn id="12" fill="hold">
                            <p:stCondLst>
                              <p:cond delay="3000"/>
                            </p:stCondLst>
                            <p:childTnLst>
                              <p:par>
                                <p:cTn id="13" presetID="6" presetClass="entr" presetSubtype="16" fill="hold" nodeType="afterEffect">
                                  <p:stCondLst>
                                    <p:cond delay="0"/>
                                  </p:stCondLst>
                                  <p:childTnLst>
                                    <p:set>
                                      <p:cBhvr>
                                        <p:cTn id="14" dur="1" fill="hold">
                                          <p:stCondLst>
                                            <p:cond delay="0"/>
                                          </p:stCondLst>
                                        </p:cTn>
                                        <p:tgtEl>
                                          <p:spTgt spid="29"/>
                                        </p:tgtEl>
                                        <p:attrNameLst>
                                          <p:attrName>style.visibility</p:attrName>
                                        </p:attrNameLst>
                                      </p:cBhvr>
                                      <p:to>
                                        <p:strVal val="visible"/>
                                      </p:to>
                                    </p:set>
                                    <p:animEffect transition="in" filter="circle(in)">
                                      <p:cBhvr>
                                        <p:cTn id="15" dur="2000"/>
                                        <p:tgtEl>
                                          <p:spTgt spid="29"/>
                                        </p:tgtEl>
                                      </p:cBhvr>
                                    </p:animEffect>
                                  </p:childTnLst>
                                </p:cTn>
                              </p:par>
                            </p:childTnLst>
                          </p:cTn>
                        </p:par>
                        <p:par>
                          <p:cTn id="16" fill="hold">
                            <p:stCondLst>
                              <p:cond delay="5000"/>
                            </p:stCondLst>
                            <p:childTnLst>
                              <p:par>
                                <p:cTn id="17" presetID="21" presetClass="entr" presetSubtype="1" fill="hold" grpId="0" nodeType="afterEffect">
                                  <p:stCondLst>
                                    <p:cond delay="0"/>
                                  </p:stCondLst>
                                  <p:childTnLst>
                                    <p:set>
                                      <p:cBhvr>
                                        <p:cTn id="18" dur="1" fill="hold">
                                          <p:stCondLst>
                                            <p:cond delay="0"/>
                                          </p:stCondLst>
                                        </p:cTn>
                                        <p:tgtEl>
                                          <p:spTgt spid="36"/>
                                        </p:tgtEl>
                                        <p:attrNameLst>
                                          <p:attrName>style.visibility</p:attrName>
                                        </p:attrNameLst>
                                      </p:cBhvr>
                                      <p:to>
                                        <p:strVal val="visible"/>
                                      </p:to>
                                    </p:set>
                                    <p:animEffect transition="in" filter="wheel(1)">
                                      <p:cBhvr>
                                        <p:cTn id="19" dur="1000"/>
                                        <p:tgtEl>
                                          <p:spTgt spid="36"/>
                                        </p:tgtEl>
                                      </p:cBhvr>
                                    </p:animEffect>
                                  </p:childTnLst>
                                </p:cTn>
                              </p:par>
                            </p:childTnLst>
                          </p:cTn>
                        </p:par>
                        <p:par>
                          <p:cTn id="20" fill="hold">
                            <p:stCondLst>
                              <p:cond delay="6000"/>
                            </p:stCondLst>
                            <p:childTnLst>
                              <p:par>
                                <p:cTn id="21" presetID="10" presetClass="entr" presetSubtype="0" fill="hold" grpId="0" nodeType="afterEffect">
                                  <p:stCondLst>
                                    <p:cond delay="0"/>
                                  </p:stCondLst>
                                  <p:childTnLst>
                                    <p:set>
                                      <p:cBhvr>
                                        <p:cTn id="22" dur="1" fill="hold">
                                          <p:stCondLst>
                                            <p:cond delay="0"/>
                                          </p:stCondLst>
                                        </p:cTn>
                                        <p:tgtEl>
                                          <p:spTgt spid="27"/>
                                        </p:tgtEl>
                                        <p:attrNameLst>
                                          <p:attrName>style.visibility</p:attrName>
                                        </p:attrNameLst>
                                      </p:cBhvr>
                                      <p:to>
                                        <p:strVal val="visible"/>
                                      </p:to>
                                    </p:set>
                                    <p:animEffect transition="in" filter="fade">
                                      <p:cBhvr>
                                        <p:cTn id="23" dur="1000"/>
                                        <p:tgtEl>
                                          <p:spTgt spid="27"/>
                                        </p:tgtEl>
                                      </p:cBhvr>
                                    </p:animEffect>
                                  </p:childTnLst>
                                </p:cTn>
                              </p:par>
                            </p:childTnLst>
                          </p:cTn>
                        </p:par>
                        <p:par>
                          <p:cTn id="24" fill="hold">
                            <p:stCondLst>
                              <p:cond delay="7000"/>
                            </p:stCondLst>
                            <p:childTnLst>
                              <p:par>
                                <p:cTn id="25" presetID="21" presetClass="entr" presetSubtype="1" fill="hold" grpId="0" nodeType="after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wheel(1)">
                                      <p:cBhvr>
                                        <p:cTn id="27" dur="1000"/>
                                        <p:tgtEl>
                                          <p:spTgt spid="38"/>
                                        </p:tgtEl>
                                      </p:cBhvr>
                                    </p:animEffect>
                                  </p:childTnLst>
                                </p:cTn>
                              </p:par>
                            </p:childTnLst>
                          </p:cTn>
                        </p:par>
                        <p:par>
                          <p:cTn id="28" fill="hold">
                            <p:stCondLst>
                              <p:cond delay="8000"/>
                            </p:stCondLst>
                            <p:childTnLst>
                              <p:par>
                                <p:cTn id="29" presetID="10" presetClass="entr" presetSubtype="0" fill="hold" grpId="0" nodeType="afterEffect">
                                  <p:stCondLst>
                                    <p:cond delay="0"/>
                                  </p:stCondLst>
                                  <p:childTnLst>
                                    <p:set>
                                      <p:cBhvr>
                                        <p:cTn id="30" dur="1" fill="hold">
                                          <p:stCondLst>
                                            <p:cond delay="0"/>
                                          </p:stCondLst>
                                        </p:cTn>
                                        <p:tgtEl>
                                          <p:spTgt spid="43"/>
                                        </p:tgtEl>
                                        <p:attrNameLst>
                                          <p:attrName>style.visibility</p:attrName>
                                        </p:attrNameLst>
                                      </p:cBhvr>
                                      <p:to>
                                        <p:strVal val="visible"/>
                                      </p:to>
                                    </p:set>
                                    <p:animEffect transition="in" filter="fade">
                                      <p:cBhvr>
                                        <p:cTn id="31" dur="1000"/>
                                        <p:tgtEl>
                                          <p:spTgt spid="43"/>
                                        </p:tgtEl>
                                      </p:cBhvr>
                                    </p:animEffect>
                                  </p:childTnLst>
                                </p:cTn>
                              </p:par>
                            </p:childTnLst>
                          </p:cTn>
                        </p:par>
                        <p:par>
                          <p:cTn id="32" fill="hold">
                            <p:stCondLst>
                              <p:cond delay="9000"/>
                            </p:stCondLst>
                            <p:childTnLst>
                              <p:par>
                                <p:cTn id="33" presetID="21" presetClass="entr" presetSubtype="1" fill="hold" grpId="0" nodeType="afterEffect">
                                  <p:stCondLst>
                                    <p:cond delay="0"/>
                                  </p:stCondLst>
                                  <p:childTnLst>
                                    <p:set>
                                      <p:cBhvr>
                                        <p:cTn id="34" dur="1" fill="hold">
                                          <p:stCondLst>
                                            <p:cond delay="0"/>
                                          </p:stCondLst>
                                        </p:cTn>
                                        <p:tgtEl>
                                          <p:spTgt spid="40"/>
                                        </p:tgtEl>
                                        <p:attrNameLst>
                                          <p:attrName>style.visibility</p:attrName>
                                        </p:attrNameLst>
                                      </p:cBhvr>
                                      <p:to>
                                        <p:strVal val="visible"/>
                                      </p:to>
                                    </p:set>
                                    <p:animEffect transition="in" filter="wheel(1)">
                                      <p:cBhvr>
                                        <p:cTn id="35" dur="1000"/>
                                        <p:tgtEl>
                                          <p:spTgt spid="40"/>
                                        </p:tgtEl>
                                      </p:cBhvr>
                                    </p:animEffect>
                                  </p:childTnLst>
                                </p:cTn>
                              </p:par>
                            </p:childTnLst>
                          </p:cTn>
                        </p:par>
                        <p:par>
                          <p:cTn id="36" fill="hold">
                            <p:stCondLst>
                              <p:cond delay="10000"/>
                            </p:stCondLst>
                            <p:childTnLst>
                              <p:par>
                                <p:cTn id="37" presetID="10" presetClass="entr" presetSubtype="0" fill="hold" grpId="0" nodeType="afterEffect">
                                  <p:stCondLst>
                                    <p:cond delay="0"/>
                                  </p:stCondLst>
                                  <p:childTnLst>
                                    <p:set>
                                      <p:cBhvr>
                                        <p:cTn id="38" dur="1" fill="hold">
                                          <p:stCondLst>
                                            <p:cond delay="0"/>
                                          </p:stCondLst>
                                        </p:cTn>
                                        <p:tgtEl>
                                          <p:spTgt spid="18"/>
                                        </p:tgtEl>
                                        <p:attrNameLst>
                                          <p:attrName>style.visibility</p:attrName>
                                        </p:attrNameLst>
                                      </p:cBhvr>
                                      <p:to>
                                        <p:strVal val="visible"/>
                                      </p:to>
                                    </p:set>
                                    <p:animEffect transition="in" filter="fade">
                                      <p:cBhvr>
                                        <p:cTn id="39" dur="1000"/>
                                        <p:tgtEl>
                                          <p:spTgt spid="18"/>
                                        </p:tgtEl>
                                      </p:cBhvr>
                                    </p:animEffect>
                                  </p:childTnLst>
                                </p:cTn>
                              </p:par>
                            </p:childTnLst>
                          </p:cTn>
                        </p:par>
                        <p:par>
                          <p:cTn id="40" fill="hold">
                            <p:stCondLst>
                              <p:cond delay="11000"/>
                            </p:stCondLst>
                            <p:childTnLst>
                              <p:par>
                                <p:cTn id="41" presetID="21" presetClass="entr" presetSubtype="1" fill="hold" grpId="0" nodeType="afterEffect">
                                  <p:stCondLst>
                                    <p:cond delay="0"/>
                                  </p:stCondLst>
                                  <p:childTnLst>
                                    <p:set>
                                      <p:cBhvr>
                                        <p:cTn id="42" dur="1" fill="hold">
                                          <p:stCondLst>
                                            <p:cond delay="0"/>
                                          </p:stCondLst>
                                        </p:cTn>
                                        <p:tgtEl>
                                          <p:spTgt spid="39"/>
                                        </p:tgtEl>
                                        <p:attrNameLst>
                                          <p:attrName>style.visibility</p:attrName>
                                        </p:attrNameLst>
                                      </p:cBhvr>
                                      <p:to>
                                        <p:strVal val="visible"/>
                                      </p:to>
                                    </p:set>
                                    <p:animEffect transition="in" filter="wheel(1)">
                                      <p:cBhvr>
                                        <p:cTn id="43" dur="1000"/>
                                        <p:tgtEl>
                                          <p:spTgt spid="39"/>
                                        </p:tgtEl>
                                      </p:cBhvr>
                                    </p:animEffect>
                                  </p:childTnLst>
                                </p:cTn>
                              </p:par>
                            </p:childTnLst>
                          </p:cTn>
                        </p:par>
                        <p:par>
                          <p:cTn id="44" fill="hold">
                            <p:stCondLst>
                              <p:cond delay="12000"/>
                            </p:stCondLst>
                            <p:childTnLst>
                              <p:par>
                                <p:cTn id="45" presetID="10" presetClass="entr" presetSubtype="0" fill="hold" grpId="0" nodeType="after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fade">
                                      <p:cBhvr>
                                        <p:cTn id="47" dur="1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2" grpId="0"/>
      <p:bldP spid="43" grpId="0"/>
      <p:bldP spid="18" grpId="0"/>
      <p:bldP spid="26" grpId="0"/>
      <p:bldP spid="27" grpId="0"/>
      <p:bldP spid="36" grpId="0" animBg="1"/>
      <p:bldP spid="38" grpId="0" animBg="1"/>
      <p:bldP spid="39" grpId="0" animBg="1"/>
      <p:bldP spid="40"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31" name="Rectangle 30"/>
          <p:cNvSpPr/>
          <p:nvPr/>
        </p:nvSpPr>
        <p:spPr>
          <a:xfrm>
            <a:off x="-223519" y="4916991"/>
            <a:ext cx="7995920" cy="5243009"/>
          </a:xfrm>
          <a:prstGeom prst="rect">
            <a:avLst/>
          </a:prstGeom>
          <a:solidFill>
            <a:srgbClr val="E68A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sp>
        <p:nvSpPr>
          <p:cNvPr id="34" name="Rectangle à coins arrondis 33"/>
          <p:cNvSpPr/>
          <p:nvPr/>
        </p:nvSpPr>
        <p:spPr>
          <a:xfrm>
            <a:off x="2144430" y="5067663"/>
            <a:ext cx="720000" cy="802958"/>
          </a:xfrm>
          <a:prstGeom prst="roundRect">
            <a:avLst/>
          </a:prstGeom>
          <a:solidFill>
            <a:srgbClr val="F9B233"/>
          </a:solidFill>
        </p:spPr>
        <p:txBody>
          <a:bodyPr wrap="square">
            <a:spAutoFit/>
          </a:bodyPr>
          <a:lstStyle/>
          <a:p>
            <a:pPr>
              <a:lnSpc>
                <a:spcPct val="150000"/>
              </a:lnSpc>
            </a:pPr>
            <a:r>
              <a:rPr lang="fr-FR" sz="2800" dirty="0" smtClean="0">
                <a:solidFill>
                  <a:schemeClr val="tx1">
                    <a:lumMod val="95000"/>
                    <a:lumOff val="5000"/>
                  </a:schemeClr>
                </a:solidFill>
                <a:latin typeface="FiraSans Regular"/>
              </a:rPr>
              <a:t>Q</a:t>
            </a:r>
            <a:endParaRPr lang="fr-FR" sz="2800" dirty="0">
              <a:solidFill>
                <a:schemeClr val="tx1">
                  <a:lumMod val="95000"/>
                  <a:lumOff val="5000"/>
                </a:schemeClr>
              </a:solidFill>
              <a:latin typeface="FiraSans Regular"/>
            </a:endParaRPr>
          </a:p>
        </p:txBody>
      </p:sp>
      <p:sp>
        <p:nvSpPr>
          <p:cNvPr id="39" name="Rectangle à coins arrondis 38"/>
          <p:cNvSpPr/>
          <p:nvPr/>
        </p:nvSpPr>
        <p:spPr>
          <a:xfrm>
            <a:off x="2144430" y="6855900"/>
            <a:ext cx="720000" cy="802958"/>
          </a:xfrm>
          <a:prstGeom prst="roundRect">
            <a:avLst/>
          </a:prstGeom>
          <a:solidFill>
            <a:schemeClr val="accent2"/>
          </a:solidFill>
        </p:spPr>
        <p:txBody>
          <a:bodyPr wrap="square">
            <a:spAutoFit/>
          </a:bodyPr>
          <a:lstStyle/>
          <a:p>
            <a:pPr>
              <a:lnSpc>
                <a:spcPct val="150000"/>
              </a:lnSpc>
            </a:pPr>
            <a:r>
              <a:rPr lang="fr-FR" sz="2800" dirty="0" smtClean="0">
                <a:solidFill>
                  <a:schemeClr val="tx1">
                    <a:lumMod val="95000"/>
                    <a:lumOff val="5000"/>
                  </a:schemeClr>
                </a:solidFill>
                <a:latin typeface="FiraSans Regular"/>
              </a:rPr>
              <a:t>C</a:t>
            </a:r>
            <a:endParaRPr lang="fr-FR" sz="2800" dirty="0">
              <a:solidFill>
                <a:schemeClr val="tx1">
                  <a:lumMod val="95000"/>
                  <a:lumOff val="5000"/>
                </a:schemeClr>
              </a:solidFill>
              <a:latin typeface="FiraSans Regular"/>
            </a:endParaRPr>
          </a:p>
        </p:txBody>
      </p:sp>
      <p:sp>
        <p:nvSpPr>
          <p:cNvPr id="40" name="Rectangle à coins arrondis 39"/>
          <p:cNvSpPr/>
          <p:nvPr/>
        </p:nvSpPr>
        <p:spPr>
          <a:xfrm>
            <a:off x="1909694" y="6115855"/>
            <a:ext cx="720000" cy="802958"/>
          </a:xfrm>
          <a:prstGeom prst="roundRect">
            <a:avLst/>
          </a:prstGeom>
          <a:solidFill>
            <a:schemeClr val="accent6"/>
          </a:solidFill>
        </p:spPr>
        <p:txBody>
          <a:bodyPr wrap="square">
            <a:spAutoFit/>
          </a:bodyPr>
          <a:lstStyle/>
          <a:p>
            <a:pPr>
              <a:lnSpc>
                <a:spcPct val="150000"/>
              </a:lnSpc>
            </a:pPr>
            <a:r>
              <a:rPr lang="fr-FR" sz="2800" dirty="0">
                <a:solidFill>
                  <a:schemeClr val="tx1">
                    <a:lumMod val="95000"/>
                    <a:lumOff val="5000"/>
                  </a:schemeClr>
                </a:solidFill>
                <a:latin typeface="FiraSans Regular"/>
              </a:rPr>
              <a:t>O</a:t>
            </a:r>
          </a:p>
        </p:txBody>
      </p:sp>
      <p:sp>
        <p:nvSpPr>
          <p:cNvPr id="41" name="Rectangle à coins arrondis 40"/>
          <p:cNvSpPr/>
          <p:nvPr/>
        </p:nvSpPr>
        <p:spPr>
          <a:xfrm>
            <a:off x="2247575" y="7467330"/>
            <a:ext cx="720000" cy="802958"/>
          </a:xfrm>
          <a:prstGeom prst="roundRect">
            <a:avLst/>
          </a:prstGeom>
          <a:solidFill>
            <a:schemeClr val="accent4">
              <a:lumMod val="40000"/>
              <a:lumOff val="60000"/>
            </a:schemeClr>
          </a:solidFill>
        </p:spPr>
        <p:txBody>
          <a:bodyPr wrap="square">
            <a:spAutoFit/>
          </a:bodyPr>
          <a:lstStyle/>
          <a:p>
            <a:pPr>
              <a:lnSpc>
                <a:spcPct val="150000"/>
              </a:lnSpc>
            </a:pPr>
            <a:r>
              <a:rPr lang="fr-FR" sz="2800" dirty="0" smtClean="0">
                <a:solidFill>
                  <a:schemeClr val="tx1">
                    <a:lumMod val="95000"/>
                    <a:lumOff val="5000"/>
                  </a:schemeClr>
                </a:solidFill>
                <a:latin typeface="FiraSans Regular"/>
              </a:rPr>
              <a:t>Q</a:t>
            </a:r>
            <a:endParaRPr lang="fr-FR" sz="2800" dirty="0">
              <a:solidFill>
                <a:schemeClr val="tx1">
                  <a:lumMod val="95000"/>
                  <a:lumOff val="5000"/>
                </a:schemeClr>
              </a:solidFill>
              <a:latin typeface="FiraSans Regular"/>
            </a:endParaRPr>
          </a:p>
        </p:txBody>
      </p:sp>
      <p:sp>
        <p:nvSpPr>
          <p:cNvPr id="42" name="Rectangle à coins arrondis 41"/>
          <p:cNvSpPr/>
          <p:nvPr/>
        </p:nvSpPr>
        <p:spPr>
          <a:xfrm>
            <a:off x="2377193" y="5671659"/>
            <a:ext cx="720000" cy="802958"/>
          </a:xfrm>
          <a:prstGeom prst="roundRect">
            <a:avLst/>
          </a:prstGeom>
          <a:solidFill>
            <a:schemeClr val="accent1">
              <a:lumMod val="40000"/>
              <a:lumOff val="60000"/>
            </a:schemeClr>
          </a:solidFill>
        </p:spPr>
        <p:txBody>
          <a:bodyPr wrap="square">
            <a:spAutoFit/>
          </a:bodyPr>
          <a:lstStyle/>
          <a:p>
            <a:pPr>
              <a:lnSpc>
                <a:spcPct val="150000"/>
              </a:lnSpc>
            </a:pPr>
            <a:r>
              <a:rPr lang="fr-FR" sz="2800" dirty="0" smtClean="0">
                <a:solidFill>
                  <a:schemeClr val="tx1">
                    <a:lumMod val="95000"/>
                    <a:lumOff val="5000"/>
                  </a:schemeClr>
                </a:solidFill>
                <a:latin typeface="FiraSans Regular"/>
              </a:rPr>
              <a:t>Q</a:t>
            </a:r>
            <a:endParaRPr lang="fr-FR" sz="2800" dirty="0">
              <a:solidFill>
                <a:schemeClr val="tx1">
                  <a:lumMod val="95000"/>
                  <a:lumOff val="5000"/>
                </a:schemeClr>
              </a:solidFill>
              <a:latin typeface="FiraSans Regular"/>
            </a:endParaRPr>
          </a:p>
        </p:txBody>
      </p:sp>
      <p:sp>
        <p:nvSpPr>
          <p:cNvPr id="44" name="Rectangle à coins arrondis 43"/>
          <p:cNvSpPr/>
          <p:nvPr/>
        </p:nvSpPr>
        <p:spPr>
          <a:xfrm>
            <a:off x="1871926" y="8116070"/>
            <a:ext cx="720000" cy="802958"/>
          </a:xfrm>
          <a:prstGeom prst="roundRect">
            <a:avLst/>
          </a:prstGeom>
          <a:solidFill>
            <a:srgbClr val="7030A0"/>
          </a:solidFill>
        </p:spPr>
        <p:txBody>
          <a:bodyPr wrap="square">
            <a:spAutoFit/>
          </a:bodyPr>
          <a:lstStyle/>
          <a:p>
            <a:pPr>
              <a:lnSpc>
                <a:spcPct val="150000"/>
              </a:lnSpc>
            </a:pPr>
            <a:r>
              <a:rPr lang="fr-FR" sz="2800" dirty="0">
                <a:solidFill>
                  <a:schemeClr val="tx1">
                    <a:lumMod val="95000"/>
                    <a:lumOff val="5000"/>
                  </a:schemeClr>
                </a:solidFill>
                <a:latin typeface="FiraSans Regular"/>
              </a:rPr>
              <a:t>P</a:t>
            </a:r>
          </a:p>
        </p:txBody>
      </p:sp>
      <p:sp>
        <p:nvSpPr>
          <p:cNvPr id="37" name="Rectangle 36"/>
          <p:cNvSpPr/>
          <p:nvPr/>
        </p:nvSpPr>
        <p:spPr>
          <a:xfrm>
            <a:off x="2442345" y="6970334"/>
            <a:ext cx="1772573" cy="553998"/>
          </a:xfrm>
          <a:prstGeom prst="rect">
            <a:avLst/>
          </a:prstGeom>
        </p:spPr>
        <p:txBody>
          <a:bodyPr wrap="square">
            <a:spAutoFit/>
          </a:bodyPr>
          <a:lstStyle/>
          <a:p>
            <a:pPr>
              <a:lnSpc>
                <a:spcPct val="150000"/>
              </a:lnSpc>
            </a:pPr>
            <a:r>
              <a:rPr lang="fr-FR" sz="2000" dirty="0" err="1" smtClean="0">
                <a:solidFill>
                  <a:schemeClr val="tx1">
                    <a:lumMod val="95000"/>
                    <a:lumOff val="5000"/>
                  </a:schemeClr>
                </a:solidFill>
                <a:latin typeface="FiraSans Regular"/>
              </a:rPr>
              <a:t>omment</a:t>
            </a:r>
            <a:r>
              <a:rPr lang="fr-FR" sz="2000" dirty="0" smtClean="0">
                <a:solidFill>
                  <a:schemeClr val="tx1">
                    <a:lumMod val="95000"/>
                    <a:lumOff val="5000"/>
                  </a:schemeClr>
                </a:solidFill>
                <a:latin typeface="FiraSans Regular"/>
              </a:rPr>
              <a:t> ?</a:t>
            </a:r>
            <a:endParaRPr lang="fr-FR" sz="2800" dirty="0">
              <a:solidFill>
                <a:schemeClr val="tx1">
                  <a:lumMod val="95000"/>
                  <a:lumOff val="5000"/>
                </a:schemeClr>
              </a:solidFill>
              <a:latin typeface="FiraSans Regular"/>
            </a:endParaRPr>
          </a:p>
        </p:txBody>
      </p:sp>
      <p:sp>
        <p:nvSpPr>
          <p:cNvPr id="5" name="Rectangle 4"/>
          <p:cNvSpPr/>
          <p:nvPr/>
        </p:nvSpPr>
        <p:spPr>
          <a:xfrm>
            <a:off x="2509541" y="5221603"/>
            <a:ext cx="556563" cy="507831"/>
          </a:xfrm>
          <a:prstGeom prst="rect">
            <a:avLst/>
          </a:prstGeom>
        </p:spPr>
        <p:txBody>
          <a:bodyPr wrap="none">
            <a:spAutoFit/>
          </a:bodyPr>
          <a:lstStyle/>
          <a:p>
            <a:pPr>
              <a:lnSpc>
                <a:spcPct val="150000"/>
              </a:lnSpc>
            </a:pPr>
            <a:r>
              <a:rPr lang="fr-FR" dirty="0" err="1">
                <a:solidFill>
                  <a:schemeClr val="tx1">
                    <a:lumMod val="95000"/>
                    <a:lumOff val="5000"/>
                  </a:schemeClr>
                </a:solidFill>
                <a:latin typeface="FiraSans Regular"/>
              </a:rPr>
              <a:t>ui</a:t>
            </a:r>
            <a:r>
              <a:rPr lang="fr-FR" dirty="0">
                <a:solidFill>
                  <a:schemeClr val="tx1">
                    <a:lumMod val="95000"/>
                    <a:lumOff val="5000"/>
                  </a:schemeClr>
                </a:solidFill>
                <a:latin typeface="FiraSans Regular"/>
              </a:rPr>
              <a:t> ?</a:t>
            </a:r>
          </a:p>
        </p:txBody>
      </p:sp>
      <p:sp>
        <p:nvSpPr>
          <p:cNvPr id="6" name="Rectangle 5"/>
          <p:cNvSpPr/>
          <p:nvPr/>
        </p:nvSpPr>
        <p:spPr>
          <a:xfrm>
            <a:off x="2674705" y="5816305"/>
            <a:ext cx="889987" cy="507831"/>
          </a:xfrm>
          <a:prstGeom prst="rect">
            <a:avLst/>
          </a:prstGeom>
        </p:spPr>
        <p:txBody>
          <a:bodyPr wrap="none">
            <a:spAutoFit/>
          </a:bodyPr>
          <a:lstStyle/>
          <a:p>
            <a:pPr>
              <a:lnSpc>
                <a:spcPct val="150000"/>
              </a:lnSpc>
            </a:pPr>
            <a:r>
              <a:rPr lang="fr-FR" dirty="0" err="1">
                <a:solidFill>
                  <a:schemeClr val="tx1">
                    <a:lumMod val="95000"/>
                    <a:lumOff val="5000"/>
                  </a:schemeClr>
                </a:solidFill>
                <a:latin typeface="FiraSans Regular"/>
              </a:rPr>
              <a:t>uand</a:t>
            </a:r>
            <a:r>
              <a:rPr lang="fr-FR" dirty="0">
                <a:solidFill>
                  <a:schemeClr val="tx1">
                    <a:lumMod val="95000"/>
                    <a:lumOff val="5000"/>
                  </a:schemeClr>
                </a:solidFill>
                <a:latin typeface="FiraSans Regular"/>
              </a:rPr>
              <a:t> ?</a:t>
            </a:r>
          </a:p>
        </p:txBody>
      </p:sp>
      <p:sp>
        <p:nvSpPr>
          <p:cNvPr id="7" name="Rectangle 6"/>
          <p:cNvSpPr/>
          <p:nvPr/>
        </p:nvSpPr>
        <p:spPr>
          <a:xfrm>
            <a:off x="2231926" y="6282065"/>
            <a:ext cx="505267" cy="507831"/>
          </a:xfrm>
          <a:prstGeom prst="rect">
            <a:avLst/>
          </a:prstGeom>
        </p:spPr>
        <p:txBody>
          <a:bodyPr wrap="none">
            <a:spAutoFit/>
          </a:bodyPr>
          <a:lstStyle/>
          <a:p>
            <a:pPr>
              <a:lnSpc>
                <a:spcPct val="150000"/>
              </a:lnSpc>
            </a:pPr>
            <a:r>
              <a:rPr lang="fr-FR" dirty="0">
                <a:solidFill>
                  <a:schemeClr val="tx1">
                    <a:lumMod val="95000"/>
                    <a:lumOff val="5000"/>
                  </a:schemeClr>
                </a:solidFill>
                <a:latin typeface="FiraSans Regular"/>
              </a:rPr>
              <a:t>ù ?</a:t>
            </a:r>
            <a:endParaRPr lang="fr-FR" sz="2400" dirty="0">
              <a:solidFill>
                <a:schemeClr val="tx1">
                  <a:lumMod val="95000"/>
                  <a:lumOff val="5000"/>
                </a:schemeClr>
              </a:solidFill>
              <a:latin typeface="FiraSans Regular"/>
            </a:endParaRPr>
          </a:p>
        </p:txBody>
      </p:sp>
      <p:sp>
        <p:nvSpPr>
          <p:cNvPr id="8" name="Rectangle 7"/>
          <p:cNvSpPr/>
          <p:nvPr/>
        </p:nvSpPr>
        <p:spPr>
          <a:xfrm>
            <a:off x="2555227" y="7710479"/>
            <a:ext cx="684803" cy="369332"/>
          </a:xfrm>
          <a:prstGeom prst="rect">
            <a:avLst/>
          </a:prstGeom>
        </p:spPr>
        <p:txBody>
          <a:bodyPr wrap="none">
            <a:spAutoFit/>
          </a:bodyPr>
          <a:lstStyle/>
          <a:p>
            <a:r>
              <a:rPr lang="fr-FR" dirty="0" err="1" smtClean="0">
                <a:solidFill>
                  <a:schemeClr val="tx1">
                    <a:lumMod val="95000"/>
                    <a:lumOff val="5000"/>
                  </a:schemeClr>
                </a:solidFill>
                <a:latin typeface="FiraSans Regular"/>
              </a:rPr>
              <a:t>uoi</a:t>
            </a:r>
            <a:r>
              <a:rPr lang="fr-FR" dirty="0" smtClean="0">
                <a:solidFill>
                  <a:schemeClr val="tx1">
                    <a:lumMod val="95000"/>
                    <a:lumOff val="5000"/>
                  </a:schemeClr>
                </a:solidFill>
                <a:latin typeface="FiraSans Regular"/>
              </a:rPr>
              <a:t> </a:t>
            </a:r>
            <a:r>
              <a:rPr lang="fr-FR" dirty="0">
                <a:solidFill>
                  <a:schemeClr val="tx1">
                    <a:lumMod val="95000"/>
                    <a:lumOff val="5000"/>
                  </a:schemeClr>
                </a:solidFill>
                <a:latin typeface="FiraSans Regular"/>
              </a:rPr>
              <a:t>?</a:t>
            </a:r>
            <a:endParaRPr lang="fr-FR" dirty="0">
              <a:latin typeface="FiraSans Regular"/>
            </a:endParaRPr>
          </a:p>
        </p:txBody>
      </p:sp>
      <p:sp>
        <p:nvSpPr>
          <p:cNvPr id="45" name="Rectangle 44"/>
          <p:cNvSpPr/>
          <p:nvPr/>
        </p:nvSpPr>
        <p:spPr>
          <a:xfrm>
            <a:off x="2175342" y="8345698"/>
            <a:ext cx="1146468" cy="369332"/>
          </a:xfrm>
          <a:prstGeom prst="rect">
            <a:avLst/>
          </a:prstGeom>
        </p:spPr>
        <p:txBody>
          <a:bodyPr wrap="none">
            <a:spAutoFit/>
          </a:bodyPr>
          <a:lstStyle/>
          <a:p>
            <a:r>
              <a:rPr lang="fr-FR" dirty="0" err="1" smtClean="0">
                <a:solidFill>
                  <a:schemeClr val="tx1">
                    <a:lumMod val="95000"/>
                    <a:lumOff val="5000"/>
                  </a:schemeClr>
                </a:solidFill>
                <a:latin typeface="FiraSans Regular"/>
              </a:rPr>
              <a:t>ourquoi</a:t>
            </a:r>
            <a:r>
              <a:rPr lang="fr-FR" dirty="0" smtClean="0">
                <a:solidFill>
                  <a:schemeClr val="tx1">
                    <a:lumMod val="95000"/>
                    <a:lumOff val="5000"/>
                  </a:schemeClr>
                </a:solidFill>
                <a:latin typeface="FiraSans Regular"/>
              </a:rPr>
              <a:t> </a:t>
            </a:r>
            <a:r>
              <a:rPr lang="fr-FR" dirty="0">
                <a:solidFill>
                  <a:schemeClr val="tx1">
                    <a:lumMod val="95000"/>
                    <a:lumOff val="5000"/>
                  </a:schemeClr>
                </a:solidFill>
                <a:latin typeface="FiraSans Regular"/>
              </a:rPr>
              <a:t>?</a:t>
            </a:r>
            <a:endParaRPr lang="fr-FR" dirty="0">
              <a:latin typeface="FiraSans Regular"/>
            </a:endParaRPr>
          </a:p>
        </p:txBody>
      </p:sp>
      <p:grpSp>
        <p:nvGrpSpPr>
          <p:cNvPr id="48" name="Groupe 47"/>
          <p:cNvGrpSpPr/>
          <p:nvPr/>
        </p:nvGrpSpPr>
        <p:grpSpPr>
          <a:xfrm>
            <a:off x="180568" y="1289841"/>
            <a:ext cx="571500" cy="646331"/>
            <a:chOff x="274274" y="1300753"/>
            <a:chExt cx="571500" cy="646331"/>
          </a:xfrm>
        </p:grpSpPr>
        <p:sp>
          <p:nvSpPr>
            <p:cNvPr id="50" name="Rectangle 49"/>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 name="ZoneTexte 50"/>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sp>
        <p:nvSpPr>
          <p:cNvPr id="2" name="ZoneTexte 1"/>
          <p:cNvSpPr txBox="1"/>
          <p:nvPr/>
        </p:nvSpPr>
        <p:spPr>
          <a:xfrm>
            <a:off x="1568713" y="3582011"/>
            <a:ext cx="5202819" cy="923330"/>
          </a:xfrm>
          <a:prstGeom prst="rect">
            <a:avLst/>
          </a:prstGeom>
          <a:noFill/>
        </p:spPr>
        <p:txBody>
          <a:bodyPr wrap="square" rtlCol="0">
            <a:spAutoFit/>
          </a:bodyPr>
          <a:lstStyle/>
          <a:p>
            <a:pPr algn="just"/>
            <a:r>
              <a:rPr lang="fr-FR" dirty="0" smtClean="0">
                <a:latin typeface="FiraSans Regular"/>
              </a:rPr>
              <a:t>Pour chaque mot clé ou expression de la problématique l’apprenant utilise les questions de la méthode </a:t>
            </a:r>
            <a:r>
              <a:rPr lang="fr-FR" dirty="0" err="1" smtClean="0">
                <a:latin typeface="FiraSans Regular"/>
              </a:rPr>
              <a:t>QQOCQP</a:t>
            </a:r>
            <a:endParaRPr lang="fr-FR" dirty="0">
              <a:latin typeface="FiraSans Regular"/>
            </a:endParaRPr>
          </a:p>
        </p:txBody>
      </p:sp>
      <p:sp>
        <p:nvSpPr>
          <p:cNvPr id="4" name="Rectangle 3"/>
          <p:cNvSpPr/>
          <p:nvPr/>
        </p:nvSpPr>
        <p:spPr>
          <a:xfrm>
            <a:off x="4245416" y="5073422"/>
            <a:ext cx="3282786" cy="4062651"/>
          </a:xfrm>
          <a:prstGeom prst="rect">
            <a:avLst/>
          </a:prstGeom>
        </p:spPr>
        <p:txBody>
          <a:bodyPr wrap="square">
            <a:spAutoFit/>
          </a:bodyPr>
          <a:lstStyle/>
          <a:p>
            <a:pPr algn="just">
              <a:spcAft>
                <a:spcPts val="1800"/>
              </a:spcAft>
            </a:pPr>
            <a:r>
              <a:rPr lang="fr-FR" dirty="0" smtClean="0">
                <a:latin typeface="FiraSans Regular"/>
              </a:rPr>
              <a:t>Cette méthode permet de  :</a:t>
            </a:r>
          </a:p>
          <a:p>
            <a:pPr algn="just">
              <a:spcAft>
                <a:spcPts val="1800"/>
              </a:spcAft>
            </a:pPr>
            <a:endParaRPr lang="fr-FR" dirty="0" smtClean="0">
              <a:latin typeface="FiraSans Regular"/>
            </a:endParaRPr>
          </a:p>
          <a:p>
            <a:pPr marL="285750" indent="-285750" algn="just">
              <a:spcAft>
                <a:spcPts val="1800"/>
              </a:spcAft>
              <a:buFont typeface="Wingdings" panose="05000000000000000000" pitchFamily="2" charset="2"/>
              <a:buChar char="§"/>
            </a:pPr>
            <a:r>
              <a:rPr lang="fr-FR" dirty="0" smtClean="0">
                <a:latin typeface="FiraSans Regular"/>
              </a:rPr>
              <a:t>récolter des informations </a:t>
            </a:r>
            <a:r>
              <a:rPr lang="fr-FR" dirty="0">
                <a:latin typeface="FiraSans Regular"/>
              </a:rPr>
              <a:t>précises et exhaustives </a:t>
            </a:r>
            <a:r>
              <a:rPr lang="fr-FR" dirty="0" smtClean="0">
                <a:latin typeface="FiraSans Regular"/>
              </a:rPr>
              <a:t>sur chaque mot clé ou expression de la problématique </a:t>
            </a:r>
          </a:p>
          <a:p>
            <a:pPr algn="just">
              <a:spcAft>
                <a:spcPts val="1800"/>
              </a:spcAft>
            </a:pPr>
            <a:endParaRPr lang="fr-FR" dirty="0" smtClean="0">
              <a:latin typeface="FiraSans Regular"/>
            </a:endParaRPr>
          </a:p>
          <a:p>
            <a:pPr marL="285750" indent="-285750" algn="just">
              <a:buFont typeface="Wingdings" panose="05000000000000000000" pitchFamily="2" charset="2"/>
              <a:buChar char="§"/>
            </a:pPr>
            <a:r>
              <a:rPr lang="fr-FR" dirty="0" smtClean="0">
                <a:latin typeface="FiraSans Regular"/>
              </a:rPr>
              <a:t>de </a:t>
            </a:r>
            <a:r>
              <a:rPr lang="fr-FR" dirty="0">
                <a:latin typeface="FiraSans Regular"/>
              </a:rPr>
              <a:t>mesurer le niveau de connaissance que </a:t>
            </a:r>
            <a:r>
              <a:rPr lang="fr-FR" dirty="0" smtClean="0">
                <a:latin typeface="FiraSans Regular"/>
              </a:rPr>
              <a:t>possède les apprenants</a:t>
            </a:r>
            <a:endParaRPr lang="fr-FR" dirty="0">
              <a:latin typeface="FiraSans Regular"/>
            </a:endParaRPr>
          </a:p>
        </p:txBody>
      </p:sp>
      <p:sp>
        <p:nvSpPr>
          <p:cNvPr id="35"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36"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38"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43"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46"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47"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49"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52" name="Parenthèse fermante 51"/>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nvGrpSpPr>
          <p:cNvPr id="53" name="Groupe 52"/>
          <p:cNvGrpSpPr/>
          <p:nvPr/>
        </p:nvGrpSpPr>
        <p:grpSpPr>
          <a:xfrm>
            <a:off x="724438" y="2739454"/>
            <a:ext cx="539036" cy="472852"/>
            <a:chOff x="817021" y="5640391"/>
            <a:chExt cx="609600" cy="609600"/>
          </a:xfrm>
        </p:grpSpPr>
        <p:sp>
          <p:nvSpPr>
            <p:cNvPr id="54" name="Rectangle à coins arrondis 53"/>
            <p:cNvSpPr/>
            <p:nvPr/>
          </p:nvSpPr>
          <p:spPr>
            <a:xfrm>
              <a:off x="1062989" y="5689594"/>
              <a:ext cx="289709" cy="324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5" name="Image 5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7021" y="5640391"/>
              <a:ext cx="609600" cy="609600"/>
            </a:xfrm>
            <a:prstGeom prst="rect">
              <a:avLst/>
            </a:prstGeom>
          </p:spPr>
        </p:pic>
      </p:grpSp>
      <p:sp>
        <p:nvSpPr>
          <p:cNvPr id="56" name="Rectangle à coins arrondis 55"/>
          <p:cNvSpPr/>
          <p:nvPr/>
        </p:nvSpPr>
        <p:spPr>
          <a:xfrm>
            <a:off x="1440099" y="2692955"/>
            <a:ext cx="3456374" cy="519351"/>
          </a:xfrm>
          <a:prstGeom prst="roundRect">
            <a:avLst>
              <a:gd name="adj" fmla="val 50000"/>
            </a:avLst>
          </a:prstGeom>
          <a:solidFill>
            <a:schemeClr val="bg1"/>
          </a:solidFill>
        </p:spPr>
        <p:txBody>
          <a:bodyPr wrap="square">
            <a:spAutoFit/>
          </a:bodyPr>
          <a:lstStyle/>
          <a:p>
            <a:pPr algn="just"/>
            <a:r>
              <a:rPr lang="fr-FR" dirty="0">
                <a:latin typeface="Bahnschrift" panose="020B0502040204020203" pitchFamily="34" charset="0"/>
              </a:rPr>
              <a:t>La méthode </a:t>
            </a:r>
            <a:r>
              <a:rPr lang="fr-FR" b="1" dirty="0" err="1" smtClean="0">
                <a:latin typeface="Bahnschrift" panose="020B0502040204020203" pitchFamily="34" charset="0"/>
              </a:rPr>
              <a:t>QQOCQP</a:t>
            </a:r>
            <a:endParaRPr lang="fr-FR" b="1" dirty="0">
              <a:latin typeface="Bahnschrift" panose="020B0502040204020203" pitchFamily="34" charset="0"/>
            </a:endParaRPr>
          </a:p>
        </p:txBody>
      </p:sp>
    </p:spTree>
    <p:extLst>
      <p:ext uri="{BB962C8B-B14F-4D97-AF65-F5344CB8AC3E}">
        <p14:creationId xmlns:p14="http://schemas.microsoft.com/office/powerpoint/2010/main" val="3386944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afterEffect">
                                  <p:stCondLst>
                                    <p:cond delay="0"/>
                                  </p:stCondLst>
                                  <p:childTnLst>
                                    <p:set>
                                      <p:cBhvr>
                                        <p:cTn id="6" dur="1" fill="hold">
                                          <p:stCondLst>
                                            <p:cond delay="0"/>
                                          </p:stCondLst>
                                        </p:cTn>
                                        <p:tgtEl>
                                          <p:spTgt spid="53"/>
                                        </p:tgtEl>
                                        <p:attrNameLst>
                                          <p:attrName>style.visibility</p:attrName>
                                        </p:attrNameLst>
                                      </p:cBhvr>
                                      <p:to>
                                        <p:strVal val="visible"/>
                                      </p:to>
                                    </p:set>
                                    <p:animEffect transition="in" filter="circle(out)">
                                      <p:cBhvr>
                                        <p:cTn id="7" dur="1000"/>
                                        <p:tgtEl>
                                          <p:spTgt spid="53"/>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56"/>
                                        </p:tgtEl>
                                        <p:attrNameLst>
                                          <p:attrName>style.visibility</p:attrName>
                                        </p:attrNameLst>
                                      </p:cBhvr>
                                      <p:to>
                                        <p:strVal val="visible"/>
                                      </p:to>
                                    </p:set>
                                    <p:animEffect transition="in" filter="wipe(left)">
                                      <p:cBhvr>
                                        <p:cTn id="11" dur="1000"/>
                                        <p:tgtEl>
                                          <p:spTgt spid="56"/>
                                        </p:tgtEl>
                                      </p:cBhvr>
                                    </p:animEffect>
                                  </p:childTnLst>
                                </p:cTn>
                              </p:par>
                            </p:childTnLst>
                          </p:cTn>
                        </p:par>
                        <p:par>
                          <p:cTn id="12" fill="hold">
                            <p:stCondLst>
                              <p:cond delay="2000"/>
                            </p:stCondLst>
                            <p:childTnLst>
                              <p:par>
                                <p:cTn id="13" presetID="22" presetClass="entr" presetSubtype="8" fill="hold" grpId="0" nodeType="after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left)">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31"/>
                                        </p:tgtEl>
                                        <p:attrNameLst>
                                          <p:attrName>style.visibility</p:attrName>
                                        </p:attrNameLst>
                                      </p:cBhvr>
                                      <p:to>
                                        <p:strVal val="visible"/>
                                      </p:to>
                                    </p:set>
                                    <p:animEffect transition="in" filter="wipe(down)">
                                      <p:cBhvr>
                                        <p:cTn id="20" dur="1000"/>
                                        <p:tgtEl>
                                          <p:spTgt spid="31"/>
                                        </p:tgtEl>
                                      </p:cBhvr>
                                    </p:animEffect>
                                  </p:childTnLst>
                                </p:cTn>
                              </p:par>
                            </p:childTnLst>
                          </p:cTn>
                        </p:par>
                        <p:par>
                          <p:cTn id="21" fill="hold">
                            <p:stCondLst>
                              <p:cond delay="1000"/>
                            </p:stCondLst>
                            <p:childTnLst>
                              <p:par>
                                <p:cTn id="22" presetID="4" presetClass="entr" presetSubtype="16" fill="hold" grpId="0" nodeType="after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box(in)">
                                      <p:cBhvr>
                                        <p:cTn id="24" dur="500"/>
                                        <p:tgtEl>
                                          <p:spTgt spid="34"/>
                                        </p:tgtEl>
                                      </p:cBhvr>
                                    </p:animEffect>
                                  </p:childTnLst>
                                </p:cTn>
                              </p:par>
                            </p:childTnLst>
                          </p:cTn>
                        </p:par>
                        <p:par>
                          <p:cTn id="25" fill="hold">
                            <p:stCondLst>
                              <p:cond delay="1500"/>
                            </p:stCondLst>
                            <p:childTnLst>
                              <p:par>
                                <p:cTn id="26" presetID="4" presetClass="entr" presetSubtype="16" fill="hold" grpId="0" nodeType="afterEffect">
                                  <p:stCondLst>
                                    <p:cond delay="0"/>
                                  </p:stCondLst>
                                  <p:childTnLst>
                                    <p:set>
                                      <p:cBhvr>
                                        <p:cTn id="27" dur="1" fill="hold">
                                          <p:stCondLst>
                                            <p:cond delay="0"/>
                                          </p:stCondLst>
                                        </p:cTn>
                                        <p:tgtEl>
                                          <p:spTgt spid="42"/>
                                        </p:tgtEl>
                                        <p:attrNameLst>
                                          <p:attrName>style.visibility</p:attrName>
                                        </p:attrNameLst>
                                      </p:cBhvr>
                                      <p:to>
                                        <p:strVal val="visible"/>
                                      </p:to>
                                    </p:set>
                                    <p:animEffect transition="in" filter="box(in)">
                                      <p:cBhvr>
                                        <p:cTn id="28" dur="500"/>
                                        <p:tgtEl>
                                          <p:spTgt spid="42"/>
                                        </p:tgtEl>
                                      </p:cBhvr>
                                    </p:animEffect>
                                  </p:childTnLst>
                                </p:cTn>
                              </p:par>
                            </p:childTnLst>
                          </p:cTn>
                        </p:par>
                        <p:par>
                          <p:cTn id="29" fill="hold">
                            <p:stCondLst>
                              <p:cond delay="2000"/>
                            </p:stCondLst>
                            <p:childTnLst>
                              <p:par>
                                <p:cTn id="30" presetID="4" presetClass="entr" presetSubtype="16" fill="hold" grpId="0" nodeType="afterEffect">
                                  <p:stCondLst>
                                    <p:cond delay="0"/>
                                  </p:stCondLst>
                                  <p:childTnLst>
                                    <p:set>
                                      <p:cBhvr>
                                        <p:cTn id="31" dur="1" fill="hold">
                                          <p:stCondLst>
                                            <p:cond delay="0"/>
                                          </p:stCondLst>
                                        </p:cTn>
                                        <p:tgtEl>
                                          <p:spTgt spid="40"/>
                                        </p:tgtEl>
                                        <p:attrNameLst>
                                          <p:attrName>style.visibility</p:attrName>
                                        </p:attrNameLst>
                                      </p:cBhvr>
                                      <p:to>
                                        <p:strVal val="visible"/>
                                      </p:to>
                                    </p:set>
                                    <p:animEffect transition="in" filter="box(in)">
                                      <p:cBhvr>
                                        <p:cTn id="32" dur="500"/>
                                        <p:tgtEl>
                                          <p:spTgt spid="40"/>
                                        </p:tgtEl>
                                      </p:cBhvr>
                                    </p:animEffect>
                                  </p:childTnLst>
                                </p:cTn>
                              </p:par>
                            </p:childTnLst>
                          </p:cTn>
                        </p:par>
                        <p:par>
                          <p:cTn id="33" fill="hold">
                            <p:stCondLst>
                              <p:cond delay="2500"/>
                            </p:stCondLst>
                            <p:childTnLst>
                              <p:par>
                                <p:cTn id="34" presetID="4" presetClass="entr" presetSubtype="16" fill="hold" grpId="0" nodeType="afterEffect">
                                  <p:stCondLst>
                                    <p:cond delay="0"/>
                                  </p:stCondLst>
                                  <p:childTnLst>
                                    <p:set>
                                      <p:cBhvr>
                                        <p:cTn id="35" dur="1" fill="hold">
                                          <p:stCondLst>
                                            <p:cond delay="0"/>
                                          </p:stCondLst>
                                        </p:cTn>
                                        <p:tgtEl>
                                          <p:spTgt spid="39"/>
                                        </p:tgtEl>
                                        <p:attrNameLst>
                                          <p:attrName>style.visibility</p:attrName>
                                        </p:attrNameLst>
                                      </p:cBhvr>
                                      <p:to>
                                        <p:strVal val="visible"/>
                                      </p:to>
                                    </p:set>
                                    <p:animEffect transition="in" filter="box(in)">
                                      <p:cBhvr>
                                        <p:cTn id="36" dur="500"/>
                                        <p:tgtEl>
                                          <p:spTgt spid="39"/>
                                        </p:tgtEl>
                                      </p:cBhvr>
                                    </p:animEffect>
                                  </p:childTnLst>
                                </p:cTn>
                              </p:par>
                            </p:childTnLst>
                          </p:cTn>
                        </p:par>
                        <p:par>
                          <p:cTn id="37" fill="hold">
                            <p:stCondLst>
                              <p:cond delay="3000"/>
                            </p:stCondLst>
                            <p:childTnLst>
                              <p:par>
                                <p:cTn id="38" presetID="4" presetClass="entr" presetSubtype="16" fill="hold" grpId="0" nodeType="afterEffect">
                                  <p:stCondLst>
                                    <p:cond delay="0"/>
                                  </p:stCondLst>
                                  <p:childTnLst>
                                    <p:set>
                                      <p:cBhvr>
                                        <p:cTn id="39" dur="1" fill="hold">
                                          <p:stCondLst>
                                            <p:cond delay="0"/>
                                          </p:stCondLst>
                                        </p:cTn>
                                        <p:tgtEl>
                                          <p:spTgt spid="41"/>
                                        </p:tgtEl>
                                        <p:attrNameLst>
                                          <p:attrName>style.visibility</p:attrName>
                                        </p:attrNameLst>
                                      </p:cBhvr>
                                      <p:to>
                                        <p:strVal val="visible"/>
                                      </p:to>
                                    </p:set>
                                    <p:animEffect transition="in" filter="box(in)">
                                      <p:cBhvr>
                                        <p:cTn id="40" dur="500"/>
                                        <p:tgtEl>
                                          <p:spTgt spid="41"/>
                                        </p:tgtEl>
                                      </p:cBhvr>
                                    </p:animEffect>
                                  </p:childTnLst>
                                </p:cTn>
                              </p:par>
                            </p:childTnLst>
                          </p:cTn>
                        </p:par>
                        <p:par>
                          <p:cTn id="41" fill="hold">
                            <p:stCondLst>
                              <p:cond delay="3500"/>
                            </p:stCondLst>
                            <p:childTnLst>
                              <p:par>
                                <p:cTn id="42" presetID="4" presetClass="entr" presetSubtype="16" fill="hold" grpId="0" nodeType="afterEffect">
                                  <p:stCondLst>
                                    <p:cond delay="0"/>
                                  </p:stCondLst>
                                  <p:childTnLst>
                                    <p:set>
                                      <p:cBhvr>
                                        <p:cTn id="43" dur="1" fill="hold">
                                          <p:stCondLst>
                                            <p:cond delay="0"/>
                                          </p:stCondLst>
                                        </p:cTn>
                                        <p:tgtEl>
                                          <p:spTgt spid="44"/>
                                        </p:tgtEl>
                                        <p:attrNameLst>
                                          <p:attrName>style.visibility</p:attrName>
                                        </p:attrNameLst>
                                      </p:cBhvr>
                                      <p:to>
                                        <p:strVal val="visible"/>
                                      </p:to>
                                    </p:set>
                                    <p:animEffect transition="in" filter="box(in)">
                                      <p:cBhvr>
                                        <p:cTn id="44" dur="500"/>
                                        <p:tgtEl>
                                          <p:spTgt spid="44"/>
                                        </p:tgtEl>
                                      </p:cBhvr>
                                    </p:animEffect>
                                  </p:childTnLst>
                                </p:cTn>
                              </p:par>
                            </p:childTnLst>
                          </p:cTn>
                        </p:par>
                        <p:par>
                          <p:cTn id="45" fill="hold">
                            <p:stCondLst>
                              <p:cond delay="4000"/>
                            </p:stCondLst>
                            <p:childTnLst>
                              <p:par>
                                <p:cTn id="46" presetID="22" presetClass="entr" presetSubtype="8" fill="hold" grpId="0" nodeType="afterEffect">
                                  <p:stCondLst>
                                    <p:cond delay="0"/>
                                  </p:stCondLst>
                                  <p:childTnLst>
                                    <p:set>
                                      <p:cBhvr>
                                        <p:cTn id="47" dur="1" fill="hold">
                                          <p:stCondLst>
                                            <p:cond delay="0"/>
                                          </p:stCondLst>
                                        </p:cTn>
                                        <p:tgtEl>
                                          <p:spTgt spid="5"/>
                                        </p:tgtEl>
                                        <p:attrNameLst>
                                          <p:attrName>style.visibility</p:attrName>
                                        </p:attrNameLst>
                                      </p:cBhvr>
                                      <p:to>
                                        <p:strVal val="visible"/>
                                      </p:to>
                                    </p:set>
                                    <p:animEffect transition="in" filter="wipe(left)">
                                      <p:cBhvr>
                                        <p:cTn id="48" dur="500"/>
                                        <p:tgtEl>
                                          <p:spTgt spid="5"/>
                                        </p:tgtEl>
                                      </p:cBhvr>
                                    </p:animEffect>
                                  </p:childTnLst>
                                </p:cTn>
                              </p:par>
                            </p:childTnLst>
                          </p:cTn>
                        </p:par>
                        <p:par>
                          <p:cTn id="49" fill="hold">
                            <p:stCondLst>
                              <p:cond delay="4500"/>
                            </p:stCondLst>
                            <p:childTnLst>
                              <p:par>
                                <p:cTn id="50" presetID="22" presetClass="entr" presetSubtype="8" fill="hold" grpId="0" nodeType="afterEffect">
                                  <p:stCondLst>
                                    <p:cond delay="0"/>
                                  </p:stCondLst>
                                  <p:childTnLst>
                                    <p:set>
                                      <p:cBhvr>
                                        <p:cTn id="51" dur="1" fill="hold">
                                          <p:stCondLst>
                                            <p:cond delay="0"/>
                                          </p:stCondLst>
                                        </p:cTn>
                                        <p:tgtEl>
                                          <p:spTgt spid="6"/>
                                        </p:tgtEl>
                                        <p:attrNameLst>
                                          <p:attrName>style.visibility</p:attrName>
                                        </p:attrNameLst>
                                      </p:cBhvr>
                                      <p:to>
                                        <p:strVal val="visible"/>
                                      </p:to>
                                    </p:set>
                                    <p:animEffect transition="in" filter="wipe(left)">
                                      <p:cBhvr>
                                        <p:cTn id="52" dur="500"/>
                                        <p:tgtEl>
                                          <p:spTgt spid="6"/>
                                        </p:tgtEl>
                                      </p:cBhvr>
                                    </p:animEffect>
                                  </p:childTnLst>
                                </p:cTn>
                              </p:par>
                            </p:childTnLst>
                          </p:cTn>
                        </p:par>
                        <p:par>
                          <p:cTn id="53" fill="hold">
                            <p:stCondLst>
                              <p:cond delay="5000"/>
                            </p:stCondLst>
                            <p:childTnLst>
                              <p:par>
                                <p:cTn id="54" presetID="22" presetClass="entr" presetSubtype="8" fill="hold" grpId="0" nodeType="afterEffect">
                                  <p:stCondLst>
                                    <p:cond delay="0"/>
                                  </p:stCondLst>
                                  <p:childTnLst>
                                    <p:set>
                                      <p:cBhvr>
                                        <p:cTn id="55" dur="1" fill="hold">
                                          <p:stCondLst>
                                            <p:cond delay="0"/>
                                          </p:stCondLst>
                                        </p:cTn>
                                        <p:tgtEl>
                                          <p:spTgt spid="7"/>
                                        </p:tgtEl>
                                        <p:attrNameLst>
                                          <p:attrName>style.visibility</p:attrName>
                                        </p:attrNameLst>
                                      </p:cBhvr>
                                      <p:to>
                                        <p:strVal val="visible"/>
                                      </p:to>
                                    </p:set>
                                    <p:animEffect transition="in" filter="wipe(left)">
                                      <p:cBhvr>
                                        <p:cTn id="56" dur="500"/>
                                        <p:tgtEl>
                                          <p:spTgt spid="7"/>
                                        </p:tgtEl>
                                      </p:cBhvr>
                                    </p:animEffect>
                                  </p:childTnLst>
                                </p:cTn>
                              </p:par>
                            </p:childTnLst>
                          </p:cTn>
                        </p:par>
                        <p:par>
                          <p:cTn id="57" fill="hold">
                            <p:stCondLst>
                              <p:cond delay="5500"/>
                            </p:stCondLst>
                            <p:childTnLst>
                              <p:par>
                                <p:cTn id="58" presetID="22" presetClass="entr" presetSubtype="8" fill="hold" grpId="0" nodeType="afterEffect">
                                  <p:stCondLst>
                                    <p:cond delay="0"/>
                                  </p:stCondLst>
                                  <p:childTnLst>
                                    <p:set>
                                      <p:cBhvr>
                                        <p:cTn id="59" dur="1" fill="hold">
                                          <p:stCondLst>
                                            <p:cond delay="0"/>
                                          </p:stCondLst>
                                        </p:cTn>
                                        <p:tgtEl>
                                          <p:spTgt spid="37"/>
                                        </p:tgtEl>
                                        <p:attrNameLst>
                                          <p:attrName>style.visibility</p:attrName>
                                        </p:attrNameLst>
                                      </p:cBhvr>
                                      <p:to>
                                        <p:strVal val="visible"/>
                                      </p:to>
                                    </p:set>
                                    <p:animEffect transition="in" filter="wipe(left)">
                                      <p:cBhvr>
                                        <p:cTn id="60" dur="500"/>
                                        <p:tgtEl>
                                          <p:spTgt spid="37"/>
                                        </p:tgtEl>
                                      </p:cBhvr>
                                    </p:animEffect>
                                  </p:childTnLst>
                                </p:cTn>
                              </p:par>
                            </p:childTnLst>
                          </p:cTn>
                        </p:par>
                        <p:par>
                          <p:cTn id="61" fill="hold">
                            <p:stCondLst>
                              <p:cond delay="6000"/>
                            </p:stCondLst>
                            <p:childTnLst>
                              <p:par>
                                <p:cTn id="62" presetID="22" presetClass="entr" presetSubtype="8" fill="hold" grpId="0" nodeType="afterEffect">
                                  <p:stCondLst>
                                    <p:cond delay="0"/>
                                  </p:stCondLst>
                                  <p:childTnLst>
                                    <p:set>
                                      <p:cBhvr>
                                        <p:cTn id="63" dur="1" fill="hold">
                                          <p:stCondLst>
                                            <p:cond delay="0"/>
                                          </p:stCondLst>
                                        </p:cTn>
                                        <p:tgtEl>
                                          <p:spTgt spid="8"/>
                                        </p:tgtEl>
                                        <p:attrNameLst>
                                          <p:attrName>style.visibility</p:attrName>
                                        </p:attrNameLst>
                                      </p:cBhvr>
                                      <p:to>
                                        <p:strVal val="visible"/>
                                      </p:to>
                                    </p:set>
                                    <p:animEffect transition="in" filter="wipe(left)">
                                      <p:cBhvr>
                                        <p:cTn id="64" dur="500"/>
                                        <p:tgtEl>
                                          <p:spTgt spid="8"/>
                                        </p:tgtEl>
                                      </p:cBhvr>
                                    </p:animEffect>
                                  </p:childTnLst>
                                </p:cTn>
                              </p:par>
                            </p:childTnLst>
                          </p:cTn>
                        </p:par>
                        <p:par>
                          <p:cTn id="65" fill="hold">
                            <p:stCondLst>
                              <p:cond delay="6500"/>
                            </p:stCondLst>
                            <p:childTnLst>
                              <p:par>
                                <p:cTn id="66" presetID="22" presetClass="entr" presetSubtype="8" fill="hold" grpId="0" nodeType="afterEffect">
                                  <p:stCondLst>
                                    <p:cond delay="0"/>
                                  </p:stCondLst>
                                  <p:childTnLst>
                                    <p:set>
                                      <p:cBhvr>
                                        <p:cTn id="67" dur="1" fill="hold">
                                          <p:stCondLst>
                                            <p:cond delay="0"/>
                                          </p:stCondLst>
                                        </p:cTn>
                                        <p:tgtEl>
                                          <p:spTgt spid="45"/>
                                        </p:tgtEl>
                                        <p:attrNameLst>
                                          <p:attrName>style.visibility</p:attrName>
                                        </p:attrNameLst>
                                      </p:cBhvr>
                                      <p:to>
                                        <p:strVal val="visible"/>
                                      </p:to>
                                    </p:set>
                                    <p:animEffect transition="in" filter="wipe(left)">
                                      <p:cBhvr>
                                        <p:cTn id="68" dur="500"/>
                                        <p:tgtEl>
                                          <p:spTgt spid="45"/>
                                        </p:tgtEl>
                                      </p:cBhvr>
                                    </p:animEffect>
                                  </p:childTnLst>
                                </p:cTn>
                              </p:par>
                            </p:childTnLst>
                          </p:cTn>
                        </p:par>
                        <p:par>
                          <p:cTn id="69" fill="hold">
                            <p:stCondLst>
                              <p:cond delay="7000"/>
                            </p:stCondLst>
                            <p:childTnLst>
                              <p:par>
                                <p:cTn id="70" presetID="22" presetClass="entr" presetSubtype="8" fill="hold" grpId="0" nodeType="afterEffect">
                                  <p:stCondLst>
                                    <p:cond delay="0"/>
                                  </p:stCondLst>
                                  <p:childTnLst>
                                    <p:set>
                                      <p:cBhvr>
                                        <p:cTn id="71" dur="1" fill="hold">
                                          <p:stCondLst>
                                            <p:cond delay="0"/>
                                          </p:stCondLst>
                                        </p:cTn>
                                        <p:tgtEl>
                                          <p:spTgt spid="4"/>
                                        </p:tgtEl>
                                        <p:attrNameLst>
                                          <p:attrName>style.visibility</p:attrName>
                                        </p:attrNameLst>
                                      </p:cBhvr>
                                      <p:to>
                                        <p:strVal val="visible"/>
                                      </p:to>
                                    </p:set>
                                    <p:animEffect transition="in" filter="wipe(left)">
                                      <p:cBhvr>
                                        <p:cTn id="7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4" grpId="0" animBg="1"/>
      <p:bldP spid="39" grpId="0" animBg="1"/>
      <p:bldP spid="40" grpId="0" animBg="1"/>
      <p:bldP spid="41" grpId="0" animBg="1"/>
      <p:bldP spid="42" grpId="0" animBg="1"/>
      <p:bldP spid="44" grpId="0" animBg="1"/>
      <p:bldP spid="37" grpId="0"/>
      <p:bldP spid="5" grpId="0"/>
      <p:bldP spid="6" grpId="0"/>
      <p:bldP spid="7" grpId="0"/>
      <p:bldP spid="8" grpId="0"/>
      <p:bldP spid="45" grpId="0"/>
      <p:bldP spid="2" grpId="0"/>
      <p:bldP spid="4" grpId="0"/>
      <p:bldP spid="56"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87" name="Rectangle 86"/>
          <p:cNvSpPr/>
          <p:nvPr/>
        </p:nvSpPr>
        <p:spPr>
          <a:xfrm>
            <a:off x="-91441" y="5092862"/>
            <a:ext cx="7995920" cy="4999491"/>
          </a:xfrm>
          <a:prstGeom prst="rect">
            <a:avLst/>
          </a:prstGeom>
          <a:solidFill>
            <a:srgbClr val="E68A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6" name="Connecteur droit avec flèche 85"/>
          <p:cNvCxnSpPr/>
          <p:nvPr/>
        </p:nvCxnSpPr>
        <p:spPr>
          <a:xfrm flipH="1" flipV="1">
            <a:off x="4732491" y="7660370"/>
            <a:ext cx="7552" cy="1235290"/>
          </a:xfrm>
          <a:prstGeom prst="straightConnector1">
            <a:avLst/>
          </a:prstGeom>
          <a:ln w="28575">
            <a:solidFill>
              <a:schemeClr val="bg1"/>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grpSp>
        <p:nvGrpSpPr>
          <p:cNvPr id="48" name="Groupe 47"/>
          <p:cNvGrpSpPr/>
          <p:nvPr/>
        </p:nvGrpSpPr>
        <p:grpSpPr>
          <a:xfrm>
            <a:off x="180568" y="1289841"/>
            <a:ext cx="571500" cy="646331"/>
            <a:chOff x="274274" y="1300753"/>
            <a:chExt cx="571500" cy="646331"/>
          </a:xfrm>
        </p:grpSpPr>
        <p:sp>
          <p:nvSpPr>
            <p:cNvPr id="50" name="Rectangle 49"/>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 name="ZoneTexte 50"/>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sp>
        <p:nvSpPr>
          <p:cNvPr id="2" name="ZoneTexte 1"/>
          <p:cNvSpPr txBox="1"/>
          <p:nvPr/>
        </p:nvSpPr>
        <p:spPr>
          <a:xfrm>
            <a:off x="1322634" y="3719826"/>
            <a:ext cx="6407327" cy="923330"/>
          </a:xfrm>
          <a:prstGeom prst="rect">
            <a:avLst/>
          </a:prstGeom>
          <a:noFill/>
        </p:spPr>
        <p:txBody>
          <a:bodyPr wrap="square" rtlCol="0">
            <a:spAutoFit/>
          </a:bodyPr>
          <a:lstStyle/>
          <a:p>
            <a:pPr algn="just"/>
            <a:r>
              <a:rPr lang="fr-FR" dirty="0" smtClean="0">
                <a:latin typeface="FiraSans Regular"/>
              </a:rPr>
              <a:t>C’est une modalité </a:t>
            </a:r>
            <a:r>
              <a:rPr lang="fr-FR" dirty="0">
                <a:latin typeface="FiraSans Regular"/>
              </a:rPr>
              <a:t>d'apprentissage entre les individus d'un même groupe ou d'une même entité. </a:t>
            </a:r>
            <a:r>
              <a:rPr lang="fr-FR" dirty="0" smtClean="0">
                <a:latin typeface="FiraSans Regular"/>
              </a:rPr>
              <a:t>Il est parfois </a:t>
            </a:r>
            <a:r>
              <a:rPr lang="fr-FR" dirty="0">
                <a:latin typeface="FiraSans Regular"/>
              </a:rPr>
              <a:t>appelé apprentissage "à l'horizontal" </a:t>
            </a:r>
            <a:r>
              <a:rPr lang="fr-FR" sz="1400" dirty="0">
                <a:latin typeface="FiraSans Regular"/>
              </a:rPr>
              <a:t>(par opposé à l'apprentissage "</a:t>
            </a:r>
            <a:r>
              <a:rPr lang="fr-FR" sz="1400" dirty="0" smtClean="0">
                <a:latin typeface="FiraSans Regular"/>
              </a:rPr>
              <a:t>vertical »)</a:t>
            </a:r>
            <a:endParaRPr lang="fr-FR" sz="1400" dirty="0">
              <a:latin typeface="FiraSans Regular"/>
            </a:endParaRPr>
          </a:p>
        </p:txBody>
      </p:sp>
      <p:sp>
        <p:nvSpPr>
          <p:cNvPr id="35"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36"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38"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43"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46"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47"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49"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52" name="Parenthèse fermante 51"/>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nvGrpSpPr>
          <p:cNvPr id="53" name="Groupe 52"/>
          <p:cNvGrpSpPr/>
          <p:nvPr/>
        </p:nvGrpSpPr>
        <p:grpSpPr>
          <a:xfrm>
            <a:off x="724438" y="2739454"/>
            <a:ext cx="539036" cy="472852"/>
            <a:chOff x="817021" y="5640391"/>
            <a:chExt cx="609600" cy="609600"/>
          </a:xfrm>
        </p:grpSpPr>
        <p:sp>
          <p:nvSpPr>
            <p:cNvPr id="54" name="Rectangle à coins arrondis 53"/>
            <p:cNvSpPr/>
            <p:nvPr/>
          </p:nvSpPr>
          <p:spPr>
            <a:xfrm>
              <a:off x="1062989" y="5689594"/>
              <a:ext cx="289709" cy="324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5" name="Image 5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7021" y="5640391"/>
              <a:ext cx="609600" cy="609600"/>
            </a:xfrm>
            <a:prstGeom prst="rect">
              <a:avLst/>
            </a:prstGeom>
          </p:spPr>
        </p:pic>
      </p:grpSp>
      <p:sp>
        <p:nvSpPr>
          <p:cNvPr id="56" name="Rectangle à coins arrondis 55"/>
          <p:cNvSpPr/>
          <p:nvPr/>
        </p:nvSpPr>
        <p:spPr>
          <a:xfrm>
            <a:off x="1440099" y="2692955"/>
            <a:ext cx="3456374" cy="519351"/>
          </a:xfrm>
          <a:prstGeom prst="roundRect">
            <a:avLst>
              <a:gd name="adj" fmla="val 50000"/>
            </a:avLst>
          </a:prstGeom>
          <a:solidFill>
            <a:schemeClr val="bg1"/>
          </a:solidFill>
        </p:spPr>
        <p:txBody>
          <a:bodyPr wrap="square">
            <a:spAutoFit/>
          </a:bodyPr>
          <a:lstStyle/>
          <a:p>
            <a:pPr algn="just"/>
            <a:r>
              <a:rPr lang="fr-FR" dirty="0" smtClean="0">
                <a:latin typeface="Bahnschrift" panose="020B0502040204020203" pitchFamily="34" charset="0"/>
              </a:rPr>
              <a:t>Le Travail entre pairs</a:t>
            </a:r>
            <a:endParaRPr lang="fr-FR" b="1" dirty="0">
              <a:latin typeface="Bahnschrift" panose="020B0502040204020203" pitchFamily="34" charset="0"/>
            </a:endParaRPr>
          </a:p>
        </p:txBody>
      </p:sp>
      <p:sp>
        <p:nvSpPr>
          <p:cNvPr id="57" name="Rectangle 56"/>
          <p:cNvSpPr/>
          <p:nvPr/>
        </p:nvSpPr>
        <p:spPr>
          <a:xfrm>
            <a:off x="2847933" y="5270041"/>
            <a:ext cx="3953249" cy="646331"/>
          </a:xfrm>
          <a:prstGeom prst="rect">
            <a:avLst/>
          </a:prstGeom>
        </p:spPr>
        <p:txBody>
          <a:bodyPr wrap="square">
            <a:spAutoFit/>
          </a:bodyPr>
          <a:lstStyle/>
          <a:p>
            <a:pPr algn="ctr"/>
            <a:r>
              <a:rPr lang="fr-FR" b="1" dirty="0" smtClean="0">
                <a:latin typeface="FiraSans Regular"/>
              </a:rPr>
              <a:t>Le travail entre pairs</a:t>
            </a:r>
          </a:p>
          <a:p>
            <a:pPr algn="ctr"/>
            <a:r>
              <a:rPr lang="fr-FR" b="1" dirty="0" smtClean="0">
                <a:latin typeface="FiraSans Regular"/>
              </a:rPr>
              <a:t>change le rapport au savoir.</a:t>
            </a:r>
            <a:endParaRPr lang="fr-FR" b="1" dirty="0">
              <a:latin typeface="FiraSans Regular"/>
            </a:endParaRPr>
          </a:p>
        </p:txBody>
      </p:sp>
      <p:sp>
        <p:nvSpPr>
          <p:cNvPr id="76" name="Parenthèse fermante 75"/>
          <p:cNvSpPr/>
          <p:nvPr/>
        </p:nvSpPr>
        <p:spPr>
          <a:xfrm rot="16200000">
            <a:off x="4406226" y="4467411"/>
            <a:ext cx="652531" cy="4307862"/>
          </a:xfrm>
          <a:prstGeom prst="rightBracket">
            <a:avLst>
              <a:gd name="adj" fmla="val 76572"/>
            </a:avLst>
          </a:prstGeom>
          <a:solidFill>
            <a:schemeClr val="bg1">
              <a:lumMod val="95000"/>
            </a:schemeClr>
          </a:solidFill>
          <a:ln w="28575">
            <a:solidFill>
              <a:schemeClr val="bg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78" name="Parenthèse fermante 77"/>
          <p:cNvSpPr/>
          <p:nvPr/>
        </p:nvSpPr>
        <p:spPr>
          <a:xfrm rot="5400000">
            <a:off x="4434251" y="6166275"/>
            <a:ext cx="652531" cy="4307862"/>
          </a:xfrm>
          <a:prstGeom prst="rightBracket">
            <a:avLst>
              <a:gd name="adj" fmla="val 76572"/>
            </a:avLst>
          </a:prstGeom>
          <a:solidFill>
            <a:schemeClr val="bg1">
              <a:lumMod val="95000"/>
            </a:schemeClr>
          </a:solidFill>
          <a:ln w="28575">
            <a:solidFill>
              <a:schemeClr val="bg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79" name="Rectangle 78"/>
          <p:cNvSpPr/>
          <p:nvPr/>
        </p:nvSpPr>
        <p:spPr>
          <a:xfrm>
            <a:off x="2372367" y="6362833"/>
            <a:ext cx="4720248" cy="584775"/>
          </a:xfrm>
          <a:prstGeom prst="rect">
            <a:avLst/>
          </a:prstGeom>
        </p:spPr>
        <p:txBody>
          <a:bodyPr wrap="square">
            <a:spAutoFit/>
          </a:bodyPr>
          <a:lstStyle/>
          <a:p>
            <a:pPr algn="ctr"/>
            <a:r>
              <a:rPr lang="fr-FR" sz="1600" dirty="0" smtClean="0">
                <a:latin typeface="FiraSans Regular"/>
              </a:rPr>
              <a:t>Il favorise l’émergence </a:t>
            </a:r>
            <a:br>
              <a:rPr lang="fr-FR" sz="1600" dirty="0" smtClean="0">
                <a:latin typeface="FiraSans Regular"/>
              </a:rPr>
            </a:br>
            <a:r>
              <a:rPr lang="fr-FR" sz="1600" dirty="0" smtClean="0">
                <a:latin typeface="FiraSans Regular"/>
              </a:rPr>
              <a:t>du SAVOIR INFORMEL des apprenants</a:t>
            </a:r>
            <a:endParaRPr lang="fr-FR" sz="1600" dirty="0">
              <a:latin typeface="FiraSans Regular"/>
            </a:endParaRPr>
          </a:p>
        </p:txBody>
      </p:sp>
      <p:sp>
        <p:nvSpPr>
          <p:cNvPr id="80" name="Rectangle 79"/>
          <p:cNvSpPr/>
          <p:nvPr/>
        </p:nvSpPr>
        <p:spPr>
          <a:xfrm>
            <a:off x="2464434" y="7321816"/>
            <a:ext cx="4720248" cy="338554"/>
          </a:xfrm>
          <a:prstGeom prst="rect">
            <a:avLst/>
          </a:prstGeom>
        </p:spPr>
        <p:txBody>
          <a:bodyPr wrap="square">
            <a:spAutoFit/>
          </a:bodyPr>
          <a:lstStyle/>
          <a:p>
            <a:pPr algn="ctr"/>
            <a:r>
              <a:rPr lang="fr-FR" sz="1600" b="1" dirty="0" smtClean="0">
                <a:latin typeface="FiraSans Regular"/>
              </a:rPr>
              <a:t>SAVOIR FORMEL</a:t>
            </a:r>
            <a:endParaRPr lang="fr-FR" sz="1600" b="1" dirty="0">
              <a:latin typeface="FiraSans Regular"/>
            </a:endParaRPr>
          </a:p>
        </p:txBody>
      </p:sp>
      <p:sp>
        <p:nvSpPr>
          <p:cNvPr id="81" name="Rectangle 80"/>
          <p:cNvSpPr/>
          <p:nvPr/>
        </p:nvSpPr>
        <p:spPr>
          <a:xfrm>
            <a:off x="2464434" y="8027818"/>
            <a:ext cx="4720248" cy="584775"/>
          </a:xfrm>
          <a:prstGeom prst="rect">
            <a:avLst/>
          </a:prstGeom>
        </p:spPr>
        <p:txBody>
          <a:bodyPr wrap="square">
            <a:spAutoFit/>
          </a:bodyPr>
          <a:lstStyle/>
          <a:p>
            <a:pPr algn="ctr"/>
            <a:r>
              <a:rPr lang="fr-FR" sz="1600" dirty="0" smtClean="0">
                <a:latin typeface="FiraSans Regular"/>
              </a:rPr>
              <a:t>Il rend légitime la posture de l’enseignant</a:t>
            </a:r>
          </a:p>
          <a:p>
            <a:pPr algn="ctr"/>
            <a:r>
              <a:rPr lang="fr-FR" sz="1600" dirty="0" smtClean="0">
                <a:latin typeface="FiraSans Regular"/>
              </a:rPr>
              <a:t> pour guider l’apprenant vers un …</a:t>
            </a:r>
            <a:endParaRPr lang="fr-FR" sz="1600" dirty="0">
              <a:latin typeface="FiraSans Regular"/>
            </a:endParaRPr>
          </a:p>
        </p:txBody>
      </p:sp>
      <p:pic>
        <p:nvPicPr>
          <p:cNvPr id="82" name="Image 81"/>
          <p:cNvPicPr>
            <a:picLocks noChangeAspect="1"/>
          </p:cNvPicPr>
          <p:nvPr/>
        </p:nvPicPr>
        <p:blipFill>
          <a:blip r:embed="rId3">
            <a:biLevel thresh="75000"/>
            <a:extLst>
              <a:ext uri="{28A0092B-C50C-407E-A947-70E740481C1C}">
                <a14:useLocalDpi xmlns:a14="http://schemas.microsoft.com/office/drawing/2010/main" val="0"/>
              </a:ext>
            </a:extLst>
          </a:blip>
          <a:stretch>
            <a:fillRect/>
          </a:stretch>
        </p:blipFill>
        <p:spPr>
          <a:xfrm>
            <a:off x="2654150" y="6824315"/>
            <a:ext cx="320375" cy="320375"/>
          </a:xfrm>
          <a:prstGeom prst="rect">
            <a:avLst/>
          </a:prstGeom>
        </p:spPr>
      </p:pic>
      <p:grpSp>
        <p:nvGrpSpPr>
          <p:cNvPr id="83" name="Groupe 82"/>
          <p:cNvGrpSpPr/>
          <p:nvPr/>
        </p:nvGrpSpPr>
        <p:grpSpPr>
          <a:xfrm>
            <a:off x="2735730" y="7779116"/>
            <a:ext cx="291219" cy="266119"/>
            <a:chOff x="817021" y="5640391"/>
            <a:chExt cx="609600" cy="609600"/>
          </a:xfrm>
        </p:grpSpPr>
        <p:sp>
          <p:nvSpPr>
            <p:cNvPr id="84" name="Rectangle à coins arrondis 83"/>
            <p:cNvSpPr/>
            <p:nvPr/>
          </p:nvSpPr>
          <p:spPr>
            <a:xfrm>
              <a:off x="1062989" y="5689594"/>
              <a:ext cx="289709" cy="324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85" name="Image 8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7021" y="5640391"/>
              <a:ext cx="609600" cy="609600"/>
            </a:xfrm>
            <a:prstGeom prst="rect">
              <a:avLst/>
            </a:prstGeom>
          </p:spPr>
        </p:pic>
      </p:grpSp>
    </p:spTree>
    <p:extLst>
      <p:ext uri="{BB962C8B-B14F-4D97-AF65-F5344CB8AC3E}">
        <p14:creationId xmlns:p14="http://schemas.microsoft.com/office/powerpoint/2010/main" val="2329505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nodeType="afterEffect">
                                  <p:stCondLst>
                                    <p:cond delay="0"/>
                                  </p:stCondLst>
                                  <p:childTnLst>
                                    <p:set>
                                      <p:cBhvr>
                                        <p:cTn id="6" dur="1" fill="hold">
                                          <p:stCondLst>
                                            <p:cond delay="0"/>
                                          </p:stCondLst>
                                        </p:cTn>
                                        <p:tgtEl>
                                          <p:spTgt spid="53"/>
                                        </p:tgtEl>
                                        <p:attrNameLst>
                                          <p:attrName>style.visibility</p:attrName>
                                        </p:attrNameLst>
                                      </p:cBhvr>
                                      <p:to>
                                        <p:strVal val="visible"/>
                                      </p:to>
                                    </p:set>
                                    <p:animEffect transition="in" filter="circle(out)">
                                      <p:cBhvr>
                                        <p:cTn id="7" dur="1000"/>
                                        <p:tgtEl>
                                          <p:spTgt spid="53"/>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56"/>
                                        </p:tgtEl>
                                        <p:attrNameLst>
                                          <p:attrName>style.visibility</p:attrName>
                                        </p:attrNameLst>
                                      </p:cBhvr>
                                      <p:to>
                                        <p:strVal val="visible"/>
                                      </p:to>
                                    </p:set>
                                    <p:animEffect transition="in" filter="wipe(left)">
                                      <p:cBhvr>
                                        <p:cTn id="11" dur="1000"/>
                                        <p:tgtEl>
                                          <p:spTgt spid="56"/>
                                        </p:tgtEl>
                                      </p:cBhvr>
                                    </p:animEffect>
                                  </p:childTnLst>
                                </p:cTn>
                              </p:par>
                            </p:childTnLst>
                          </p:cTn>
                        </p:par>
                        <p:par>
                          <p:cTn id="12" fill="hold">
                            <p:stCondLst>
                              <p:cond delay="2000"/>
                            </p:stCondLst>
                            <p:childTnLst>
                              <p:par>
                                <p:cTn id="13" presetID="22" presetClass="entr" presetSubtype="8" fill="hold" grpId="0" nodeType="after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left)">
                                      <p:cBhvr>
                                        <p:cTn id="15" dur="10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87"/>
                                        </p:tgtEl>
                                        <p:attrNameLst>
                                          <p:attrName>style.visibility</p:attrName>
                                        </p:attrNameLst>
                                      </p:cBhvr>
                                      <p:to>
                                        <p:strVal val="visible"/>
                                      </p:to>
                                    </p:set>
                                    <p:animEffect transition="in" filter="wipe(down)">
                                      <p:cBhvr>
                                        <p:cTn id="20" dur="1000"/>
                                        <p:tgtEl>
                                          <p:spTgt spid="87"/>
                                        </p:tgtEl>
                                      </p:cBhvr>
                                    </p:animEffect>
                                  </p:childTnLst>
                                </p:cTn>
                              </p:par>
                            </p:childTnLst>
                          </p:cTn>
                        </p:par>
                        <p:par>
                          <p:cTn id="21" fill="hold">
                            <p:stCondLst>
                              <p:cond delay="1000"/>
                            </p:stCondLst>
                            <p:childTnLst>
                              <p:par>
                                <p:cTn id="22" presetID="22" presetClass="entr" presetSubtype="8" fill="hold" grpId="0" nodeType="afterEffect">
                                  <p:stCondLst>
                                    <p:cond delay="0"/>
                                  </p:stCondLst>
                                  <p:childTnLst>
                                    <p:set>
                                      <p:cBhvr>
                                        <p:cTn id="23" dur="1" fill="hold">
                                          <p:stCondLst>
                                            <p:cond delay="0"/>
                                          </p:stCondLst>
                                        </p:cTn>
                                        <p:tgtEl>
                                          <p:spTgt spid="57"/>
                                        </p:tgtEl>
                                        <p:attrNameLst>
                                          <p:attrName>style.visibility</p:attrName>
                                        </p:attrNameLst>
                                      </p:cBhvr>
                                      <p:to>
                                        <p:strVal val="visible"/>
                                      </p:to>
                                    </p:set>
                                    <p:animEffect transition="in" filter="wipe(left)">
                                      <p:cBhvr>
                                        <p:cTn id="24" dur="1000"/>
                                        <p:tgtEl>
                                          <p:spTgt spid="57"/>
                                        </p:tgtEl>
                                      </p:cBhvr>
                                    </p:animEffect>
                                  </p:childTnLst>
                                </p:cTn>
                              </p:par>
                            </p:childTnLst>
                          </p:cTn>
                        </p:par>
                        <p:par>
                          <p:cTn id="25" fill="hold">
                            <p:stCondLst>
                              <p:cond delay="2000"/>
                            </p:stCondLst>
                            <p:childTnLst>
                              <p:par>
                                <p:cTn id="26" presetID="6" presetClass="entr" presetSubtype="16" fill="hold" nodeType="afterEffect">
                                  <p:stCondLst>
                                    <p:cond delay="0"/>
                                  </p:stCondLst>
                                  <p:childTnLst>
                                    <p:set>
                                      <p:cBhvr>
                                        <p:cTn id="27" dur="1" fill="hold">
                                          <p:stCondLst>
                                            <p:cond delay="0"/>
                                          </p:stCondLst>
                                        </p:cTn>
                                        <p:tgtEl>
                                          <p:spTgt spid="82"/>
                                        </p:tgtEl>
                                        <p:attrNameLst>
                                          <p:attrName>style.visibility</p:attrName>
                                        </p:attrNameLst>
                                      </p:cBhvr>
                                      <p:to>
                                        <p:strVal val="visible"/>
                                      </p:to>
                                    </p:set>
                                    <p:animEffect transition="in" filter="circle(in)">
                                      <p:cBhvr>
                                        <p:cTn id="28" dur="1000"/>
                                        <p:tgtEl>
                                          <p:spTgt spid="82"/>
                                        </p:tgtEl>
                                      </p:cBhvr>
                                    </p:animEffect>
                                  </p:childTnLst>
                                </p:cTn>
                              </p:par>
                              <p:par>
                                <p:cTn id="29" presetID="22" presetClass="entr" presetSubtype="1" fill="hold" grpId="0" nodeType="withEffect">
                                  <p:stCondLst>
                                    <p:cond delay="0"/>
                                  </p:stCondLst>
                                  <p:childTnLst>
                                    <p:set>
                                      <p:cBhvr>
                                        <p:cTn id="30" dur="1" fill="hold">
                                          <p:stCondLst>
                                            <p:cond delay="0"/>
                                          </p:stCondLst>
                                        </p:cTn>
                                        <p:tgtEl>
                                          <p:spTgt spid="76"/>
                                        </p:tgtEl>
                                        <p:attrNameLst>
                                          <p:attrName>style.visibility</p:attrName>
                                        </p:attrNameLst>
                                      </p:cBhvr>
                                      <p:to>
                                        <p:strVal val="visible"/>
                                      </p:to>
                                    </p:set>
                                    <p:animEffect transition="in" filter="wipe(up)">
                                      <p:cBhvr>
                                        <p:cTn id="31" dur="1000"/>
                                        <p:tgtEl>
                                          <p:spTgt spid="76"/>
                                        </p:tgtEl>
                                      </p:cBhvr>
                                    </p:animEffect>
                                  </p:childTnLst>
                                </p:cTn>
                              </p:par>
                            </p:childTnLst>
                          </p:cTn>
                        </p:par>
                        <p:par>
                          <p:cTn id="32" fill="hold">
                            <p:stCondLst>
                              <p:cond delay="3000"/>
                            </p:stCondLst>
                            <p:childTnLst>
                              <p:par>
                                <p:cTn id="33" presetID="22" presetClass="entr" presetSubtype="1" fill="hold" grpId="0" nodeType="afterEffect">
                                  <p:stCondLst>
                                    <p:cond delay="0"/>
                                  </p:stCondLst>
                                  <p:childTnLst>
                                    <p:set>
                                      <p:cBhvr>
                                        <p:cTn id="34" dur="1" fill="hold">
                                          <p:stCondLst>
                                            <p:cond delay="0"/>
                                          </p:stCondLst>
                                        </p:cTn>
                                        <p:tgtEl>
                                          <p:spTgt spid="79"/>
                                        </p:tgtEl>
                                        <p:attrNameLst>
                                          <p:attrName>style.visibility</p:attrName>
                                        </p:attrNameLst>
                                      </p:cBhvr>
                                      <p:to>
                                        <p:strVal val="visible"/>
                                      </p:to>
                                    </p:set>
                                    <p:animEffect transition="in" filter="wipe(up)">
                                      <p:cBhvr>
                                        <p:cTn id="35" dur="2000"/>
                                        <p:tgtEl>
                                          <p:spTgt spid="79"/>
                                        </p:tgtEl>
                                      </p:cBhvr>
                                    </p:animEffect>
                                  </p:childTnLst>
                                </p:cTn>
                              </p:par>
                            </p:childTnLst>
                          </p:cTn>
                        </p:par>
                      </p:childTnLst>
                    </p:cTn>
                  </p:par>
                  <p:par>
                    <p:cTn id="36" fill="hold">
                      <p:stCondLst>
                        <p:cond delay="indefinite"/>
                      </p:stCondLst>
                      <p:childTnLst>
                        <p:par>
                          <p:cTn id="37" fill="hold">
                            <p:stCondLst>
                              <p:cond delay="0"/>
                            </p:stCondLst>
                            <p:childTnLst>
                              <p:par>
                                <p:cTn id="38" presetID="6" presetClass="entr" presetSubtype="32" fill="hold" nodeType="clickEffect">
                                  <p:stCondLst>
                                    <p:cond delay="0"/>
                                  </p:stCondLst>
                                  <p:childTnLst>
                                    <p:set>
                                      <p:cBhvr>
                                        <p:cTn id="39" dur="1" fill="hold">
                                          <p:stCondLst>
                                            <p:cond delay="0"/>
                                          </p:stCondLst>
                                        </p:cTn>
                                        <p:tgtEl>
                                          <p:spTgt spid="83"/>
                                        </p:tgtEl>
                                        <p:attrNameLst>
                                          <p:attrName>style.visibility</p:attrName>
                                        </p:attrNameLst>
                                      </p:cBhvr>
                                      <p:to>
                                        <p:strVal val="visible"/>
                                      </p:to>
                                    </p:set>
                                    <p:animEffect transition="in" filter="circle(out)">
                                      <p:cBhvr>
                                        <p:cTn id="40" dur="1000"/>
                                        <p:tgtEl>
                                          <p:spTgt spid="83"/>
                                        </p:tgtEl>
                                      </p:cBhvr>
                                    </p:animEffect>
                                  </p:childTnLst>
                                </p:cTn>
                              </p:par>
                              <p:par>
                                <p:cTn id="41" presetID="22" presetClass="entr" presetSubtype="1" fill="hold" grpId="0" nodeType="withEffect">
                                  <p:stCondLst>
                                    <p:cond delay="0"/>
                                  </p:stCondLst>
                                  <p:childTnLst>
                                    <p:set>
                                      <p:cBhvr>
                                        <p:cTn id="42" dur="1" fill="hold">
                                          <p:stCondLst>
                                            <p:cond delay="0"/>
                                          </p:stCondLst>
                                        </p:cTn>
                                        <p:tgtEl>
                                          <p:spTgt spid="78"/>
                                        </p:tgtEl>
                                        <p:attrNameLst>
                                          <p:attrName>style.visibility</p:attrName>
                                        </p:attrNameLst>
                                      </p:cBhvr>
                                      <p:to>
                                        <p:strVal val="visible"/>
                                      </p:to>
                                    </p:set>
                                    <p:animEffect transition="in" filter="wipe(up)">
                                      <p:cBhvr>
                                        <p:cTn id="43" dur="1000"/>
                                        <p:tgtEl>
                                          <p:spTgt spid="78"/>
                                        </p:tgtEl>
                                      </p:cBhvr>
                                    </p:animEffect>
                                  </p:childTnLst>
                                </p:cTn>
                              </p:par>
                            </p:childTnLst>
                          </p:cTn>
                        </p:par>
                        <p:par>
                          <p:cTn id="44" fill="hold">
                            <p:stCondLst>
                              <p:cond delay="1000"/>
                            </p:stCondLst>
                            <p:childTnLst>
                              <p:par>
                                <p:cTn id="45" presetID="22" presetClass="entr" presetSubtype="1" fill="hold" grpId="0" nodeType="afterEffect">
                                  <p:stCondLst>
                                    <p:cond delay="0"/>
                                  </p:stCondLst>
                                  <p:childTnLst>
                                    <p:set>
                                      <p:cBhvr>
                                        <p:cTn id="46" dur="1" fill="hold">
                                          <p:stCondLst>
                                            <p:cond delay="0"/>
                                          </p:stCondLst>
                                        </p:cTn>
                                        <p:tgtEl>
                                          <p:spTgt spid="81"/>
                                        </p:tgtEl>
                                        <p:attrNameLst>
                                          <p:attrName>style.visibility</p:attrName>
                                        </p:attrNameLst>
                                      </p:cBhvr>
                                      <p:to>
                                        <p:strVal val="visible"/>
                                      </p:to>
                                    </p:set>
                                    <p:animEffect transition="in" filter="wipe(up)">
                                      <p:cBhvr>
                                        <p:cTn id="47" dur="2000"/>
                                        <p:tgtEl>
                                          <p:spTgt spid="81"/>
                                        </p:tgtEl>
                                      </p:cBhvr>
                                    </p:animEffect>
                                  </p:childTnLst>
                                </p:cTn>
                              </p:par>
                            </p:childTnLst>
                          </p:cTn>
                        </p:par>
                        <p:par>
                          <p:cTn id="48" fill="hold">
                            <p:stCondLst>
                              <p:cond delay="3000"/>
                            </p:stCondLst>
                            <p:childTnLst>
                              <p:par>
                                <p:cTn id="49" presetID="22" presetClass="entr" presetSubtype="4" fill="hold" nodeType="afterEffect">
                                  <p:stCondLst>
                                    <p:cond delay="0"/>
                                  </p:stCondLst>
                                  <p:childTnLst>
                                    <p:set>
                                      <p:cBhvr>
                                        <p:cTn id="50" dur="1" fill="hold">
                                          <p:stCondLst>
                                            <p:cond delay="0"/>
                                          </p:stCondLst>
                                        </p:cTn>
                                        <p:tgtEl>
                                          <p:spTgt spid="86"/>
                                        </p:tgtEl>
                                        <p:attrNameLst>
                                          <p:attrName>style.visibility</p:attrName>
                                        </p:attrNameLst>
                                      </p:cBhvr>
                                      <p:to>
                                        <p:strVal val="visible"/>
                                      </p:to>
                                    </p:set>
                                    <p:animEffect transition="in" filter="wipe(down)">
                                      <p:cBhvr>
                                        <p:cTn id="51" dur="500"/>
                                        <p:tgtEl>
                                          <p:spTgt spid="86"/>
                                        </p:tgtEl>
                                      </p:cBhvr>
                                    </p:animEffect>
                                  </p:childTnLst>
                                </p:cTn>
                              </p:par>
                            </p:childTnLst>
                          </p:cTn>
                        </p:par>
                        <p:par>
                          <p:cTn id="52" fill="hold">
                            <p:stCondLst>
                              <p:cond delay="3500"/>
                            </p:stCondLst>
                            <p:childTnLst>
                              <p:par>
                                <p:cTn id="53" presetID="22" presetClass="entr" presetSubtype="1" fill="hold" grpId="0" nodeType="afterEffect">
                                  <p:stCondLst>
                                    <p:cond delay="0"/>
                                  </p:stCondLst>
                                  <p:childTnLst>
                                    <p:set>
                                      <p:cBhvr>
                                        <p:cTn id="54" dur="1" fill="hold">
                                          <p:stCondLst>
                                            <p:cond delay="0"/>
                                          </p:stCondLst>
                                        </p:cTn>
                                        <p:tgtEl>
                                          <p:spTgt spid="80"/>
                                        </p:tgtEl>
                                        <p:attrNameLst>
                                          <p:attrName>style.visibility</p:attrName>
                                        </p:attrNameLst>
                                      </p:cBhvr>
                                      <p:to>
                                        <p:strVal val="visible"/>
                                      </p:to>
                                    </p:set>
                                    <p:animEffect transition="in" filter="wipe(up)">
                                      <p:cBhvr>
                                        <p:cTn id="55" dur="2000"/>
                                        <p:tgtEl>
                                          <p:spTgt spid="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 grpId="0" animBg="1"/>
      <p:bldP spid="2" grpId="0"/>
      <p:bldP spid="56" grpId="0" animBg="1"/>
      <p:bldP spid="57" grpId="0"/>
      <p:bldP spid="76" grpId="0" animBg="1"/>
      <p:bldP spid="78" grpId="0" animBg="1"/>
      <p:bldP spid="79" grpId="0"/>
      <p:bldP spid="80" grpId="0"/>
      <p:bldP spid="81"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18" name="Rectangle 17"/>
          <p:cNvSpPr/>
          <p:nvPr/>
        </p:nvSpPr>
        <p:spPr>
          <a:xfrm>
            <a:off x="1771650" y="2820633"/>
            <a:ext cx="5584190" cy="1015663"/>
          </a:xfrm>
          <a:prstGeom prst="rect">
            <a:avLst/>
          </a:prstGeom>
        </p:spPr>
        <p:txBody>
          <a:bodyPr wrap="square">
            <a:spAutoFit/>
          </a:bodyPr>
          <a:lstStyle/>
          <a:p>
            <a:pPr algn="just">
              <a:lnSpc>
                <a:spcPct val="150000"/>
              </a:lnSpc>
            </a:pPr>
            <a:r>
              <a:rPr lang="fr-FR" sz="2000" dirty="0" smtClean="0">
                <a:latin typeface="FiraSans Regular"/>
              </a:rPr>
              <a:t>Comment prendre en compte le traitement d’une problématique dans les apprentissages ?</a:t>
            </a:r>
          </a:p>
        </p:txBody>
      </p:sp>
      <p:sp>
        <p:nvSpPr>
          <p:cNvPr id="19" name="Rectangle 18"/>
          <p:cNvSpPr/>
          <p:nvPr/>
        </p:nvSpPr>
        <p:spPr>
          <a:xfrm>
            <a:off x="1771650" y="4317862"/>
            <a:ext cx="5584190" cy="1015663"/>
          </a:xfrm>
          <a:prstGeom prst="rect">
            <a:avLst/>
          </a:prstGeom>
        </p:spPr>
        <p:txBody>
          <a:bodyPr wrap="square">
            <a:spAutoFit/>
          </a:bodyPr>
          <a:lstStyle/>
          <a:p>
            <a:pPr algn="just">
              <a:lnSpc>
                <a:spcPct val="150000"/>
              </a:lnSpc>
            </a:pPr>
            <a:r>
              <a:rPr lang="fr-FR" sz="2000" dirty="0" smtClean="0">
                <a:latin typeface="FiraSans Regular"/>
              </a:rPr>
              <a:t>Comment accompagner, guider les apprenants dans le traitement de la problématique ?</a:t>
            </a:r>
          </a:p>
        </p:txBody>
      </p:sp>
      <p:sp>
        <p:nvSpPr>
          <p:cNvPr id="5" name="Rectangle 4"/>
          <p:cNvSpPr/>
          <p:nvPr/>
        </p:nvSpPr>
        <p:spPr>
          <a:xfrm>
            <a:off x="1771650" y="5758088"/>
            <a:ext cx="5435600" cy="553998"/>
          </a:xfrm>
          <a:prstGeom prst="rect">
            <a:avLst/>
          </a:prstGeom>
        </p:spPr>
        <p:txBody>
          <a:bodyPr wrap="square">
            <a:spAutoFit/>
          </a:bodyPr>
          <a:lstStyle/>
          <a:p>
            <a:pPr algn="just">
              <a:lnSpc>
                <a:spcPct val="150000"/>
              </a:lnSpc>
            </a:pPr>
            <a:r>
              <a:rPr lang="fr-FR" sz="2000" dirty="0" smtClean="0">
                <a:latin typeface="FiraSans Regular"/>
              </a:rPr>
              <a:t>Comment rendre acteur l’apprenant ?</a:t>
            </a:r>
          </a:p>
        </p:txBody>
      </p:sp>
      <p:sp>
        <p:nvSpPr>
          <p:cNvPr id="6" name="Rectangle 5"/>
          <p:cNvSpPr/>
          <p:nvPr/>
        </p:nvSpPr>
        <p:spPr>
          <a:xfrm>
            <a:off x="1771650" y="7036371"/>
            <a:ext cx="5435600" cy="1015663"/>
          </a:xfrm>
          <a:prstGeom prst="rect">
            <a:avLst/>
          </a:prstGeom>
        </p:spPr>
        <p:txBody>
          <a:bodyPr wrap="square">
            <a:spAutoFit/>
          </a:bodyPr>
          <a:lstStyle/>
          <a:p>
            <a:pPr algn="just">
              <a:lnSpc>
                <a:spcPct val="150000"/>
              </a:lnSpc>
            </a:pPr>
            <a:r>
              <a:rPr lang="fr-FR" sz="2000" dirty="0" smtClean="0">
                <a:latin typeface="FiraSans Regular"/>
              </a:rPr>
              <a:t>Quelle est la place des savoirs dans cette stratégie ?</a:t>
            </a:r>
          </a:p>
        </p:txBody>
      </p:sp>
      <p:sp>
        <p:nvSpPr>
          <p:cNvPr id="8" name="Rettangolo 6"/>
          <p:cNvSpPr/>
          <p:nvPr/>
        </p:nvSpPr>
        <p:spPr>
          <a:xfrm>
            <a:off x="803699" y="1049780"/>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Stratégie pédagogique</a:t>
            </a:r>
            <a:endParaRPr lang="fr" sz="3600" dirty="0">
              <a:solidFill>
                <a:schemeClr val="bg1"/>
              </a:solidFill>
              <a:latin typeface="FiraSans Regular"/>
              <a:ea typeface="Segoe Pro Display Light" charset="0"/>
              <a:cs typeface="Segoe Pro Display Light" charset="0"/>
            </a:endParaRPr>
          </a:p>
        </p:txBody>
      </p:sp>
      <p:pic>
        <p:nvPicPr>
          <p:cNvPr id="7" name="Image 6"/>
          <p:cNvPicPr>
            <a:picLocks noChangeAspect="1"/>
          </p:cNvPicPr>
          <p:nvPr/>
        </p:nvPicPr>
        <p:blipFill>
          <a:blip r:embed="rId2">
            <a:duotone>
              <a:schemeClr val="bg2">
                <a:shade val="45000"/>
                <a:satMod val="135000"/>
              </a:schemeClr>
              <a:prstClr val="white"/>
            </a:duotone>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flipH="1">
            <a:off x="1111574" y="2680437"/>
            <a:ext cx="477196" cy="468597"/>
          </a:xfrm>
          <a:prstGeom prst="rect">
            <a:avLst/>
          </a:prstGeom>
        </p:spPr>
      </p:pic>
      <p:pic>
        <p:nvPicPr>
          <p:cNvPr id="9" name="Image 8"/>
          <p:cNvPicPr>
            <a:picLocks noChangeAspect="1"/>
          </p:cNvPicPr>
          <p:nvPr/>
        </p:nvPicPr>
        <p:blipFill>
          <a:blip r:embed="rId2">
            <a:duotone>
              <a:schemeClr val="bg2">
                <a:shade val="45000"/>
                <a:satMod val="135000"/>
              </a:schemeClr>
              <a:prstClr val="white"/>
            </a:duotone>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flipH="1">
            <a:off x="1111574" y="4215867"/>
            <a:ext cx="477196" cy="468597"/>
          </a:xfrm>
          <a:prstGeom prst="rect">
            <a:avLst/>
          </a:prstGeom>
        </p:spPr>
      </p:pic>
      <p:pic>
        <p:nvPicPr>
          <p:cNvPr id="10" name="Image 9"/>
          <p:cNvPicPr>
            <a:picLocks noChangeAspect="1"/>
          </p:cNvPicPr>
          <p:nvPr/>
        </p:nvPicPr>
        <p:blipFill>
          <a:blip r:embed="rId2">
            <a:duotone>
              <a:schemeClr val="bg2">
                <a:shade val="45000"/>
                <a:satMod val="135000"/>
              </a:schemeClr>
              <a:prstClr val="white"/>
            </a:duotone>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flipH="1">
            <a:off x="1111574" y="5671287"/>
            <a:ext cx="477196" cy="468597"/>
          </a:xfrm>
          <a:prstGeom prst="rect">
            <a:avLst/>
          </a:prstGeom>
        </p:spPr>
      </p:pic>
      <p:pic>
        <p:nvPicPr>
          <p:cNvPr id="11" name="Image 10"/>
          <p:cNvPicPr>
            <a:picLocks noChangeAspect="1"/>
          </p:cNvPicPr>
          <p:nvPr/>
        </p:nvPicPr>
        <p:blipFill>
          <a:blip r:embed="rId2">
            <a:duotone>
              <a:schemeClr val="bg2">
                <a:shade val="45000"/>
                <a:satMod val="135000"/>
              </a:schemeClr>
              <a:prstClr val="white"/>
            </a:duotone>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flipH="1">
            <a:off x="1145864" y="6897240"/>
            <a:ext cx="477196" cy="468597"/>
          </a:xfrm>
          <a:prstGeom prst="rect">
            <a:avLst/>
          </a:prstGeom>
        </p:spPr>
      </p:pic>
    </p:spTree>
    <p:extLst>
      <p:ext uri="{BB962C8B-B14F-4D97-AF65-F5344CB8AC3E}">
        <p14:creationId xmlns:p14="http://schemas.microsoft.com/office/powerpoint/2010/main" val="1983013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par>
                          <p:cTn id="8" fill="hold">
                            <p:stCondLst>
                              <p:cond delay="2000"/>
                            </p:stCondLst>
                            <p:childTnLst>
                              <p:par>
                                <p:cTn id="9" presetID="22" presetClass="entr" presetSubtype="1" fill="hold" grpId="0" nodeType="after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wipe(up)">
                                      <p:cBhvr>
                                        <p:cTn id="11" dur="1000"/>
                                        <p:tgtEl>
                                          <p:spTgt spid="18"/>
                                        </p:tgtEl>
                                      </p:cBhvr>
                                    </p:animEffect>
                                  </p:childTnLst>
                                </p:cTn>
                              </p:par>
                            </p:childTnLst>
                          </p:cTn>
                        </p:par>
                        <p:par>
                          <p:cTn id="12" fill="hold">
                            <p:stCondLst>
                              <p:cond delay="3000"/>
                            </p:stCondLst>
                            <p:childTnLst>
                              <p:par>
                                <p:cTn id="13" presetID="6" presetClass="entr" presetSubtype="16" fill="hold"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circle(in)">
                                      <p:cBhvr>
                                        <p:cTn id="15" dur="2000"/>
                                        <p:tgtEl>
                                          <p:spTgt spid="9"/>
                                        </p:tgtEl>
                                      </p:cBhvr>
                                    </p:animEffect>
                                  </p:childTnLst>
                                </p:cTn>
                              </p:par>
                            </p:childTnLst>
                          </p:cTn>
                        </p:par>
                        <p:par>
                          <p:cTn id="16" fill="hold">
                            <p:stCondLst>
                              <p:cond delay="5000"/>
                            </p:stCondLst>
                            <p:childTnLst>
                              <p:par>
                                <p:cTn id="17" presetID="22" presetClass="entr" presetSubtype="1"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wipe(up)">
                                      <p:cBhvr>
                                        <p:cTn id="19" dur="1000"/>
                                        <p:tgtEl>
                                          <p:spTgt spid="19"/>
                                        </p:tgtEl>
                                      </p:cBhvr>
                                    </p:animEffect>
                                  </p:childTnLst>
                                </p:cTn>
                              </p:par>
                            </p:childTnLst>
                          </p:cTn>
                        </p:par>
                        <p:par>
                          <p:cTn id="20" fill="hold">
                            <p:stCondLst>
                              <p:cond delay="6000"/>
                            </p:stCondLst>
                            <p:childTnLst>
                              <p:par>
                                <p:cTn id="21" presetID="6" presetClass="entr" presetSubtype="16" fill="hold" nodeType="after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circle(in)">
                                      <p:cBhvr>
                                        <p:cTn id="23" dur="2000"/>
                                        <p:tgtEl>
                                          <p:spTgt spid="10"/>
                                        </p:tgtEl>
                                      </p:cBhvr>
                                    </p:animEffect>
                                  </p:childTnLst>
                                </p:cTn>
                              </p:par>
                            </p:childTnLst>
                          </p:cTn>
                        </p:par>
                        <p:par>
                          <p:cTn id="24" fill="hold">
                            <p:stCondLst>
                              <p:cond delay="8000"/>
                            </p:stCondLst>
                            <p:childTnLst>
                              <p:par>
                                <p:cTn id="25" presetID="22" presetClass="entr" presetSubtype="1" fill="hold" grpId="0" nodeType="after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wipe(up)">
                                      <p:cBhvr>
                                        <p:cTn id="27" dur="1000"/>
                                        <p:tgtEl>
                                          <p:spTgt spid="5"/>
                                        </p:tgtEl>
                                      </p:cBhvr>
                                    </p:animEffect>
                                  </p:childTnLst>
                                </p:cTn>
                              </p:par>
                            </p:childTnLst>
                          </p:cTn>
                        </p:par>
                        <p:par>
                          <p:cTn id="28" fill="hold">
                            <p:stCondLst>
                              <p:cond delay="9000"/>
                            </p:stCondLst>
                            <p:childTnLst>
                              <p:par>
                                <p:cTn id="29" presetID="6" presetClass="entr" presetSubtype="16" fill="hold" nodeType="after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circle(in)">
                                      <p:cBhvr>
                                        <p:cTn id="31" dur="2000"/>
                                        <p:tgtEl>
                                          <p:spTgt spid="11"/>
                                        </p:tgtEl>
                                      </p:cBhvr>
                                    </p:animEffect>
                                  </p:childTnLst>
                                </p:cTn>
                              </p:par>
                            </p:childTnLst>
                          </p:cTn>
                        </p:par>
                        <p:par>
                          <p:cTn id="32" fill="hold">
                            <p:stCondLst>
                              <p:cond delay="11000"/>
                            </p:stCondLst>
                            <p:childTnLst>
                              <p:par>
                                <p:cTn id="33" presetID="22" presetClass="entr" presetSubtype="1" fill="hold" grpId="0" nodeType="after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up)">
                                      <p:cBhvr>
                                        <p:cTn id="3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5" grpId="0"/>
      <p:bldP spid="6"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31" name="Rectangle 30"/>
          <p:cNvSpPr/>
          <p:nvPr/>
        </p:nvSpPr>
        <p:spPr>
          <a:xfrm>
            <a:off x="-91441" y="6642736"/>
            <a:ext cx="7995920" cy="3449617"/>
          </a:xfrm>
          <a:prstGeom prst="rect">
            <a:avLst/>
          </a:prstGeom>
          <a:solidFill>
            <a:srgbClr val="E68A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grpSp>
        <p:nvGrpSpPr>
          <p:cNvPr id="48" name="Groupe 47"/>
          <p:cNvGrpSpPr/>
          <p:nvPr/>
        </p:nvGrpSpPr>
        <p:grpSpPr>
          <a:xfrm>
            <a:off x="180568" y="1289841"/>
            <a:ext cx="571500" cy="646331"/>
            <a:chOff x="274274" y="1300753"/>
            <a:chExt cx="571500" cy="646331"/>
          </a:xfrm>
        </p:grpSpPr>
        <p:sp>
          <p:nvSpPr>
            <p:cNvPr id="50" name="Rectangle 49"/>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 name="ZoneTexte 50"/>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sp>
        <p:nvSpPr>
          <p:cNvPr id="2" name="ZoneTexte 1"/>
          <p:cNvSpPr txBox="1"/>
          <p:nvPr/>
        </p:nvSpPr>
        <p:spPr>
          <a:xfrm>
            <a:off x="1365074" y="3529255"/>
            <a:ext cx="6407327" cy="369332"/>
          </a:xfrm>
          <a:prstGeom prst="rect">
            <a:avLst/>
          </a:prstGeom>
          <a:noFill/>
        </p:spPr>
        <p:txBody>
          <a:bodyPr wrap="square" rtlCol="0">
            <a:spAutoFit/>
          </a:bodyPr>
          <a:lstStyle/>
          <a:p>
            <a:r>
              <a:rPr lang="fr-FR" dirty="0" smtClean="0">
                <a:latin typeface="FiraSans Regular"/>
              </a:rPr>
              <a:t>Ce type de travail permet de :</a:t>
            </a:r>
            <a:endParaRPr lang="fr-FR" dirty="0">
              <a:latin typeface="FiraSans Regular"/>
            </a:endParaRPr>
          </a:p>
        </p:txBody>
      </p:sp>
      <p:sp>
        <p:nvSpPr>
          <p:cNvPr id="35"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36"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38"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43"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46"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47"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49"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52" name="Parenthèse fermante 51"/>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nvGrpSpPr>
          <p:cNvPr id="53" name="Groupe 52"/>
          <p:cNvGrpSpPr/>
          <p:nvPr/>
        </p:nvGrpSpPr>
        <p:grpSpPr>
          <a:xfrm>
            <a:off x="724438" y="2739454"/>
            <a:ext cx="539036" cy="472852"/>
            <a:chOff x="817021" y="5640391"/>
            <a:chExt cx="609600" cy="609600"/>
          </a:xfrm>
        </p:grpSpPr>
        <p:sp>
          <p:nvSpPr>
            <p:cNvPr id="54" name="Rectangle à coins arrondis 53"/>
            <p:cNvSpPr/>
            <p:nvPr/>
          </p:nvSpPr>
          <p:spPr>
            <a:xfrm>
              <a:off x="1062989" y="5689594"/>
              <a:ext cx="289709" cy="324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5" name="Image 5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7021" y="5640391"/>
              <a:ext cx="609600" cy="609600"/>
            </a:xfrm>
            <a:prstGeom prst="rect">
              <a:avLst/>
            </a:prstGeom>
          </p:spPr>
        </p:pic>
      </p:grpSp>
      <p:sp>
        <p:nvSpPr>
          <p:cNvPr id="56" name="Rectangle à coins arrondis 55"/>
          <p:cNvSpPr/>
          <p:nvPr/>
        </p:nvSpPr>
        <p:spPr>
          <a:xfrm>
            <a:off x="1440099" y="2692955"/>
            <a:ext cx="3456374" cy="519351"/>
          </a:xfrm>
          <a:prstGeom prst="roundRect">
            <a:avLst>
              <a:gd name="adj" fmla="val 50000"/>
            </a:avLst>
          </a:prstGeom>
          <a:solidFill>
            <a:schemeClr val="bg1"/>
          </a:solidFill>
        </p:spPr>
        <p:txBody>
          <a:bodyPr wrap="square">
            <a:spAutoFit/>
          </a:bodyPr>
          <a:lstStyle/>
          <a:p>
            <a:pPr algn="just"/>
            <a:r>
              <a:rPr lang="fr-FR" dirty="0" smtClean="0">
                <a:latin typeface="Bahnschrift" panose="020B0502040204020203" pitchFamily="34" charset="0"/>
              </a:rPr>
              <a:t>Le Travail entre pairs</a:t>
            </a:r>
            <a:endParaRPr lang="fr-FR" b="1" dirty="0">
              <a:latin typeface="Bahnschrift" panose="020B0502040204020203" pitchFamily="34" charset="0"/>
            </a:endParaRPr>
          </a:p>
        </p:txBody>
      </p:sp>
      <p:sp>
        <p:nvSpPr>
          <p:cNvPr id="3" name="Rectangle 2"/>
          <p:cNvSpPr/>
          <p:nvPr/>
        </p:nvSpPr>
        <p:spPr>
          <a:xfrm>
            <a:off x="1959106" y="4069002"/>
            <a:ext cx="5813294" cy="646331"/>
          </a:xfrm>
          <a:prstGeom prst="rect">
            <a:avLst/>
          </a:prstGeom>
        </p:spPr>
        <p:txBody>
          <a:bodyPr wrap="square">
            <a:spAutoFit/>
          </a:bodyPr>
          <a:lstStyle/>
          <a:p>
            <a:pPr marL="285750" indent="-285750">
              <a:buFont typeface="Wingdings" panose="05000000000000000000" pitchFamily="2" charset="2"/>
              <a:buChar char="§"/>
            </a:pPr>
            <a:r>
              <a:rPr lang="fr-FR" dirty="0" smtClean="0">
                <a:latin typeface="FiraSans Regular"/>
              </a:rPr>
              <a:t>Développer le lien social, la </a:t>
            </a:r>
            <a:r>
              <a:rPr lang="fr-FR" dirty="0">
                <a:latin typeface="FiraSans Regular"/>
              </a:rPr>
              <a:t>bienveillance, </a:t>
            </a:r>
            <a:br>
              <a:rPr lang="fr-FR" dirty="0">
                <a:latin typeface="FiraSans Regular"/>
              </a:rPr>
            </a:br>
            <a:r>
              <a:rPr lang="fr-FR" dirty="0" smtClean="0">
                <a:latin typeface="FiraSans Regular"/>
              </a:rPr>
              <a:t>la </a:t>
            </a:r>
            <a:r>
              <a:rPr lang="fr-FR" dirty="0">
                <a:latin typeface="FiraSans Regular"/>
              </a:rPr>
              <a:t>motivation, </a:t>
            </a:r>
            <a:r>
              <a:rPr lang="fr-FR" dirty="0" smtClean="0">
                <a:latin typeface="FiraSans Regular"/>
              </a:rPr>
              <a:t>l’efficacité, la collaboration, le partage</a:t>
            </a:r>
            <a:endParaRPr lang="fr-FR" dirty="0">
              <a:latin typeface="FiraSans Regular"/>
            </a:endParaRPr>
          </a:p>
        </p:txBody>
      </p:sp>
      <p:sp>
        <p:nvSpPr>
          <p:cNvPr id="57" name="Rectangle 56"/>
          <p:cNvSpPr/>
          <p:nvPr/>
        </p:nvSpPr>
        <p:spPr>
          <a:xfrm>
            <a:off x="1959106" y="4802817"/>
            <a:ext cx="5705995" cy="369332"/>
          </a:xfrm>
          <a:prstGeom prst="rect">
            <a:avLst/>
          </a:prstGeom>
        </p:spPr>
        <p:txBody>
          <a:bodyPr wrap="square">
            <a:spAutoFit/>
          </a:bodyPr>
          <a:lstStyle/>
          <a:p>
            <a:pPr marL="285750" indent="-285750">
              <a:buFont typeface="Wingdings" panose="05000000000000000000" pitchFamily="2" charset="2"/>
              <a:buChar char="§"/>
            </a:pPr>
            <a:r>
              <a:rPr lang="fr-FR" dirty="0" smtClean="0">
                <a:latin typeface="FiraSans Regular"/>
              </a:rPr>
              <a:t>Renforcer la recherche de l’information</a:t>
            </a:r>
            <a:endParaRPr lang="fr-FR" dirty="0">
              <a:latin typeface="FiraSans Regular"/>
            </a:endParaRPr>
          </a:p>
        </p:txBody>
      </p:sp>
      <p:sp>
        <p:nvSpPr>
          <p:cNvPr id="59" name="Rectangle 58"/>
          <p:cNvSpPr/>
          <p:nvPr/>
        </p:nvSpPr>
        <p:spPr>
          <a:xfrm>
            <a:off x="1959106" y="5259633"/>
            <a:ext cx="5705995" cy="646331"/>
          </a:xfrm>
          <a:prstGeom prst="rect">
            <a:avLst/>
          </a:prstGeom>
        </p:spPr>
        <p:txBody>
          <a:bodyPr wrap="square">
            <a:spAutoFit/>
          </a:bodyPr>
          <a:lstStyle/>
          <a:p>
            <a:pPr marL="285750" indent="-285750">
              <a:buFont typeface="Wingdings" panose="05000000000000000000" pitchFamily="2" charset="2"/>
              <a:buChar char="§"/>
            </a:pPr>
            <a:r>
              <a:rPr lang="fr-FR" dirty="0" smtClean="0">
                <a:latin typeface="FiraSans Regular"/>
              </a:rPr>
              <a:t>Renforcer la recherche d’hypothèses, de propositions, de pistes de réflexion</a:t>
            </a:r>
            <a:endParaRPr lang="fr-FR" dirty="0">
              <a:latin typeface="FiraSans Regular"/>
            </a:endParaRPr>
          </a:p>
        </p:txBody>
      </p:sp>
      <p:sp>
        <p:nvSpPr>
          <p:cNvPr id="60" name="Rectangle 59"/>
          <p:cNvSpPr/>
          <p:nvPr/>
        </p:nvSpPr>
        <p:spPr>
          <a:xfrm>
            <a:off x="1959105" y="5993449"/>
            <a:ext cx="5705995" cy="369332"/>
          </a:xfrm>
          <a:prstGeom prst="rect">
            <a:avLst/>
          </a:prstGeom>
        </p:spPr>
        <p:txBody>
          <a:bodyPr wrap="square">
            <a:spAutoFit/>
          </a:bodyPr>
          <a:lstStyle/>
          <a:p>
            <a:pPr marL="285750" indent="-285750">
              <a:buFont typeface="Wingdings" panose="05000000000000000000" pitchFamily="2" charset="2"/>
              <a:buChar char="§"/>
            </a:pPr>
            <a:r>
              <a:rPr lang="fr-FR" dirty="0" smtClean="0">
                <a:latin typeface="FiraSans Regular"/>
              </a:rPr>
              <a:t>Renforcer les apprentissages</a:t>
            </a:r>
            <a:endParaRPr lang="fr-FR" dirty="0">
              <a:latin typeface="FiraSans Regular"/>
            </a:endParaRPr>
          </a:p>
        </p:txBody>
      </p:sp>
      <p:grpSp>
        <p:nvGrpSpPr>
          <p:cNvPr id="10" name="Groupe 9"/>
          <p:cNvGrpSpPr/>
          <p:nvPr/>
        </p:nvGrpSpPr>
        <p:grpSpPr>
          <a:xfrm>
            <a:off x="1316178" y="9188225"/>
            <a:ext cx="607930" cy="461665"/>
            <a:chOff x="1972710" y="8382745"/>
            <a:chExt cx="607930" cy="461665"/>
          </a:xfrm>
        </p:grpSpPr>
        <p:sp>
          <p:nvSpPr>
            <p:cNvPr id="9" name="ZoneTexte 8"/>
            <p:cNvSpPr txBox="1"/>
            <p:nvPr/>
          </p:nvSpPr>
          <p:spPr>
            <a:xfrm>
              <a:off x="1972710" y="8382745"/>
              <a:ext cx="374017" cy="461665"/>
            </a:xfrm>
            <a:prstGeom prst="rect">
              <a:avLst/>
            </a:prstGeom>
            <a:noFill/>
          </p:spPr>
          <p:txBody>
            <a:bodyPr wrap="square" rtlCol="0">
              <a:spAutoFit/>
            </a:bodyPr>
            <a:lstStyle/>
            <a:p>
              <a:r>
                <a:rPr lang="fr-FR" sz="2400" b="1" dirty="0" smtClean="0">
                  <a:latin typeface="FiraSans Regular"/>
                </a:rPr>
                <a:t>5</a:t>
              </a:r>
              <a:endParaRPr lang="fr-FR" sz="2400" b="1" dirty="0">
                <a:latin typeface="FiraSans Regular"/>
              </a:endParaRPr>
            </a:p>
          </p:txBody>
        </p:sp>
        <p:sp>
          <p:nvSpPr>
            <p:cNvPr id="61" name="ZoneTexte 60"/>
            <p:cNvSpPr txBox="1"/>
            <p:nvPr/>
          </p:nvSpPr>
          <p:spPr>
            <a:xfrm>
              <a:off x="2202817" y="8488473"/>
              <a:ext cx="377823" cy="307777"/>
            </a:xfrm>
            <a:prstGeom prst="rect">
              <a:avLst/>
            </a:prstGeom>
            <a:noFill/>
          </p:spPr>
          <p:txBody>
            <a:bodyPr wrap="square" rtlCol="0">
              <a:spAutoFit/>
            </a:bodyPr>
            <a:lstStyle/>
            <a:p>
              <a:r>
                <a:rPr lang="fr-FR" sz="1400" b="1" dirty="0">
                  <a:latin typeface="FiraSans Regular"/>
                </a:rPr>
                <a:t>%</a:t>
              </a:r>
            </a:p>
          </p:txBody>
        </p:sp>
      </p:grpSp>
      <p:grpSp>
        <p:nvGrpSpPr>
          <p:cNvPr id="62" name="Groupe 61"/>
          <p:cNvGrpSpPr/>
          <p:nvPr/>
        </p:nvGrpSpPr>
        <p:grpSpPr>
          <a:xfrm>
            <a:off x="2325209" y="7963508"/>
            <a:ext cx="751840" cy="461665"/>
            <a:chOff x="1828800" y="8371840"/>
            <a:chExt cx="751840" cy="461665"/>
          </a:xfrm>
        </p:grpSpPr>
        <p:sp>
          <p:nvSpPr>
            <p:cNvPr id="63" name="ZoneTexte 62"/>
            <p:cNvSpPr txBox="1"/>
            <p:nvPr/>
          </p:nvSpPr>
          <p:spPr>
            <a:xfrm>
              <a:off x="1828800" y="8371840"/>
              <a:ext cx="548640" cy="461665"/>
            </a:xfrm>
            <a:prstGeom prst="rect">
              <a:avLst/>
            </a:prstGeom>
            <a:noFill/>
          </p:spPr>
          <p:txBody>
            <a:bodyPr wrap="square" rtlCol="0">
              <a:spAutoFit/>
            </a:bodyPr>
            <a:lstStyle/>
            <a:p>
              <a:r>
                <a:rPr lang="fr-FR" sz="2400" b="1" dirty="0" smtClean="0">
                  <a:latin typeface="FiraSans Regular"/>
                </a:rPr>
                <a:t>75</a:t>
              </a:r>
              <a:endParaRPr lang="fr-FR" sz="2400" b="1" dirty="0">
                <a:latin typeface="FiraSans Regular"/>
              </a:endParaRPr>
            </a:p>
          </p:txBody>
        </p:sp>
        <p:sp>
          <p:nvSpPr>
            <p:cNvPr id="64" name="ZoneTexte 63"/>
            <p:cNvSpPr txBox="1"/>
            <p:nvPr/>
          </p:nvSpPr>
          <p:spPr>
            <a:xfrm>
              <a:off x="2202817" y="8488473"/>
              <a:ext cx="377823" cy="307777"/>
            </a:xfrm>
            <a:prstGeom prst="rect">
              <a:avLst/>
            </a:prstGeom>
            <a:noFill/>
          </p:spPr>
          <p:txBody>
            <a:bodyPr wrap="square" rtlCol="0">
              <a:spAutoFit/>
            </a:bodyPr>
            <a:lstStyle/>
            <a:p>
              <a:r>
                <a:rPr lang="fr-FR" sz="1400" b="1" dirty="0">
                  <a:latin typeface="FiraSans Regular"/>
                </a:rPr>
                <a:t>%</a:t>
              </a:r>
            </a:p>
          </p:txBody>
        </p:sp>
      </p:grpSp>
      <p:grpSp>
        <p:nvGrpSpPr>
          <p:cNvPr id="65" name="Groupe 64"/>
          <p:cNvGrpSpPr/>
          <p:nvPr/>
        </p:nvGrpSpPr>
        <p:grpSpPr>
          <a:xfrm>
            <a:off x="1808738" y="8566408"/>
            <a:ext cx="751840" cy="461665"/>
            <a:chOff x="1828800" y="8371840"/>
            <a:chExt cx="751840" cy="461665"/>
          </a:xfrm>
        </p:grpSpPr>
        <p:sp>
          <p:nvSpPr>
            <p:cNvPr id="66" name="ZoneTexte 65"/>
            <p:cNvSpPr txBox="1"/>
            <p:nvPr/>
          </p:nvSpPr>
          <p:spPr>
            <a:xfrm>
              <a:off x="1828800" y="8371840"/>
              <a:ext cx="548640" cy="461665"/>
            </a:xfrm>
            <a:prstGeom prst="rect">
              <a:avLst/>
            </a:prstGeom>
            <a:noFill/>
          </p:spPr>
          <p:txBody>
            <a:bodyPr wrap="square" rtlCol="0">
              <a:spAutoFit/>
            </a:bodyPr>
            <a:lstStyle/>
            <a:p>
              <a:r>
                <a:rPr lang="fr-FR" sz="2400" b="1" dirty="0">
                  <a:latin typeface="FiraSans Regular"/>
                </a:rPr>
                <a:t>5</a:t>
              </a:r>
              <a:r>
                <a:rPr lang="fr-FR" sz="2400" b="1" dirty="0" smtClean="0">
                  <a:latin typeface="FiraSans Regular"/>
                </a:rPr>
                <a:t>0</a:t>
              </a:r>
              <a:endParaRPr lang="fr-FR" sz="2400" b="1" dirty="0">
                <a:latin typeface="FiraSans Regular"/>
              </a:endParaRPr>
            </a:p>
          </p:txBody>
        </p:sp>
        <p:sp>
          <p:nvSpPr>
            <p:cNvPr id="67" name="ZoneTexte 66"/>
            <p:cNvSpPr txBox="1"/>
            <p:nvPr/>
          </p:nvSpPr>
          <p:spPr>
            <a:xfrm>
              <a:off x="2202817" y="8488473"/>
              <a:ext cx="377823" cy="307777"/>
            </a:xfrm>
            <a:prstGeom prst="rect">
              <a:avLst/>
            </a:prstGeom>
            <a:noFill/>
          </p:spPr>
          <p:txBody>
            <a:bodyPr wrap="square" rtlCol="0">
              <a:spAutoFit/>
            </a:bodyPr>
            <a:lstStyle/>
            <a:p>
              <a:r>
                <a:rPr lang="fr-FR" sz="1400" b="1" dirty="0">
                  <a:latin typeface="FiraSans Regular"/>
                </a:rPr>
                <a:t>%</a:t>
              </a:r>
            </a:p>
          </p:txBody>
        </p:sp>
      </p:grpSp>
      <p:grpSp>
        <p:nvGrpSpPr>
          <p:cNvPr id="68" name="Groupe 67"/>
          <p:cNvGrpSpPr/>
          <p:nvPr/>
        </p:nvGrpSpPr>
        <p:grpSpPr>
          <a:xfrm>
            <a:off x="2894586" y="7227391"/>
            <a:ext cx="751840" cy="461665"/>
            <a:chOff x="1828800" y="8371840"/>
            <a:chExt cx="751840" cy="461665"/>
          </a:xfrm>
        </p:grpSpPr>
        <p:sp>
          <p:nvSpPr>
            <p:cNvPr id="69" name="ZoneTexte 68"/>
            <p:cNvSpPr txBox="1"/>
            <p:nvPr/>
          </p:nvSpPr>
          <p:spPr>
            <a:xfrm>
              <a:off x="1828800" y="8371840"/>
              <a:ext cx="548640" cy="461665"/>
            </a:xfrm>
            <a:prstGeom prst="rect">
              <a:avLst/>
            </a:prstGeom>
            <a:noFill/>
          </p:spPr>
          <p:txBody>
            <a:bodyPr wrap="square" rtlCol="0">
              <a:spAutoFit/>
            </a:bodyPr>
            <a:lstStyle/>
            <a:p>
              <a:r>
                <a:rPr lang="fr-FR" sz="2400" b="1" dirty="0" smtClean="0">
                  <a:solidFill>
                    <a:schemeClr val="bg1"/>
                  </a:solidFill>
                  <a:latin typeface="FiraSans Regular"/>
                </a:rPr>
                <a:t>90</a:t>
              </a:r>
              <a:endParaRPr lang="fr-FR" sz="2400" b="1" dirty="0">
                <a:solidFill>
                  <a:schemeClr val="bg1"/>
                </a:solidFill>
                <a:latin typeface="FiraSans Regular"/>
              </a:endParaRPr>
            </a:p>
          </p:txBody>
        </p:sp>
        <p:sp>
          <p:nvSpPr>
            <p:cNvPr id="70" name="ZoneTexte 69"/>
            <p:cNvSpPr txBox="1"/>
            <p:nvPr/>
          </p:nvSpPr>
          <p:spPr>
            <a:xfrm>
              <a:off x="2202817" y="8488473"/>
              <a:ext cx="377823" cy="307777"/>
            </a:xfrm>
            <a:prstGeom prst="rect">
              <a:avLst/>
            </a:prstGeom>
            <a:noFill/>
          </p:spPr>
          <p:txBody>
            <a:bodyPr wrap="square" rtlCol="0">
              <a:spAutoFit/>
            </a:bodyPr>
            <a:lstStyle/>
            <a:p>
              <a:r>
                <a:rPr lang="fr-FR" sz="1400" b="1" dirty="0">
                  <a:solidFill>
                    <a:schemeClr val="bg1"/>
                  </a:solidFill>
                  <a:latin typeface="FiraSans Regular"/>
                </a:rPr>
                <a:t>%</a:t>
              </a:r>
            </a:p>
          </p:txBody>
        </p:sp>
      </p:grpSp>
      <p:sp>
        <p:nvSpPr>
          <p:cNvPr id="13" name="Rectangle 12"/>
          <p:cNvSpPr/>
          <p:nvPr/>
        </p:nvSpPr>
        <p:spPr>
          <a:xfrm>
            <a:off x="2506588" y="8679060"/>
            <a:ext cx="2167581" cy="338554"/>
          </a:xfrm>
          <a:prstGeom prst="rect">
            <a:avLst/>
          </a:prstGeom>
        </p:spPr>
        <p:txBody>
          <a:bodyPr wrap="none">
            <a:spAutoFit/>
          </a:bodyPr>
          <a:lstStyle/>
          <a:p>
            <a:r>
              <a:rPr lang="fr-FR" sz="1600" dirty="0" smtClean="0">
                <a:latin typeface="FiraSans Regular"/>
              </a:rPr>
              <a:t>Groupe de discussion</a:t>
            </a:r>
            <a:endParaRPr lang="fr-FR" sz="1600" dirty="0">
              <a:latin typeface="FiraSans Regular"/>
            </a:endParaRPr>
          </a:p>
        </p:txBody>
      </p:sp>
      <p:sp>
        <p:nvSpPr>
          <p:cNvPr id="71" name="Rectangle 70"/>
          <p:cNvSpPr/>
          <p:nvPr/>
        </p:nvSpPr>
        <p:spPr>
          <a:xfrm>
            <a:off x="1981489" y="9334563"/>
            <a:ext cx="1792478" cy="338554"/>
          </a:xfrm>
          <a:prstGeom prst="rect">
            <a:avLst/>
          </a:prstGeom>
        </p:spPr>
        <p:txBody>
          <a:bodyPr wrap="none">
            <a:spAutoFit/>
          </a:bodyPr>
          <a:lstStyle/>
          <a:p>
            <a:r>
              <a:rPr lang="fr-FR" sz="1600" dirty="0" smtClean="0">
                <a:latin typeface="FiraSans Regular"/>
              </a:rPr>
              <a:t>Cours magistraux</a:t>
            </a:r>
            <a:endParaRPr lang="fr-FR" sz="1600" dirty="0">
              <a:latin typeface="FiraSans Regular"/>
            </a:endParaRPr>
          </a:p>
        </p:txBody>
      </p:sp>
      <p:sp>
        <p:nvSpPr>
          <p:cNvPr id="72" name="Rectangle 71"/>
          <p:cNvSpPr/>
          <p:nvPr/>
        </p:nvSpPr>
        <p:spPr>
          <a:xfrm>
            <a:off x="3024143" y="8074118"/>
            <a:ext cx="2863284" cy="338554"/>
          </a:xfrm>
          <a:prstGeom prst="rect">
            <a:avLst/>
          </a:prstGeom>
        </p:spPr>
        <p:txBody>
          <a:bodyPr wrap="none">
            <a:spAutoFit/>
          </a:bodyPr>
          <a:lstStyle/>
          <a:p>
            <a:r>
              <a:rPr lang="fr-FR" sz="1600" dirty="0" smtClean="0">
                <a:latin typeface="FiraSans Regular"/>
              </a:rPr>
              <a:t>Apprentissage par la pratique</a:t>
            </a:r>
            <a:endParaRPr lang="fr-FR" sz="1600" dirty="0">
              <a:latin typeface="FiraSans Regular"/>
            </a:endParaRPr>
          </a:p>
        </p:txBody>
      </p:sp>
      <p:sp>
        <p:nvSpPr>
          <p:cNvPr id="73" name="Rectangle 72"/>
          <p:cNvSpPr/>
          <p:nvPr/>
        </p:nvSpPr>
        <p:spPr>
          <a:xfrm>
            <a:off x="3631255" y="7277389"/>
            <a:ext cx="3607078" cy="584775"/>
          </a:xfrm>
          <a:prstGeom prst="rect">
            <a:avLst/>
          </a:prstGeom>
        </p:spPr>
        <p:txBody>
          <a:bodyPr wrap="none">
            <a:spAutoFit/>
          </a:bodyPr>
          <a:lstStyle/>
          <a:p>
            <a:r>
              <a:rPr lang="fr-FR" sz="1600" b="1" dirty="0" smtClean="0">
                <a:solidFill>
                  <a:schemeClr val="bg1"/>
                </a:solidFill>
                <a:latin typeface="FiraSans Regular"/>
              </a:rPr>
              <a:t>Apprentissage par la transmission </a:t>
            </a:r>
            <a:br>
              <a:rPr lang="fr-FR" sz="1600" b="1" dirty="0" smtClean="0">
                <a:solidFill>
                  <a:schemeClr val="bg1"/>
                </a:solidFill>
                <a:latin typeface="FiraSans Regular"/>
              </a:rPr>
            </a:br>
            <a:r>
              <a:rPr lang="fr-FR" sz="1600" b="1" dirty="0" smtClean="0">
                <a:solidFill>
                  <a:schemeClr val="bg1"/>
                </a:solidFill>
                <a:latin typeface="FiraSans Regular"/>
              </a:rPr>
              <a:t>de son savoir/ses compétences</a:t>
            </a:r>
            <a:endParaRPr lang="fr-FR" sz="1600" b="1" dirty="0">
              <a:solidFill>
                <a:schemeClr val="bg1"/>
              </a:solidFill>
              <a:latin typeface="FiraSans Regular"/>
            </a:endParaRPr>
          </a:p>
        </p:txBody>
      </p:sp>
      <p:cxnSp>
        <p:nvCxnSpPr>
          <p:cNvPr id="15" name="Connecteur droit avec flèche 14"/>
          <p:cNvCxnSpPr/>
          <p:nvPr/>
        </p:nvCxnSpPr>
        <p:spPr>
          <a:xfrm flipV="1">
            <a:off x="999855" y="7038332"/>
            <a:ext cx="2045805" cy="2563400"/>
          </a:xfrm>
          <a:prstGeom prst="straightConnector1">
            <a:avLst/>
          </a:prstGeom>
          <a:ln w="38100">
            <a:solidFill>
              <a:schemeClr val="bg1"/>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74" name="Rectangle 73"/>
          <p:cNvSpPr/>
          <p:nvPr/>
        </p:nvSpPr>
        <p:spPr>
          <a:xfrm>
            <a:off x="1283098" y="7839202"/>
            <a:ext cx="1467302" cy="369332"/>
          </a:xfrm>
          <a:prstGeom prst="rect">
            <a:avLst/>
          </a:prstGeom>
        </p:spPr>
        <p:txBody>
          <a:bodyPr wrap="square">
            <a:spAutoFit/>
          </a:bodyPr>
          <a:lstStyle/>
          <a:p>
            <a:r>
              <a:rPr lang="fr-FR" dirty="0" smtClean="0"/>
              <a:t>est de :</a:t>
            </a:r>
            <a:endParaRPr lang="fr-FR" dirty="0"/>
          </a:p>
        </p:txBody>
      </p:sp>
      <p:sp>
        <p:nvSpPr>
          <p:cNvPr id="20" name="Rectangle 19"/>
          <p:cNvSpPr/>
          <p:nvPr/>
        </p:nvSpPr>
        <p:spPr>
          <a:xfrm>
            <a:off x="1533982" y="7037308"/>
            <a:ext cx="1199752" cy="369332"/>
          </a:xfrm>
          <a:prstGeom prst="rect">
            <a:avLst/>
          </a:prstGeom>
        </p:spPr>
        <p:txBody>
          <a:bodyPr wrap="none">
            <a:spAutoFit/>
          </a:bodyPr>
          <a:lstStyle/>
          <a:p>
            <a:r>
              <a:rPr lang="fr-FR" dirty="0"/>
              <a:t>Le taux de </a:t>
            </a:r>
          </a:p>
        </p:txBody>
      </p:sp>
      <p:sp>
        <p:nvSpPr>
          <p:cNvPr id="21" name="Rectangle 20"/>
          <p:cNvSpPr/>
          <p:nvPr/>
        </p:nvSpPr>
        <p:spPr>
          <a:xfrm>
            <a:off x="1158777" y="7320340"/>
            <a:ext cx="1402115" cy="369332"/>
          </a:xfrm>
          <a:prstGeom prst="rect">
            <a:avLst/>
          </a:prstGeom>
        </p:spPr>
        <p:txBody>
          <a:bodyPr wrap="none">
            <a:spAutoFit/>
          </a:bodyPr>
          <a:lstStyle/>
          <a:p>
            <a:r>
              <a:rPr lang="fr-FR" dirty="0"/>
              <a:t>rétention de </a:t>
            </a:r>
          </a:p>
        </p:txBody>
      </p:sp>
      <p:sp>
        <p:nvSpPr>
          <p:cNvPr id="22" name="Rectangle 21"/>
          <p:cNvSpPr/>
          <p:nvPr/>
        </p:nvSpPr>
        <p:spPr>
          <a:xfrm>
            <a:off x="939153" y="7594176"/>
            <a:ext cx="1456424" cy="369332"/>
          </a:xfrm>
          <a:prstGeom prst="rect">
            <a:avLst/>
          </a:prstGeom>
        </p:spPr>
        <p:txBody>
          <a:bodyPr wrap="none">
            <a:spAutoFit/>
          </a:bodyPr>
          <a:lstStyle/>
          <a:p>
            <a:r>
              <a:rPr lang="fr-FR" dirty="0"/>
              <a:t>l’information </a:t>
            </a:r>
          </a:p>
        </p:txBody>
      </p:sp>
    </p:spTree>
    <p:extLst>
      <p:ext uri="{BB962C8B-B14F-4D97-AF65-F5344CB8AC3E}">
        <p14:creationId xmlns:p14="http://schemas.microsoft.com/office/powerpoint/2010/main" val="1500446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00"/>
                                        <p:tgtEl>
                                          <p:spTgt spid="2"/>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1000"/>
                                        <p:tgtEl>
                                          <p:spTgt spid="3"/>
                                        </p:tgtEl>
                                      </p:cBhvr>
                                    </p:animEffect>
                                  </p:childTnLst>
                                </p:cTn>
                              </p:par>
                            </p:childTnLst>
                          </p:cTn>
                        </p:par>
                        <p:par>
                          <p:cTn id="12" fill="hold">
                            <p:stCondLst>
                              <p:cond delay="2000"/>
                            </p:stCondLst>
                            <p:childTnLst>
                              <p:par>
                                <p:cTn id="13" presetID="22" presetClass="entr" presetSubtype="8" fill="hold" grpId="0" nodeType="afterEffect">
                                  <p:stCondLst>
                                    <p:cond delay="0"/>
                                  </p:stCondLst>
                                  <p:childTnLst>
                                    <p:set>
                                      <p:cBhvr>
                                        <p:cTn id="14" dur="1" fill="hold">
                                          <p:stCondLst>
                                            <p:cond delay="0"/>
                                          </p:stCondLst>
                                        </p:cTn>
                                        <p:tgtEl>
                                          <p:spTgt spid="57"/>
                                        </p:tgtEl>
                                        <p:attrNameLst>
                                          <p:attrName>style.visibility</p:attrName>
                                        </p:attrNameLst>
                                      </p:cBhvr>
                                      <p:to>
                                        <p:strVal val="visible"/>
                                      </p:to>
                                    </p:set>
                                    <p:animEffect transition="in" filter="wipe(left)">
                                      <p:cBhvr>
                                        <p:cTn id="15" dur="1000"/>
                                        <p:tgtEl>
                                          <p:spTgt spid="57"/>
                                        </p:tgtEl>
                                      </p:cBhvr>
                                    </p:animEffect>
                                  </p:childTnLst>
                                </p:cTn>
                              </p:par>
                            </p:childTnLst>
                          </p:cTn>
                        </p:par>
                        <p:par>
                          <p:cTn id="16" fill="hold">
                            <p:stCondLst>
                              <p:cond delay="3000"/>
                            </p:stCondLst>
                            <p:childTnLst>
                              <p:par>
                                <p:cTn id="17" presetID="22" presetClass="entr" presetSubtype="8" fill="hold" grpId="0" nodeType="afterEffect">
                                  <p:stCondLst>
                                    <p:cond delay="0"/>
                                  </p:stCondLst>
                                  <p:childTnLst>
                                    <p:set>
                                      <p:cBhvr>
                                        <p:cTn id="18" dur="1" fill="hold">
                                          <p:stCondLst>
                                            <p:cond delay="0"/>
                                          </p:stCondLst>
                                        </p:cTn>
                                        <p:tgtEl>
                                          <p:spTgt spid="59"/>
                                        </p:tgtEl>
                                        <p:attrNameLst>
                                          <p:attrName>style.visibility</p:attrName>
                                        </p:attrNameLst>
                                      </p:cBhvr>
                                      <p:to>
                                        <p:strVal val="visible"/>
                                      </p:to>
                                    </p:set>
                                    <p:animEffect transition="in" filter="wipe(left)">
                                      <p:cBhvr>
                                        <p:cTn id="19" dur="1000"/>
                                        <p:tgtEl>
                                          <p:spTgt spid="59"/>
                                        </p:tgtEl>
                                      </p:cBhvr>
                                    </p:animEffect>
                                  </p:childTnLst>
                                </p:cTn>
                              </p:par>
                            </p:childTnLst>
                          </p:cTn>
                        </p:par>
                        <p:par>
                          <p:cTn id="20" fill="hold">
                            <p:stCondLst>
                              <p:cond delay="4000"/>
                            </p:stCondLst>
                            <p:childTnLst>
                              <p:par>
                                <p:cTn id="21" presetID="22" presetClass="entr" presetSubtype="8" fill="hold" grpId="0" nodeType="afterEffect">
                                  <p:stCondLst>
                                    <p:cond delay="0"/>
                                  </p:stCondLst>
                                  <p:childTnLst>
                                    <p:set>
                                      <p:cBhvr>
                                        <p:cTn id="22" dur="1" fill="hold">
                                          <p:stCondLst>
                                            <p:cond delay="0"/>
                                          </p:stCondLst>
                                        </p:cTn>
                                        <p:tgtEl>
                                          <p:spTgt spid="60"/>
                                        </p:tgtEl>
                                        <p:attrNameLst>
                                          <p:attrName>style.visibility</p:attrName>
                                        </p:attrNameLst>
                                      </p:cBhvr>
                                      <p:to>
                                        <p:strVal val="visible"/>
                                      </p:to>
                                    </p:set>
                                    <p:animEffect transition="in" filter="wipe(left)">
                                      <p:cBhvr>
                                        <p:cTn id="23" dur="1000"/>
                                        <p:tgtEl>
                                          <p:spTgt spid="60"/>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31"/>
                                        </p:tgtEl>
                                        <p:attrNameLst>
                                          <p:attrName>style.visibility</p:attrName>
                                        </p:attrNameLst>
                                      </p:cBhvr>
                                      <p:to>
                                        <p:strVal val="visible"/>
                                      </p:to>
                                    </p:set>
                                    <p:animEffect transition="in" filter="wipe(down)">
                                      <p:cBhvr>
                                        <p:cTn id="28" dur="1000"/>
                                        <p:tgtEl>
                                          <p:spTgt spid="31"/>
                                        </p:tgtEl>
                                      </p:cBhvr>
                                    </p:animEffect>
                                  </p:childTnLst>
                                </p:cTn>
                              </p:par>
                            </p:childTnLst>
                          </p:cTn>
                        </p:par>
                        <p:par>
                          <p:cTn id="29" fill="hold">
                            <p:stCondLst>
                              <p:cond delay="1000"/>
                            </p:stCondLst>
                            <p:childTnLst>
                              <p:par>
                                <p:cTn id="30" presetID="22" presetClass="entr" presetSubtype="4" fill="hold" grpId="0" nodeType="after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wipe(down)">
                                      <p:cBhvr>
                                        <p:cTn id="32" dur="500"/>
                                        <p:tgtEl>
                                          <p:spTgt spid="20"/>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wipe(down)">
                                      <p:cBhvr>
                                        <p:cTn id="35" dur="500"/>
                                        <p:tgtEl>
                                          <p:spTgt spid="21"/>
                                        </p:tgtEl>
                                      </p:cBhvr>
                                    </p:animEffect>
                                  </p:childTnLst>
                                </p:cTn>
                              </p:par>
                              <p:par>
                                <p:cTn id="36" presetID="22" presetClass="entr" presetSubtype="4" fill="hold" grpId="0" nodeType="withEffect">
                                  <p:stCondLst>
                                    <p:cond delay="0"/>
                                  </p:stCondLst>
                                  <p:childTnLst>
                                    <p:set>
                                      <p:cBhvr>
                                        <p:cTn id="37" dur="1" fill="hold">
                                          <p:stCondLst>
                                            <p:cond delay="0"/>
                                          </p:stCondLst>
                                        </p:cTn>
                                        <p:tgtEl>
                                          <p:spTgt spid="22"/>
                                        </p:tgtEl>
                                        <p:attrNameLst>
                                          <p:attrName>style.visibility</p:attrName>
                                        </p:attrNameLst>
                                      </p:cBhvr>
                                      <p:to>
                                        <p:strVal val="visible"/>
                                      </p:to>
                                    </p:set>
                                    <p:animEffect transition="in" filter="wipe(down)">
                                      <p:cBhvr>
                                        <p:cTn id="38" dur="500"/>
                                        <p:tgtEl>
                                          <p:spTgt spid="22"/>
                                        </p:tgtEl>
                                      </p:cBhvr>
                                    </p:animEffect>
                                  </p:childTnLst>
                                </p:cTn>
                              </p:par>
                              <p:par>
                                <p:cTn id="39" presetID="22" presetClass="entr" presetSubtype="4" fill="hold" grpId="0" nodeType="withEffect">
                                  <p:stCondLst>
                                    <p:cond delay="0"/>
                                  </p:stCondLst>
                                  <p:childTnLst>
                                    <p:set>
                                      <p:cBhvr>
                                        <p:cTn id="40" dur="1" fill="hold">
                                          <p:stCondLst>
                                            <p:cond delay="0"/>
                                          </p:stCondLst>
                                        </p:cTn>
                                        <p:tgtEl>
                                          <p:spTgt spid="74"/>
                                        </p:tgtEl>
                                        <p:attrNameLst>
                                          <p:attrName>style.visibility</p:attrName>
                                        </p:attrNameLst>
                                      </p:cBhvr>
                                      <p:to>
                                        <p:strVal val="visible"/>
                                      </p:to>
                                    </p:set>
                                    <p:animEffect transition="in" filter="wipe(down)">
                                      <p:cBhvr>
                                        <p:cTn id="41" dur="500"/>
                                        <p:tgtEl>
                                          <p:spTgt spid="74"/>
                                        </p:tgtEl>
                                      </p:cBhvr>
                                    </p:animEffect>
                                  </p:childTnLst>
                                </p:cTn>
                              </p:par>
                            </p:childTnLst>
                          </p:cTn>
                        </p:par>
                        <p:par>
                          <p:cTn id="42" fill="hold">
                            <p:stCondLst>
                              <p:cond delay="1500"/>
                            </p:stCondLst>
                            <p:childTnLst>
                              <p:par>
                                <p:cTn id="43" presetID="22" presetClass="entr" presetSubtype="4" fill="hold" nodeType="afterEffect">
                                  <p:stCondLst>
                                    <p:cond delay="0"/>
                                  </p:stCondLst>
                                  <p:childTnLst>
                                    <p:set>
                                      <p:cBhvr>
                                        <p:cTn id="44" dur="1" fill="hold">
                                          <p:stCondLst>
                                            <p:cond delay="0"/>
                                          </p:stCondLst>
                                        </p:cTn>
                                        <p:tgtEl>
                                          <p:spTgt spid="15"/>
                                        </p:tgtEl>
                                        <p:attrNameLst>
                                          <p:attrName>style.visibility</p:attrName>
                                        </p:attrNameLst>
                                      </p:cBhvr>
                                      <p:to>
                                        <p:strVal val="visible"/>
                                      </p:to>
                                    </p:set>
                                    <p:animEffect transition="in" filter="wipe(down)">
                                      <p:cBhvr>
                                        <p:cTn id="45" dur="1000"/>
                                        <p:tgtEl>
                                          <p:spTgt spid="15"/>
                                        </p:tgtEl>
                                      </p:cBhvr>
                                    </p:animEffect>
                                  </p:childTnLst>
                                </p:cTn>
                              </p:par>
                            </p:childTnLst>
                          </p:cTn>
                        </p:par>
                        <p:par>
                          <p:cTn id="46" fill="hold">
                            <p:stCondLst>
                              <p:cond delay="2500"/>
                            </p:stCondLst>
                            <p:childTnLst>
                              <p:par>
                                <p:cTn id="47" presetID="10" presetClass="entr" presetSubtype="0" fill="hold" nodeType="afterEffect">
                                  <p:stCondLst>
                                    <p:cond delay="0"/>
                                  </p:stCondLst>
                                  <p:childTnLst>
                                    <p:set>
                                      <p:cBhvr>
                                        <p:cTn id="48" dur="1" fill="hold">
                                          <p:stCondLst>
                                            <p:cond delay="0"/>
                                          </p:stCondLst>
                                        </p:cTn>
                                        <p:tgtEl>
                                          <p:spTgt spid="10"/>
                                        </p:tgtEl>
                                        <p:attrNameLst>
                                          <p:attrName>style.visibility</p:attrName>
                                        </p:attrNameLst>
                                      </p:cBhvr>
                                      <p:to>
                                        <p:strVal val="visible"/>
                                      </p:to>
                                    </p:set>
                                    <p:animEffect transition="in" filter="fade">
                                      <p:cBhvr>
                                        <p:cTn id="49" dur="500"/>
                                        <p:tgtEl>
                                          <p:spTgt spid="10"/>
                                        </p:tgtEl>
                                      </p:cBhvr>
                                    </p:animEffect>
                                  </p:childTnLst>
                                </p:cTn>
                              </p:par>
                            </p:childTnLst>
                          </p:cTn>
                        </p:par>
                        <p:par>
                          <p:cTn id="50" fill="hold">
                            <p:stCondLst>
                              <p:cond delay="3000"/>
                            </p:stCondLst>
                            <p:childTnLst>
                              <p:par>
                                <p:cTn id="51" presetID="22" presetClass="entr" presetSubtype="8" fill="hold" grpId="0" nodeType="afterEffect">
                                  <p:stCondLst>
                                    <p:cond delay="0"/>
                                  </p:stCondLst>
                                  <p:childTnLst>
                                    <p:set>
                                      <p:cBhvr>
                                        <p:cTn id="52" dur="1" fill="hold">
                                          <p:stCondLst>
                                            <p:cond delay="0"/>
                                          </p:stCondLst>
                                        </p:cTn>
                                        <p:tgtEl>
                                          <p:spTgt spid="71"/>
                                        </p:tgtEl>
                                        <p:attrNameLst>
                                          <p:attrName>style.visibility</p:attrName>
                                        </p:attrNameLst>
                                      </p:cBhvr>
                                      <p:to>
                                        <p:strVal val="visible"/>
                                      </p:to>
                                    </p:set>
                                    <p:animEffect transition="in" filter="wipe(left)">
                                      <p:cBhvr>
                                        <p:cTn id="53" dur="1000"/>
                                        <p:tgtEl>
                                          <p:spTgt spid="71"/>
                                        </p:tgtEl>
                                      </p:cBhvr>
                                    </p:animEffect>
                                  </p:childTnLst>
                                </p:cTn>
                              </p:par>
                            </p:childTnLst>
                          </p:cTn>
                        </p:par>
                        <p:par>
                          <p:cTn id="54" fill="hold">
                            <p:stCondLst>
                              <p:cond delay="4000"/>
                            </p:stCondLst>
                            <p:childTnLst>
                              <p:par>
                                <p:cTn id="55" presetID="10" presetClass="entr" presetSubtype="0" fill="hold" nodeType="afterEffect">
                                  <p:stCondLst>
                                    <p:cond delay="0"/>
                                  </p:stCondLst>
                                  <p:childTnLst>
                                    <p:set>
                                      <p:cBhvr>
                                        <p:cTn id="56" dur="1" fill="hold">
                                          <p:stCondLst>
                                            <p:cond delay="0"/>
                                          </p:stCondLst>
                                        </p:cTn>
                                        <p:tgtEl>
                                          <p:spTgt spid="65"/>
                                        </p:tgtEl>
                                        <p:attrNameLst>
                                          <p:attrName>style.visibility</p:attrName>
                                        </p:attrNameLst>
                                      </p:cBhvr>
                                      <p:to>
                                        <p:strVal val="visible"/>
                                      </p:to>
                                    </p:set>
                                    <p:animEffect transition="in" filter="fade">
                                      <p:cBhvr>
                                        <p:cTn id="57" dur="500"/>
                                        <p:tgtEl>
                                          <p:spTgt spid="65"/>
                                        </p:tgtEl>
                                      </p:cBhvr>
                                    </p:animEffect>
                                  </p:childTnLst>
                                </p:cTn>
                              </p:par>
                            </p:childTnLst>
                          </p:cTn>
                        </p:par>
                        <p:par>
                          <p:cTn id="58" fill="hold">
                            <p:stCondLst>
                              <p:cond delay="4500"/>
                            </p:stCondLst>
                            <p:childTnLst>
                              <p:par>
                                <p:cTn id="59" presetID="22" presetClass="entr" presetSubtype="8" fill="hold" grpId="0" nodeType="afterEffect">
                                  <p:stCondLst>
                                    <p:cond delay="0"/>
                                  </p:stCondLst>
                                  <p:childTnLst>
                                    <p:set>
                                      <p:cBhvr>
                                        <p:cTn id="60" dur="1" fill="hold">
                                          <p:stCondLst>
                                            <p:cond delay="0"/>
                                          </p:stCondLst>
                                        </p:cTn>
                                        <p:tgtEl>
                                          <p:spTgt spid="13"/>
                                        </p:tgtEl>
                                        <p:attrNameLst>
                                          <p:attrName>style.visibility</p:attrName>
                                        </p:attrNameLst>
                                      </p:cBhvr>
                                      <p:to>
                                        <p:strVal val="visible"/>
                                      </p:to>
                                    </p:set>
                                    <p:animEffect transition="in" filter="wipe(left)">
                                      <p:cBhvr>
                                        <p:cTn id="61" dur="1000"/>
                                        <p:tgtEl>
                                          <p:spTgt spid="13"/>
                                        </p:tgtEl>
                                      </p:cBhvr>
                                    </p:animEffect>
                                  </p:childTnLst>
                                </p:cTn>
                              </p:par>
                            </p:childTnLst>
                          </p:cTn>
                        </p:par>
                        <p:par>
                          <p:cTn id="62" fill="hold">
                            <p:stCondLst>
                              <p:cond delay="5500"/>
                            </p:stCondLst>
                            <p:childTnLst>
                              <p:par>
                                <p:cTn id="63" presetID="10" presetClass="entr" presetSubtype="0" fill="hold" nodeType="afterEffect">
                                  <p:stCondLst>
                                    <p:cond delay="0"/>
                                  </p:stCondLst>
                                  <p:childTnLst>
                                    <p:set>
                                      <p:cBhvr>
                                        <p:cTn id="64" dur="1" fill="hold">
                                          <p:stCondLst>
                                            <p:cond delay="0"/>
                                          </p:stCondLst>
                                        </p:cTn>
                                        <p:tgtEl>
                                          <p:spTgt spid="62"/>
                                        </p:tgtEl>
                                        <p:attrNameLst>
                                          <p:attrName>style.visibility</p:attrName>
                                        </p:attrNameLst>
                                      </p:cBhvr>
                                      <p:to>
                                        <p:strVal val="visible"/>
                                      </p:to>
                                    </p:set>
                                    <p:animEffect transition="in" filter="fade">
                                      <p:cBhvr>
                                        <p:cTn id="65" dur="500"/>
                                        <p:tgtEl>
                                          <p:spTgt spid="62"/>
                                        </p:tgtEl>
                                      </p:cBhvr>
                                    </p:animEffect>
                                  </p:childTnLst>
                                </p:cTn>
                              </p:par>
                            </p:childTnLst>
                          </p:cTn>
                        </p:par>
                        <p:par>
                          <p:cTn id="66" fill="hold">
                            <p:stCondLst>
                              <p:cond delay="6000"/>
                            </p:stCondLst>
                            <p:childTnLst>
                              <p:par>
                                <p:cTn id="67" presetID="22" presetClass="entr" presetSubtype="8" fill="hold" grpId="0" nodeType="afterEffect">
                                  <p:stCondLst>
                                    <p:cond delay="0"/>
                                  </p:stCondLst>
                                  <p:childTnLst>
                                    <p:set>
                                      <p:cBhvr>
                                        <p:cTn id="68" dur="1" fill="hold">
                                          <p:stCondLst>
                                            <p:cond delay="0"/>
                                          </p:stCondLst>
                                        </p:cTn>
                                        <p:tgtEl>
                                          <p:spTgt spid="72"/>
                                        </p:tgtEl>
                                        <p:attrNameLst>
                                          <p:attrName>style.visibility</p:attrName>
                                        </p:attrNameLst>
                                      </p:cBhvr>
                                      <p:to>
                                        <p:strVal val="visible"/>
                                      </p:to>
                                    </p:set>
                                    <p:animEffect transition="in" filter="wipe(left)">
                                      <p:cBhvr>
                                        <p:cTn id="69" dur="1000"/>
                                        <p:tgtEl>
                                          <p:spTgt spid="72"/>
                                        </p:tgtEl>
                                      </p:cBhvr>
                                    </p:animEffect>
                                  </p:childTnLst>
                                </p:cTn>
                              </p:par>
                            </p:childTnLst>
                          </p:cTn>
                        </p:par>
                        <p:par>
                          <p:cTn id="70" fill="hold">
                            <p:stCondLst>
                              <p:cond delay="7000"/>
                            </p:stCondLst>
                            <p:childTnLst>
                              <p:par>
                                <p:cTn id="71" presetID="10" presetClass="entr" presetSubtype="0" fill="hold" nodeType="afterEffect">
                                  <p:stCondLst>
                                    <p:cond delay="0"/>
                                  </p:stCondLst>
                                  <p:childTnLst>
                                    <p:set>
                                      <p:cBhvr>
                                        <p:cTn id="72" dur="1" fill="hold">
                                          <p:stCondLst>
                                            <p:cond delay="0"/>
                                          </p:stCondLst>
                                        </p:cTn>
                                        <p:tgtEl>
                                          <p:spTgt spid="68"/>
                                        </p:tgtEl>
                                        <p:attrNameLst>
                                          <p:attrName>style.visibility</p:attrName>
                                        </p:attrNameLst>
                                      </p:cBhvr>
                                      <p:to>
                                        <p:strVal val="visible"/>
                                      </p:to>
                                    </p:set>
                                    <p:animEffect transition="in" filter="fade">
                                      <p:cBhvr>
                                        <p:cTn id="73" dur="500"/>
                                        <p:tgtEl>
                                          <p:spTgt spid="68"/>
                                        </p:tgtEl>
                                      </p:cBhvr>
                                    </p:animEffect>
                                  </p:childTnLst>
                                </p:cTn>
                              </p:par>
                            </p:childTnLst>
                          </p:cTn>
                        </p:par>
                        <p:par>
                          <p:cTn id="74" fill="hold">
                            <p:stCondLst>
                              <p:cond delay="7500"/>
                            </p:stCondLst>
                            <p:childTnLst>
                              <p:par>
                                <p:cTn id="75" presetID="22" presetClass="entr" presetSubtype="8" fill="hold" grpId="0" nodeType="afterEffect">
                                  <p:stCondLst>
                                    <p:cond delay="0"/>
                                  </p:stCondLst>
                                  <p:childTnLst>
                                    <p:set>
                                      <p:cBhvr>
                                        <p:cTn id="76" dur="1" fill="hold">
                                          <p:stCondLst>
                                            <p:cond delay="0"/>
                                          </p:stCondLst>
                                        </p:cTn>
                                        <p:tgtEl>
                                          <p:spTgt spid="73"/>
                                        </p:tgtEl>
                                        <p:attrNameLst>
                                          <p:attrName>style.visibility</p:attrName>
                                        </p:attrNameLst>
                                      </p:cBhvr>
                                      <p:to>
                                        <p:strVal val="visible"/>
                                      </p:to>
                                    </p:set>
                                    <p:animEffect transition="in" filter="wipe(left)">
                                      <p:cBhvr>
                                        <p:cTn id="77" dur="1000"/>
                                        <p:tgtEl>
                                          <p:spTgt spid="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2" grpId="0"/>
      <p:bldP spid="3" grpId="0"/>
      <p:bldP spid="57" grpId="0"/>
      <p:bldP spid="59" grpId="0"/>
      <p:bldP spid="60" grpId="0"/>
      <p:bldP spid="13" grpId="0"/>
      <p:bldP spid="71" grpId="0"/>
      <p:bldP spid="72" grpId="0"/>
      <p:bldP spid="73" grpId="0"/>
      <p:bldP spid="74" grpId="0"/>
      <p:bldP spid="20" grpId="0"/>
      <p:bldP spid="21" grpId="0"/>
      <p:bldP spid="22" grpId="0"/>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91" name="Rectangle 90"/>
          <p:cNvSpPr/>
          <p:nvPr/>
        </p:nvSpPr>
        <p:spPr>
          <a:xfrm>
            <a:off x="-91441" y="9458529"/>
            <a:ext cx="7995920" cy="633824"/>
          </a:xfrm>
          <a:prstGeom prst="rect">
            <a:avLst/>
          </a:prstGeom>
          <a:solidFill>
            <a:srgbClr val="E68A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grpSp>
        <p:nvGrpSpPr>
          <p:cNvPr id="48" name="Groupe 47"/>
          <p:cNvGrpSpPr/>
          <p:nvPr/>
        </p:nvGrpSpPr>
        <p:grpSpPr>
          <a:xfrm>
            <a:off x="180568" y="1289841"/>
            <a:ext cx="571500" cy="646331"/>
            <a:chOff x="274274" y="1300753"/>
            <a:chExt cx="571500" cy="646331"/>
          </a:xfrm>
        </p:grpSpPr>
        <p:sp>
          <p:nvSpPr>
            <p:cNvPr id="50" name="Rectangle 49"/>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 name="ZoneTexte 50"/>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sp>
        <p:nvSpPr>
          <p:cNvPr id="2" name="ZoneTexte 1"/>
          <p:cNvSpPr txBox="1"/>
          <p:nvPr/>
        </p:nvSpPr>
        <p:spPr>
          <a:xfrm>
            <a:off x="195526" y="3467521"/>
            <a:ext cx="7898423" cy="338554"/>
          </a:xfrm>
          <a:prstGeom prst="rect">
            <a:avLst/>
          </a:prstGeom>
          <a:noFill/>
        </p:spPr>
        <p:txBody>
          <a:bodyPr wrap="square" rtlCol="0">
            <a:spAutoFit/>
          </a:bodyPr>
          <a:lstStyle/>
          <a:p>
            <a:r>
              <a:rPr lang="fr-FR" sz="1600" b="1" dirty="0" smtClean="0">
                <a:latin typeface="FiraSans Regular"/>
              </a:rPr>
              <a:t>Quelles sont les principales règles pour réussir l’apprentissage entre pairs :</a:t>
            </a:r>
            <a:endParaRPr lang="fr-FR" sz="1600" b="1" dirty="0">
              <a:latin typeface="FiraSans Regular"/>
            </a:endParaRPr>
          </a:p>
        </p:txBody>
      </p:sp>
      <p:sp>
        <p:nvSpPr>
          <p:cNvPr id="35"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36"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38"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43"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46"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47"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49"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52" name="Parenthèse fermante 51"/>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nvGrpSpPr>
          <p:cNvPr id="53" name="Groupe 52"/>
          <p:cNvGrpSpPr/>
          <p:nvPr/>
        </p:nvGrpSpPr>
        <p:grpSpPr>
          <a:xfrm>
            <a:off x="724438" y="2739454"/>
            <a:ext cx="539036" cy="472852"/>
            <a:chOff x="817021" y="5640391"/>
            <a:chExt cx="609600" cy="609600"/>
          </a:xfrm>
        </p:grpSpPr>
        <p:sp>
          <p:nvSpPr>
            <p:cNvPr id="54" name="Rectangle à coins arrondis 53"/>
            <p:cNvSpPr/>
            <p:nvPr/>
          </p:nvSpPr>
          <p:spPr>
            <a:xfrm>
              <a:off x="1062989" y="5689594"/>
              <a:ext cx="289709" cy="324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5" name="Image 5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7021" y="5640391"/>
              <a:ext cx="609600" cy="609600"/>
            </a:xfrm>
            <a:prstGeom prst="rect">
              <a:avLst/>
            </a:prstGeom>
          </p:spPr>
        </p:pic>
      </p:grpSp>
      <p:sp>
        <p:nvSpPr>
          <p:cNvPr id="56" name="Rectangle à coins arrondis 55"/>
          <p:cNvSpPr/>
          <p:nvPr/>
        </p:nvSpPr>
        <p:spPr>
          <a:xfrm>
            <a:off x="1440099" y="2692955"/>
            <a:ext cx="3456374" cy="519351"/>
          </a:xfrm>
          <a:prstGeom prst="roundRect">
            <a:avLst>
              <a:gd name="adj" fmla="val 50000"/>
            </a:avLst>
          </a:prstGeom>
          <a:solidFill>
            <a:schemeClr val="bg1"/>
          </a:solidFill>
        </p:spPr>
        <p:txBody>
          <a:bodyPr wrap="square">
            <a:spAutoFit/>
          </a:bodyPr>
          <a:lstStyle/>
          <a:p>
            <a:pPr algn="just"/>
            <a:r>
              <a:rPr lang="fr-FR" dirty="0" smtClean="0">
                <a:latin typeface="Bahnschrift" panose="020B0502040204020203" pitchFamily="34" charset="0"/>
              </a:rPr>
              <a:t>Le travail entre pairs</a:t>
            </a:r>
            <a:endParaRPr lang="fr-FR" b="1" dirty="0">
              <a:latin typeface="Bahnschrift" panose="020B0502040204020203" pitchFamily="34" charset="0"/>
            </a:endParaRPr>
          </a:p>
        </p:txBody>
      </p:sp>
      <p:sp>
        <p:nvSpPr>
          <p:cNvPr id="3" name="Rectangle 2"/>
          <p:cNvSpPr/>
          <p:nvPr/>
        </p:nvSpPr>
        <p:spPr>
          <a:xfrm>
            <a:off x="710803" y="8267623"/>
            <a:ext cx="3525063" cy="1077218"/>
          </a:xfrm>
          <a:prstGeom prst="rect">
            <a:avLst/>
          </a:prstGeom>
        </p:spPr>
        <p:txBody>
          <a:bodyPr wrap="square">
            <a:spAutoFit/>
          </a:bodyPr>
          <a:lstStyle/>
          <a:p>
            <a:r>
              <a:rPr lang="fr-FR" sz="1600" dirty="0" smtClean="0">
                <a:latin typeface="FiraSans Regular"/>
              </a:rPr>
              <a:t>Inviter les participants à transmettre de manière différente</a:t>
            </a:r>
          </a:p>
          <a:p>
            <a:r>
              <a:rPr lang="fr-FR" sz="1600" dirty="0" smtClean="0">
                <a:latin typeface="FiraSans Regular"/>
              </a:rPr>
              <a:t>Rendre </a:t>
            </a:r>
            <a:r>
              <a:rPr lang="fr-FR" sz="1600" dirty="0">
                <a:latin typeface="FiraSans Regular"/>
              </a:rPr>
              <a:t>les participants responsables de l’interactivité. </a:t>
            </a:r>
          </a:p>
        </p:txBody>
      </p:sp>
      <p:sp>
        <p:nvSpPr>
          <p:cNvPr id="4" name="Rectangle 3"/>
          <p:cNvSpPr/>
          <p:nvPr/>
        </p:nvSpPr>
        <p:spPr>
          <a:xfrm>
            <a:off x="710803" y="4191623"/>
            <a:ext cx="5601105" cy="830997"/>
          </a:xfrm>
          <a:prstGeom prst="rect">
            <a:avLst/>
          </a:prstGeom>
        </p:spPr>
        <p:txBody>
          <a:bodyPr wrap="square">
            <a:spAutoFit/>
          </a:bodyPr>
          <a:lstStyle/>
          <a:p>
            <a:r>
              <a:rPr lang="fr-FR" sz="1600" dirty="0">
                <a:latin typeface="FiraSans Regular"/>
              </a:rPr>
              <a:t>Tous les membres du groupe ont le même rôle</a:t>
            </a:r>
          </a:p>
          <a:p>
            <a:r>
              <a:rPr lang="fr-FR" sz="1600" dirty="0">
                <a:latin typeface="FiraSans Regular"/>
              </a:rPr>
              <a:t>Chaque membre transmets son « savoir informel »</a:t>
            </a:r>
          </a:p>
          <a:p>
            <a:r>
              <a:rPr lang="fr-FR" sz="1600" dirty="0">
                <a:latin typeface="FiraSans Regular"/>
              </a:rPr>
              <a:t>Chaque membre </a:t>
            </a:r>
            <a:r>
              <a:rPr lang="fr-FR" sz="1600" dirty="0" smtClean="0">
                <a:latin typeface="FiraSans Regular"/>
              </a:rPr>
              <a:t>participe et questionne</a:t>
            </a:r>
            <a:endParaRPr lang="fr-FR" sz="1600" dirty="0">
              <a:latin typeface="FiraSans Regular"/>
            </a:endParaRPr>
          </a:p>
        </p:txBody>
      </p:sp>
      <p:sp>
        <p:nvSpPr>
          <p:cNvPr id="5" name="ZoneTexte 4"/>
          <p:cNvSpPr txBox="1"/>
          <p:nvPr/>
        </p:nvSpPr>
        <p:spPr>
          <a:xfrm>
            <a:off x="265039" y="4299431"/>
            <a:ext cx="480141" cy="584775"/>
          </a:xfrm>
          <a:prstGeom prst="rect">
            <a:avLst/>
          </a:prstGeom>
          <a:noFill/>
        </p:spPr>
        <p:txBody>
          <a:bodyPr wrap="square" rtlCol="0">
            <a:spAutoFit/>
          </a:bodyPr>
          <a:lstStyle/>
          <a:p>
            <a:r>
              <a:rPr lang="fr-FR" sz="3200" b="1" dirty="0" smtClean="0">
                <a:solidFill>
                  <a:schemeClr val="bg1"/>
                </a:solidFill>
                <a:latin typeface="FiraSans Regular"/>
              </a:rPr>
              <a:t>1</a:t>
            </a:r>
            <a:endParaRPr lang="fr-FR" sz="3200" b="1" dirty="0">
              <a:solidFill>
                <a:schemeClr val="bg1"/>
              </a:solidFill>
              <a:latin typeface="FiraSans Regular"/>
            </a:endParaRPr>
          </a:p>
        </p:txBody>
      </p:sp>
      <p:sp>
        <p:nvSpPr>
          <p:cNvPr id="6" name="Rectangle 5"/>
          <p:cNvSpPr/>
          <p:nvPr/>
        </p:nvSpPr>
        <p:spPr>
          <a:xfrm>
            <a:off x="710803" y="5285176"/>
            <a:ext cx="7020333" cy="584775"/>
          </a:xfrm>
          <a:prstGeom prst="rect">
            <a:avLst/>
          </a:prstGeom>
        </p:spPr>
        <p:txBody>
          <a:bodyPr wrap="square">
            <a:spAutoFit/>
          </a:bodyPr>
          <a:lstStyle/>
          <a:p>
            <a:r>
              <a:rPr lang="fr-FR" sz="1600" dirty="0" smtClean="0">
                <a:latin typeface="FiraSans Regular"/>
              </a:rPr>
              <a:t>Présenter aux </a:t>
            </a:r>
            <a:r>
              <a:rPr lang="fr-FR" sz="1600" dirty="0">
                <a:latin typeface="FiraSans Regular"/>
              </a:rPr>
              <a:t>apprenants le bénéfice de l’apprentissage entre </a:t>
            </a:r>
            <a:r>
              <a:rPr lang="fr-FR" sz="1600" dirty="0" smtClean="0">
                <a:latin typeface="FiraSans Regular"/>
              </a:rPr>
              <a:t>pair</a:t>
            </a:r>
          </a:p>
          <a:p>
            <a:r>
              <a:rPr lang="fr-FR" sz="1600" dirty="0" smtClean="0">
                <a:latin typeface="FiraSans Regular"/>
              </a:rPr>
              <a:t>Créer l’occasion d’apprendre :  </a:t>
            </a:r>
            <a:r>
              <a:rPr lang="fr-FR" sz="1400" i="1" dirty="0">
                <a:solidFill>
                  <a:schemeClr val="bg1"/>
                </a:solidFill>
                <a:latin typeface="FiraSans Regular"/>
              </a:rPr>
              <a:t>« Et si nous apprenions les uns des autres »</a:t>
            </a:r>
          </a:p>
        </p:txBody>
      </p:sp>
      <p:sp>
        <p:nvSpPr>
          <p:cNvPr id="58" name="ZoneTexte 57"/>
          <p:cNvSpPr txBox="1"/>
          <p:nvPr/>
        </p:nvSpPr>
        <p:spPr>
          <a:xfrm>
            <a:off x="265039" y="5337141"/>
            <a:ext cx="480141" cy="584775"/>
          </a:xfrm>
          <a:prstGeom prst="rect">
            <a:avLst/>
          </a:prstGeom>
          <a:noFill/>
        </p:spPr>
        <p:txBody>
          <a:bodyPr wrap="square" rtlCol="0">
            <a:spAutoFit/>
          </a:bodyPr>
          <a:lstStyle/>
          <a:p>
            <a:r>
              <a:rPr lang="fr-FR" sz="3200" b="1" dirty="0" smtClean="0">
                <a:solidFill>
                  <a:schemeClr val="bg1"/>
                </a:solidFill>
                <a:latin typeface="FiraSans Regular"/>
              </a:rPr>
              <a:t>2</a:t>
            </a:r>
            <a:endParaRPr lang="fr-FR" sz="3200" b="1" dirty="0">
              <a:solidFill>
                <a:schemeClr val="bg1"/>
              </a:solidFill>
              <a:latin typeface="FiraSans Regular"/>
            </a:endParaRPr>
          </a:p>
        </p:txBody>
      </p:sp>
      <p:sp>
        <p:nvSpPr>
          <p:cNvPr id="7" name="Rectangle 6"/>
          <p:cNvSpPr/>
          <p:nvPr/>
        </p:nvSpPr>
        <p:spPr>
          <a:xfrm>
            <a:off x="710803" y="6150034"/>
            <a:ext cx="6790911" cy="830997"/>
          </a:xfrm>
          <a:prstGeom prst="rect">
            <a:avLst/>
          </a:prstGeom>
        </p:spPr>
        <p:txBody>
          <a:bodyPr wrap="square">
            <a:spAutoFit/>
          </a:bodyPr>
          <a:lstStyle/>
          <a:p>
            <a:r>
              <a:rPr lang="fr-FR" sz="1600" dirty="0">
                <a:latin typeface="FiraSans Regular"/>
              </a:rPr>
              <a:t>Former des cercles </a:t>
            </a:r>
            <a:r>
              <a:rPr lang="fr-FR" sz="1600" dirty="0" smtClean="0">
                <a:latin typeface="FiraSans Regular"/>
              </a:rPr>
              <a:t>de travail </a:t>
            </a:r>
            <a:r>
              <a:rPr lang="fr-FR" sz="1200" dirty="0" smtClean="0">
                <a:latin typeface="FiraSans Regular"/>
              </a:rPr>
              <a:t>(la disposition influe sur les échanges et le partage) </a:t>
            </a:r>
          </a:p>
          <a:p>
            <a:r>
              <a:rPr lang="fr-FR" sz="1600" dirty="0" smtClean="0">
                <a:latin typeface="FiraSans Regular"/>
              </a:rPr>
              <a:t>Cadrer </a:t>
            </a:r>
            <a:r>
              <a:rPr lang="fr-FR" sz="1600" dirty="0">
                <a:latin typeface="FiraSans Regular"/>
              </a:rPr>
              <a:t>les contributions</a:t>
            </a:r>
          </a:p>
          <a:p>
            <a:r>
              <a:rPr lang="fr-FR" sz="1600" dirty="0">
                <a:latin typeface="FiraSans Regular"/>
              </a:rPr>
              <a:t>Structurer le partage</a:t>
            </a:r>
          </a:p>
        </p:txBody>
      </p:sp>
      <p:sp>
        <p:nvSpPr>
          <p:cNvPr id="8" name="Rectangle 7"/>
          <p:cNvSpPr/>
          <p:nvPr/>
        </p:nvSpPr>
        <p:spPr>
          <a:xfrm>
            <a:off x="710803" y="7424692"/>
            <a:ext cx="2180405" cy="338554"/>
          </a:xfrm>
          <a:prstGeom prst="rect">
            <a:avLst/>
          </a:prstGeom>
        </p:spPr>
        <p:txBody>
          <a:bodyPr wrap="none">
            <a:spAutoFit/>
          </a:bodyPr>
          <a:lstStyle/>
          <a:p>
            <a:r>
              <a:rPr lang="fr-FR" sz="1600" dirty="0" smtClean="0">
                <a:latin typeface="FiraSans Regular"/>
              </a:rPr>
              <a:t>Orienter </a:t>
            </a:r>
            <a:r>
              <a:rPr lang="fr-FR" sz="1600" dirty="0">
                <a:latin typeface="FiraSans Regular"/>
              </a:rPr>
              <a:t>les questions</a:t>
            </a:r>
          </a:p>
        </p:txBody>
      </p:sp>
      <p:sp>
        <p:nvSpPr>
          <p:cNvPr id="11" name="Rectangle 10"/>
          <p:cNvSpPr/>
          <p:nvPr/>
        </p:nvSpPr>
        <p:spPr>
          <a:xfrm>
            <a:off x="3154060" y="7152055"/>
            <a:ext cx="4511040" cy="938719"/>
          </a:xfrm>
          <a:prstGeom prst="rect">
            <a:avLst/>
          </a:prstGeom>
        </p:spPr>
        <p:txBody>
          <a:bodyPr wrap="square">
            <a:spAutoFit/>
          </a:bodyPr>
          <a:lstStyle/>
          <a:p>
            <a:pPr algn="just"/>
            <a:r>
              <a:rPr lang="fr-FR" sz="1100" dirty="0" smtClean="0">
                <a:solidFill>
                  <a:schemeClr val="bg1"/>
                </a:solidFill>
                <a:latin typeface="FiraSans Regular"/>
              </a:rPr>
              <a:t>Les questions </a:t>
            </a:r>
            <a:r>
              <a:rPr lang="fr-FR" sz="1100" dirty="0">
                <a:solidFill>
                  <a:schemeClr val="bg1"/>
                </a:solidFill>
                <a:latin typeface="FiraSans Regular"/>
              </a:rPr>
              <a:t>ne portent pas forcément sur les expertises et les compétences, mais plutôt sur </a:t>
            </a:r>
            <a:r>
              <a:rPr lang="fr-FR" sz="1100" dirty="0" smtClean="0">
                <a:solidFill>
                  <a:schemeClr val="bg1"/>
                </a:solidFill>
                <a:latin typeface="FiraSans Regular"/>
              </a:rPr>
              <a:t>:</a:t>
            </a:r>
          </a:p>
          <a:p>
            <a:pPr marL="171450" indent="-171450" algn="just">
              <a:buFontTx/>
              <a:buChar char="-"/>
            </a:pPr>
            <a:r>
              <a:rPr lang="fr-FR" sz="1100" dirty="0" smtClean="0">
                <a:solidFill>
                  <a:schemeClr val="bg1"/>
                </a:solidFill>
                <a:latin typeface="FiraSans Regular"/>
              </a:rPr>
              <a:t>des </a:t>
            </a:r>
            <a:r>
              <a:rPr lang="fr-FR" sz="1100" dirty="0">
                <a:solidFill>
                  <a:schemeClr val="bg1"/>
                </a:solidFill>
                <a:latin typeface="FiraSans Regular"/>
              </a:rPr>
              <a:t>retours d’expériences </a:t>
            </a:r>
            <a:r>
              <a:rPr lang="fr-FR" sz="1100" dirty="0" smtClean="0">
                <a:solidFill>
                  <a:schemeClr val="bg1"/>
                </a:solidFill>
                <a:latin typeface="FiraSans Regular"/>
              </a:rPr>
              <a:t>réussies ou non</a:t>
            </a:r>
            <a:r>
              <a:rPr lang="fr-FR" sz="1100" dirty="0">
                <a:solidFill>
                  <a:schemeClr val="bg1"/>
                </a:solidFill>
                <a:latin typeface="FiraSans Regular"/>
              </a:rPr>
              <a:t> </a:t>
            </a:r>
            <a:r>
              <a:rPr lang="fr-FR" sz="1100" dirty="0" smtClean="0">
                <a:solidFill>
                  <a:schemeClr val="bg1"/>
                </a:solidFill>
                <a:latin typeface="FiraSans Regular"/>
              </a:rPr>
              <a:t>;</a:t>
            </a:r>
          </a:p>
          <a:p>
            <a:pPr marL="171450" indent="-171450" algn="just">
              <a:buFontTx/>
              <a:buChar char="-"/>
            </a:pPr>
            <a:r>
              <a:rPr lang="fr-FR" sz="1100" dirty="0" smtClean="0">
                <a:solidFill>
                  <a:schemeClr val="bg1"/>
                </a:solidFill>
                <a:latin typeface="FiraSans Regular"/>
              </a:rPr>
              <a:t>des </a:t>
            </a:r>
            <a:r>
              <a:rPr lang="fr-FR" sz="1100" dirty="0">
                <a:solidFill>
                  <a:schemeClr val="bg1"/>
                </a:solidFill>
                <a:latin typeface="FiraSans Regular"/>
              </a:rPr>
              <a:t>inspirations pour le futur </a:t>
            </a:r>
            <a:r>
              <a:rPr lang="fr-FR" sz="1100" dirty="0" smtClean="0">
                <a:solidFill>
                  <a:schemeClr val="bg1"/>
                </a:solidFill>
                <a:latin typeface="FiraSans Regular"/>
              </a:rPr>
              <a:t>;</a:t>
            </a:r>
          </a:p>
          <a:p>
            <a:pPr marL="171450" indent="-171450" algn="just">
              <a:buFontTx/>
              <a:buChar char="-"/>
            </a:pPr>
            <a:r>
              <a:rPr lang="fr-FR" sz="1100" dirty="0" smtClean="0">
                <a:solidFill>
                  <a:schemeClr val="bg1"/>
                </a:solidFill>
                <a:latin typeface="FiraSans Regular"/>
              </a:rPr>
              <a:t>des </a:t>
            </a:r>
            <a:r>
              <a:rPr lang="fr-FR" sz="1100" dirty="0">
                <a:solidFill>
                  <a:schemeClr val="bg1"/>
                </a:solidFill>
                <a:latin typeface="FiraSans Regular"/>
              </a:rPr>
              <a:t>outils et des technologies utiles </a:t>
            </a:r>
            <a:endParaRPr lang="fr-FR" sz="1100" b="0" i="0" dirty="0">
              <a:solidFill>
                <a:schemeClr val="bg1"/>
              </a:solidFill>
              <a:effectLst/>
              <a:latin typeface="FiraSans Regular"/>
            </a:endParaRPr>
          </a:p>
        </p:txBody>
      </p:sp>
      <p:sp>
        <p:nvSpPr>
          <p:cNvPr id="75" name="ZoneTexte 74"/>
          <p:cNvSpPr txBox="1"/>
          <p:nvPr/>
        </p:nvSpPr>
        <p:spPr>
          <a:xfrm>
            <a:off x="265039" y="6236437"/>
            <a:ext cx="480141" cy="584775"/>
          </a:xfrm>
          <a:prstGeom prst="rect">
            <a:avLst/>
          </a:prstGeom>
          <a:noFill/>
        </p:spPr>
        <p:txBody>
          <a:bodyPr wrap="square" rtlCol="0">
            <a:spAutoFit/>
          </a:bodyPr>
          <a:lstStyle/>
          <a:p>
            <a:r>
              <a:rPr lang="fr-FR" sz="3200" b="1" dirty="0" smtClean="0">
                <a:solidFill>
                  <a:schemeClr val="bg1"/>
                </a:solidFill>
                <a:latin typeface="FiraSans Regular"/>
              </a:rPr>
              <a:t>3</a:t>
            </a:r>
            <a:endParaRPr lang="fr-FR" sz="3200" b="1" dirty="0">
              <a:solidFill>
                <a:schemeClr val="bg1"/>
              </a:solidFill>
              <a:latin typeface="FiraSans Regular"/>
            </a:endParaRPr>
          </a:p>
        </p:txBody>
      </p:sp>
      <p:sp>
        <p:nvSpPr>
          <p:cNvPr id="76" name="ZoneTexte 75"/>
          <p:cNvSpPr txBox="1"/>
          <p:nvPr/>
        </p:nvSpPr>
        <p:spPr>
          <a:xfrm>
            <a:off x="265039" y="7301429"/>
            <a:ext cx="480141" cy="584775"/>
          </a:xfrm>
          <a:prstGeom prst="rect">
            <a:avLst/>
          </a:prstGeom>
          <a:noFill/>
        </p:spPr>
        <p:txBody>
          <a:bodyPr wrap="square" rtlCol="0">
            <a:spAutoFit/>
          </a:bodyPr>
          <a:lstStyle/>
          <a:p>
            <a:r>
              <a:rPr lang="fr-FR" sz="3200" b="1" dirty="0" smtClean="0">
                <a:solidFill>
                  <a:schemeClr val="bg1"/>
                </a:solidFill>
                <a:latin typeface="FiraSans Regular"/>
              </a:rPr>
              <a:t>4</a:t>
            </a:r>
            <a:endParaRPr lang="fr-FR" sz="3200" b="1" dirty="0">
              <a:solidFill>
                <a:schemeClr val="bg1"/>
              </a:solidFill>
              <a:latin typeface="FiraSans Regular"/>
            </a:endParaRPr>
          </a:p>
        </p:txBody>
      </p:sp>
      <p:sp>
        <p:nvSpPr>
          <p:cNvPr id="77" name="ZoneTexte 76"/>
          <p:cNvSpPr txBox="1"/>
          <p:nvPr/>
        </p:nvSpPr>
        <p:spPr>
          <a:xfrm>
            <a:off x="265039" y="8495140"/>
            <a:ext cx="480141" cy="584775"/>
          </a:xfrm>
          <a:prstGeom prst="rect">
            <a:avLst/>
          </a:prstGeom>
          <a:noFill/>
        </p:spPr>
        <p:txBody>
          <a:bodyPr wrap="square" rtlCol="0">
            <a:spAutoFit/>
          </a:bodyPr>
          <a:lstStyle/>
          <a:p>
            <a:r>
              <a:rPr lang="fr-FR" sz="3200" b="1" dirty="0" smtClean="0">
                <a:solidFill>
                  <a:schemeClr val="bg1"/>
                </a:solidFill>
                <a:latin typeface="FiraSans Regular"/>
              </a:rPr>
              <a:t>5</a:t>
            </a:r>
            <a:endParaRPr lang="fr-FR" sz="3200" b="1" dirty="0">
              <a:solidFill>
                <a:schemeClr val="bg1"/>
              </a:solidFill>
              <a:latin typeface="FiraSans Regular"/>
            </a:endParaRPr>
          </a:p>
        </p:txBody>
      </p:sp>
      <p:sp>
        <p:nvSpPr>
          <p:cNvPr id="78" name="ZoneTexte 77"/>
          <p:cNvSpPr txBox="1"/>
          <p:nvPr/>
        </p:nvSpPr>
        <p:spPr>
          <a:xfrm>
            <a:off x="265039" y="9418703"/>
            <a:ext cx="480141" cy="584775"/>
          </a:xfrm>
          <a:prstGeom prst="rect">
            <a:avLst/>
          </a:prstGeom>
          <a:noFill/>
        </p:spPr>
        <p:txBody>
          <a:bodyPr wrap="square" rtlCol="0">
            <a:spAutoFit/>
          </a:bodyPr>
          <a:lstStyle/>
          <a:p>
            <a:r>
              <a:rPr lang="fr-FR" sz="3200" b="1" dirty="0" smtClean="0">
                <a:solidFill>
                  <a:schemeClr val="bg1"/>
                </a:solidFill>
                <a:latin typeface="FiraSans Regular"/>
              </a:rPr>
              <a:t>6</a:t>
            </a:r>
            <a:endParaRPr lang="fr-FR" sz="3200" b="1" dirty="0">
              <a:solidFill>
                <a:schemeClr val="bg1"/>
              </a:solidFill>
              <a:latin typeface="FiraSans Regular"/>
            </a:endParaRPr>
          </a:p>
        </p:txBody>
      </p:sp>
      <p:sp>
        <p:nvSpPr>
          <p:cNvPr id="79" name="Rectangle 78"/>
          <p:cNvSpPr/>
          <p:nvPr/>
        </p:nvSpPr>
        <p:spPr>
          <a:xfrm>
            <a:off x="724438" y="9473625"/>
            <a:ext cx="3668157" cy="584775"/>
          </a:xfrm>
          <a:prstGeom prst="rect">
            <a:avLst/>
          </a:prstGeom>
        </p:spPr>
        <p:txBody>
          <a:bodyPr wrap="square">
            <a:spAutoFit/>
          </a:bodyPr>
          <a:lstStyle/>
          <a:p>
            <a:r>
              <a:rPr lang="fr-FR" sz="1600" dirty="0" smtClean="0">
                <a:latin typeface="FiraSans Regular"/>
              </a:rPr>
              <a:t>Recadrer les savoirs informels en savoirs formels</a:t>
            </a:r>
            <a:endParaRPr lang="fr-FR" sz="1600" dirty="0">
              <a:latin typeface="FiraSans Regular"/>
            </a:endParaRPr>
          </a:p>
        </p:txBody>
      </p:sp>
      <p:cxnSp>
        <p:nvCxnSpPr>
          <p:cNvPr id="14" name="Connecteur droit 13"/>
          <p:cNvCxnSpPr/>
          <p:nvPr/>
        </p:nvCxnSpPr>
        <p:spPr>
          <a:xfrm>
            <a:off x="742738" y="4029549"/>
            <a:ext cx="6804000" cy="1016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81" name="Connecteur droit 80"/>
          <p:cNvCxnSpPr/>
          <p:nvPr/>
        </p:nvCxnSpPr>
        <p:spPr>
          <a:xfrm>
            <a:off x="755196" y="5147259"/>
            <a:ext cx="6804000" cy="1016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82" name="Connecteur droit 81"/>
          <p:cNvCxnSpPr/>
          <p:nvPr/>
        </p:nvCxnSpPr>
        <p:spPr>
          <a:xfrm>
            <a:off x="731748" y="6041220"/>
            <a:ext cx="6804000" cy="1016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83" name="Connecteur droit 82"/>
          <p:cNvCxnSpPr/>
          <p:nvPr/>
        </p:nvCxnSpPr>
        <p:spPr>
          <a:xfrm>
            <a:off x="731748" y="7094105"/>
            <a:ext cx="6804000" cy="1016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84" name="Connecteur droit 83"/>
          <p:cNvCxnSpPr/>
          <p:nvPr/>
        </p:nvCxnSpPr>
        <p:spPr>
          <a:xfrm>
            <a:off x="811330" y="8143775"/>
            <a:ext cx="6804000" cy="1016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85" name="Connecteur droit 84"/>
          <p:cNvCxnSpPr/>
          <p:nvPr/>
        </p:nvCxnSpPr>
        <p:spPr>
          <a:xfrm>
            <a:off x="770672" y="9374507"/>
            <a:ext cx="6804000" cy="1016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16" name="ZoneTexte 15"/>
          <p:cNvSpPr txBox="1"/>
          <p:nvPr/>
        </p:nvSpPr>
        <p:spPr>
          <a:xfrm>
            <a:off x="4551679" y="8249040"/>
            <a:ext cx="3113421" cy="938719"/>
          </a:xfrm>
          <a:prstGeom prst="rect">
            <a:avLst/>
          </a:prstGeom>
          <a:noFill/>
        </p:spPr>
        <p:txBody>
          <a:bodyPr wrap="square" rtlCol="0">
            <a:spAutoFit/>
          </a:bodyPr>
          <a:lstStyle/>
          <a:p>
            <a:pPr algn="just"/>
            <a:r>
              <a:rPr lang="fr-FR" sz="1100" dirty="0" smtClean="0">
                <a:solidFill>
                  <a:schemeClr val="bg1"/>
                </a:solidFill>
                <a:latin typeface="FiraSans Regular"/>
              </a:rPr>
              <a:t>L’un </a:t>
            </a:r>
            <a:r>
              <a:rPr lang="fr-FR" sz="1100" dirty="0">
                <a:solidFill>
                  <a:schemeClr val="bg1"/>
                </a:solidFill>
                <a:latin typeface="FiraSans Regular"/>
              </a:rPr>
              <a:t>peut raconter une histoire ou dessiner un schéma, l’autre peut </a:t>
            </a:r>
            <a:r>
              <a:rPr lang="fr-FR" sz="1100" dirty="0" smtClean="0">
                <a:solidFill>
                  <a:schemeClr val="bg1"/>
                </a:solidFill>
                <a:latin typeface="FiraSans Regular"/>
              </a:rPr>
              <a:t>…</a:t>
            </a:r>
          </a:p>
          <a:p>
            <a:pPr algn="just"/>
            <a:r>
              <a:rPr lang="fr-FR" sz="1100" dirty="0" smtClean="0">
                <a:solidFill>
                  <a:schemeClr val="bg1"/>
                </a:solidFill>
                <a:latin typeface="FiraSans Regular"/>
              </a:rPr>
              <a:t>Amener les participants à </a:t>
            </a:r>
            <a:r>
              <a:rPr lang="fr-FR" sz="1100" dirty="0">
                <a:solidFill>
                  <a:schemeClr val="bg1"/>
                </a:solidFill>
                <a:latin typeface="FiraSans Regular"/>
              </a:rPr>
              <a:t>poser des questions ou à fournir des exemples, des sources, des références ou des </a:t>
            </a:r>
            <a:r>
              <a:rPr lang="fr-FR" sz="1100" dirty="0" smtClean="0">
                <a:solidFill>
                  <a:schemeClr val="bg1"/>
                </a:solidFill>
                <a:latin typeface="FiraSans Regular"/>
              </a:rPr>
              <a:t>anecdotes…</a:t>
            </a:r>
            <a:endParaRPr lang="fr-FR" sz="1100" dirty="0">
              <a:solidFill>
                <a:schemeClr val="bg1"/>
              </a:solidFill>
              <a:latin typeface="FiraSans Regular"/>
            </a:endParaRPr>
          </a:p>
        </p:txBody>
      </p:sp>
      <p:sp>
        <p:nvSpPr>
          <p:cNvPr id="86" name="ZoneTexte 85"/>
          <p:cNvSpPr txBox="1"/>
          <p:nvPr/>
        </p:nvSpPr>
        <p:spPr>
          <a:xfrm>
            <a:off x="4540918" y="9504402"/>
            <a:ext cx="3113421" cy="430887"/>
          </a:xfrm>
          <a:prstGeom prst="rect">
            <a:avLst/>
          </a:prstGeom>
          <a:noFill/>
        </p:spPr>
        <p:txBody>
          <a:bodyPr wrap="square" rtlCol="0">
            <a:spAutoFit/>
          </a:bodyPr>
          <a:lstStyle/>
          <a:p>
            <a:pPr algn="just"/>
            <a:r>
              <a:rPr lang="fr-FR" sz="1100" dirty="0" smtClean="0">
                <a:solidFill>
                  <a:schemeClr val="bg1"/>
                </a:solidFill>
                <a:latin typeface="FiraSans Regular"/>
              </a:rPr>
              <a:t>C’est l’acte fondamental du formateur pour faire émerger et conceptualiser les savoirs </a:t>
            </a:r>
            <a:endParaRPr lang="fr-FR" sz="1100" dirty="0">
              <a:solidFill>
                <a:schemeClr val="bg1"/>
              </a:solidFill>
              <a:latin typeface="FiraSans Regular"/>
            </a:endParaRPr>
          </a:p>
        </p:txBody>
      </p:sp>
    </p:spTree>
    <p:extLst>
      <p:ext uri="{BB962C8B-B14F-4D97-AF65-F5344CB8AC3E}">
        <p14:creationId xmlns:p14="http://schemas.microsoft.com/office/powerpoint/2010/main" val="2190400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left)">
                                      <p:cBhvr>
                                        <p:cTn id="12" dur="500"/>
                                        <p:tgtEl>
                                          <p:spTgt spid="14"/>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1000"/>
                                        <p:tgtEl>
                                          <p:spTgt spid="5"/>
                                        </p:tgtEl>
                                      </p:cBhvr>
                                    </p:animEffect>
                                  </p:childTnLst>
                                </p:cTn>
                              </p:par>
                            </p:childTnLst>
                          </p:cTn>
                        </p:par>
                        <p:par>
                          <p:cTn id="17" fill="hold">
                            <p:stCondLst>
                              <p:cond delay="1500"/>
                            </p:stCondLst>
                            <p:childTnLst>
                              <p:par>
                                <p:cTn id="18" presetID="22" presetClass="entr" presetSubtype="8" fill="hold" nodeType="afterEffect">
                                  <p:stCondLst>
                                    <p:cond delay="0"/>
                                  </p:stCondLst>
                                  <p:childTnLst>
                                    <p:set>
                                      <p:cBhvr>
                                        <p:cTn id="19" dur="1" fill="hold">
                                          <p:stCondLst>
                                            <p:cond delay="0"/>
                                          </p:stCondLst>
                                        </p:cTn>
                                        <p:tgtEl>
                                          <p:spTgt spid="81"/>
                                        </p:tgtEl>
                                        <p:attrNameLst>
                                          <p:attrName>style.visibility</p:attrName>
                                        </p:attrNameLst>
                                      </p:cBhvr>
                                      <p:to>
                                        <p:strVal val="visible"/>
                                      </p:to>
                                    </p:set>
                                    <p:animEffect transition="in" filter="wipe(left)">
                                      <p:cBhvr>
                                        <p:cTn id="20" dur="500"/>
                                        <p:tgtEl>
                                          <p:spTgt spid="81"/>
                                        </p:tgtEl>
                                      </p:cBhvr>
                                    </p:animEffect>
                                  </p:childTnLst>
                                </p:cTn>
                              </p:par>
                            </p:childTnLst>
                          </p:cTn>
                        </p:par>
                        <p:par>
                          <p:cTn id="21" fill="hold">
                            <p:stCondLst>
                              <p:cond delay="2000"/>
                            </p:stCondLst>
                            <p:childTnLst>
                              <p:par>
                                <p:cTn id="22" presetID="22" presetClass="entr" presetSubtype="8" fill="hold" grpId="0" nodeType="after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wipe(left)">
                                      <p:cBhvr>
                                        <p:cTn id="24" dur="500"/>
                                        <p:tgtEl>
                                          <p:spTgt spid="4"/>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58"/>
                                        </p:tgtEl>
                                        <p:attrNameLst>
                                          <p:attrName>style.visibility</p:attrName>
                                        </p:attrNameLst>
                                      </p:cBhvr>
                                      <p:to>
                                        <p:strVal val="visible"/>
                                      </p:to>
                                    </p:set>
                                    <p:animEffect transition="in" filter="fade">
                                      <p:cBhvr>
                                        <p:cTn id="29" dur="1000"/>
                                        <p:tgtEl>
                                          <p:spTgt spid="58"/>
                                        </p:tgtEl>
                                      </p:cBhvr>
                                    </p:animEffect>
                                  </p:childTnLst>
                                </p:cTn>
                              </p:par>
                            </p:childTnLst>
                          </p:cTn>
                        </p:par>
                        <p:par>
                          <p:cTn id="30" fill="hold">
                            <p:stCondLst>
                              <p:cond delay="1000"/>
                            </p:stCondLst>
                            <p:childTnLst>
                              <p:par>
                                <p:cTn id="31" presetID="22" presetClass="entr" presetSubtype="8" fill="hold" nodeType="afterEffect">
                                  <p:stCondLst>
                                    <p:cond delay="0"/>
                                  </p:stCondLst>
                                  <p:childTnLst>
                                    <p:set>
                                      <p:cBhvr>
                                        <p:cTn id="32" dur="1" fill="hold">
                                          <p:stCondLst>
                                            <p:cond delay="0"/>
                                          </p:stCondLst>
                                        </p:cTn>
                                        <p:tgtEl>
                                          <p:spTgt spid="82"/>
                                        </p:tgtEl>
                                        <p:attrNameLst>
                                          <p:attrName>style.visibility</p:attrName>
                                        </p:attrNameLst>
                                      </p:cBhvr>
                                      <p:to>
                                        <p:strVal val="visible"/>
                                      </p:to>
                                    </p:set>
                                    <p:animEffect transition="in" filter="wipe(left)">
                                      <p:cBhvr>
                                        <p:cTn id="33" dur="500"/>
                                        <p:tgtEl>
                                          <p:spTgt spid="82"/>
                                        </p:tgtEl>
                                      </p:cBhvr>
                                    </p:animEffect>
                                  </p:childTnLst>
                                </p:cTn>
                              </p:par>
                            </p:childTnLst>
                          </p:cTn>
                        </p:par>
                        <p:par>
                          <p:cTn id="34" fill="hold">
                            <p:stCondLst>
                              <p:cond delay="1500"/>
                            </p:stCondLst>
                            <p:childTnLst>
                              <p:par>
                                <p:cTn id="35" presetID="22" presetClass="entr" presetSubtype="8" fill="hold" grpId="0" nodeType="after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wipe(left)">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75"/>
                                        </p:tgtEl>
                                        <p:attrNameLst>
                                          <p:attrName>style.visibility</p:attrName>
                                        </p:attrNameLst>
                                      </p:cBhvr>
                                      <p:to>
                                        <p:strVal val="visible"/>
                                      </p:to>
                                    </p:set>
                                    <p:animEffect transition="in" filter="fade">
                                      <p:cBhvr>
                                        <p:cTn id="42" dur="1000"/>
                                        <p:tgtEl>
                                          <p:spTgt spid="75"/>
                                        </p:tgtEl>
                                      </p:cBhvr>
                                    </p:animEffect>
                                  </p:childTnLst>
                                </p:cTn>
                              </p:par>
                            </p:childTnLst>
                          </p:cTn>
                        </p:par>
                        <p:par>
                          <p:cTn id="43" fill="hold">
                            <p:stCondLst>
                              <p:cond delay="1000"/>
                            </p:stCondLst>
                            <p:childTnLst>
                              <p:par>
                                <p:cTn id="44" presetID="22" presetClass="entr" presetSubtype="8" fill="hold" nodeType="afterEffect">
                                  <p:stCondLst>
                                    <p:cond delay="0"/>
                                  </p:stCondLst>
                                  <p:childTnLst>
                                    <p:set>
                                      <p:cBhvr>
                                        <p:cTn id="45" dur="1" fill="hold">
                                          <p:stCondLst>
                                            <p:cond delay="0"/>
                                          </p:stCondLst>
                                        </p:cTn>
                                        <p:tgtEl>
                                          <p:spTgt spid="83"/>
                                        </p:tgtEl>
                                        <p:attrNameLst>
                                          <p:attrName>style.visibility</p:attrName>
                                        </p:attrNameLst>
                                      </p:cBhvr>
                                      <p:to>
                                        <p:strVal val="visible"/>
                                      </p:to>
                                    </p:set>
                                    <p:animEffect transition="in" filter="wipe(left)">
                                      <p:cBhvr>
                                        <p:cTn id="46" dur="500"/>
                                        <p:tgtEl>
                                          <p:spTgt spid="83"/>
                                        </p:tgtEl>
                                      </p:cBhvr>
                                    </p:animEffect>
                                  </p:childTnLst>
                                </p:cTn>
                              </p:par>
                            </p:childTnLst>
                          </p:cTn>
                        </p:par>
                        <p:par>
                          <p:cTn id="47" fill="hold">
                            <p:stCondLst>
                              <p:cond delay="1500"/>
                            </p:stCondLst>
                            <p:childTnLst>
                              <p:par>
                                <p:cTn id="48" presetID="22" presetClass="entr" presetSubtype="8" fill="hold" grpId="0" nodeType="afterEffect">
                                  <p:stCondLst>
                                    <p:cond delay="0"/>
                                  </p:stCondLst>
                                  <p:childTnLst>
                                    <p:set>
                                      <p:cBhvr>
                                        <p:cTn id="49" dur="1" fill="hold">
                                          <p:stCondLst>
                                            <p:cond delay="0"/>
                                          </p:stCondLst>
                                        </p:cTn>
                                        <p:tgtEl>
                                          <p:spTgt spid="7"/>
                                        </p:tgtEl>
                                        <p:attrNameLst>
                                          <p:attrName>style.visibility</p:attrName>
                                        </p:attrNameLst>
                                      </p:cBhvr>
                                      <p:to>
                                        <p:strVal val="visible"/>
                                      </p:to>
                                    </p:set>
                                    <p:animEffect transition="in" filter="wipe(left)">
                                      <p:cBhvr>
                                        <p:cTn id="50" dur="500"/>
                                        <p:tgtEl>
                                          <p:spTgt spid="7"/>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76"/>
                                        </p:tgtEl>
                                        <p:attrNameLst>
                                          <p:attrName>style.visibility</p:attrName>
                                        </p:attrNameLst>
                                      </p:cBhvr>
                                      <p:to>
                                        <p:strVal val="visible"/>
                                      </p:to>
                                    </p:set>
                                    <p:animEffect transition="in" filter="fade">
                                      <p:cBhvr>
                                        <p:cTn id="55" dur="1000"/>
                                        <p:tgtEl>
                                          <p:spTgt spid="76"/>
                                        </p:tgtEl>
                                      </p:cBhvr>
                                    </p:animEffect>
                                  </p:childTnLst>
                                </p:cTn>
                              </p:par>
                            </p:childTnLst>
                          </p:cTn>
                        </p:par>
                        <p:par>
                          <p:cTn id="56" fill="hold">
                            <p:stCondLst>
                              <p:cond delay="1000"/>
                            </p:stCondLst>
                            <p:childTnLst>
                              <p:par>
                                <p:cTn id="57" presetID="22" presetClass="entr" presetSubtype="8" fill="hold" nodeType="afterEffect">
                                  <p:stCondLst>
                                    <p:cond delay="0"/>
                                  </p:stCondLst>
                                  <p:childTnLst>
                                    <p:set>
                                      <p:cBhvr>
                                        <p:cTn id="58" dur="1" fill="hold">
                                          <p:stCondLst>
                                            <p:cond delay="0"/>
                                          </p:stCondLst>
                                        </p:cTn>
                                        <p:tgtEl>
                                          <p:spTgt spid="84"/>
                                        </p:tgtEl>
                                        <p:attrNameLst>
                                          <p:attrName>style.visibility</p:attrName>
                                        </p:attrNameLst>
                                      </p:cBhvr>
                                      <p:to>
                                        <p:strVal val="visible"/>
                                      </p:to>
                                    </p:set>
                                    <p:animEffect transition="in" filter="wipe(left)">
                                      <p:cBhvr>
                                        <p:cTn id="59" dur="500"/>
                                        <p:tgtEl>
                                          <p:spTgt spid="84"/>
                                        </p:tgtEl>
                                      </p:cBhvr>
                                    </p:animEffect>
                                  </p:childTnLst>
                                </p:cTn>
                              </p:par>
                            </p:childTnLst>
                          </p:cTn>
                        </p:par>
                        <p:par>
                          <p:cTn id="60" fill="hold">
                            <p:stCondLst>
                              <p:cond delay="1500"/>
                            </p:stCondLst>
                            <p:childTnLst>
                              <p:par>
                                <p:cTn id="61" presetID="22" presetClass="entr" presetSubtype="8" fill="hold" grpId="0" nodeType="afterEffect">
                                  <p:stCondLst>
                                    <p:cond delay="0"/>
                                  </p:stCondLst>
                                  <p:childTnLst>
                                    <p:set>
                                      <p:cBhvr>
                                        <p:cTn id="62" dur="1" fill="hold">
                                          <p:stCondLst>
                                            <p:cond delay="0"/>
                                          </p:stCondLst>
                                        </p:cTn>
                                        <p:tgtEl>
                                          <p:spTgt spid="8"/>
                                        </p:tgtEl>
                                        <p:attrNameLst>
                                          <p:attrName>style.visibility</p:attrName>
                                        </p:attrNameLst>
                                      </p:cBhvr>
                                      <p:to>
                                        <p:strVal val="visible"/>
                                      </p:to>
                                    </p:set>
                                    <p:animEffect transition="in" filter="wipe(left)">
                                      <p:cBhvr>
                                        <p:cTn id="63" dur="500"/>
                                        <p:tgtEl>
                                          <p:spTgt spid="8"/>
                                        </p:tgtEl>
                                      </p:cBhvr>
                                    </p:animEffect>
                                  </p:childTnLst>
                                </p:cTn>
                              </p:par>
                              <p:par>
                                <p:cTn id="64" presetID="22" presetClass="entr" presetSubtype="8" fill="hold" grpId="0" nodeType="withEffect">
                                  <p:stCondLst>
                                    <p:cond delay="0"/>
                                  </p:stCondLst>
                                  <p:childTnLst>
                                    <p:set>
                                      <p:cBhvr>
                                        <p:cTn id="65" dur="1" fill="hold">
                                          <p:stCondLst>
                                            <p:cond delay="0"/>
                                          </p:stCondLst>
                                        </p:cTn>
                                        <p:tgtEl>
                                          <p:spTgt spid="11"/>
                                        </p:tgtEl>
                                        <p:attrNameLst>
                                          <p:attrName>style.visibility</p:attrName>
                                        </p:attrNameLst>
                                      </p:cBhvr>
                                      <p:to>
                                        <p:strVal val="visible"/>
                                      </p:to>
                                    </p:set>
                                    <p:animEffect transition="in" filter="wipe(left)">
                                      <p:cBhvr>
                                        <p:cTn id="66" dur="500"/>
                                        <p:tgtEl>
                                          <p:spTgt spid="11"/>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77"/>
                                        </p:tgtEl>
                                        <p:attrNameLst>
                                          <p:attrName>style.visibility</p:attrName>
                                        </p:attrNameLst>
                                      </p:cBhvr>
                                      <p:to>
                                        <p:strVal val="visible"/>
                                      </p:to>
                                    </p:set>
                                    <p:animEffect transition="in" filter="fade">
                                      <p:cBhvr>
                                        <p:cTn id="71" dur="1000"/>
                                        <p:tgtEl>
                                          <p:spTgt spid="77"/>
                                        </p:tgtEl>
                                      </p:cBhvr>
                                    </p:animEffect>
                                  </p:childTnLst>
                                </p:cTn>
                              </p:par>
                            </p:childTnLst>
                          </p:cTn>
                        </p:par>
                        <p:par>
                          <p:cTn id="72" fill="hold">
                            <p:stCondLst>
                              <p:cond delay="1000"/>
                            </p:stCondLst>
                            <p:childTnLst>
                              <p:par>
                                <p:cTn id="73" presetID="22" presetClass="entr" presetSubtype="8" fill="hold" nodeType="afterEffect">
                                  <p:stCondLst>
                                    <p:cond delay="0"/>
                                  </p:stCondLst>
                                  <p:childTnLst>
                                    <p:set>
                                      <p:cBhvr>
                                        <p:cTn id="74" dur="1" fill="hold">
                                          <p:stCondLst>
                                            <p:cond delay="0"/>
                                          </p:stCondLst>
                                        </p:cTn>
                                        <p:tgtEl>
                                          <p:spTgt spid="85"/>
                                        </p:tgtEl>
                                        <p:attrNameLst>
                                          <p:attrName>style.visibility</p:attrName>
                                        </p:attrNameLst>
                                      </p:cBhvr>
                                      <p:to>
                                        <p:strVal val="visible"/>
                                      </p:to>
                                    </p:set>
                                    <p:animEffect transition="in" filter="wipe(left)">
                                      <p:cBhvr>
                                        <p:cTn id="75" dur="500"/>
                                        <p:tgtEl>
                                          <p:spTgt spid="85"/>
                                        </p:tgtEl>
                                      </p:cBhvr>
                                    </p:animEffect>
                                  </p:childTnLst>
                                </p:cTn>
                              </p:par>
                            </p:childTnLst>
                          </p:cTn>
                        </p:par>
                        <p:par>
                          <p:cTn id="76" fill="hold">
                            <p:stCondLst>
                              <p:cond delay="1500"/>
                            </p:stCondLst>
                            <p:childTnLst>
                              <p:par>
                                <p:cTn id="77" presetID="22" presetClass="entr" presetSubtype="8" fill="hold" grpId="0" nodeType="afterEffect">
                                  <p:stCondLst>
                                    <p:cond delay="0"/>
                                  </p:stCondLst>
                                  <p:childTnLst>
                                    <p:set>
                                      <p:cBhvr>
                                        <p:cTn id="78" dur="1" fill="hold">
                                          <p:stCondLst>
                                            <p:cond delay="0"/>
                                          </p:stCondLst>
                                        </p:cTn>
                                        <p:tgtEl>
                                          <p:spTgt spid="3"/>
                                        </p:tgtEl>
                                        <p:attrNameLst>
                                          <p:attrName>style.visibility</p:attrName>
                                        </p:attrNameLst>
                                      </p:cBhvr>
                                      <p:to>
                                        <p:strVal val="visible"/>
                                      </p:to>
                                    </p:set>
                                    <p:animEffect transition="in" filter="wipe(left)">
                                      <p:cBhvr>
                                        <p:cTn id="79" dur="500"/>
                                        <p:tgtEl>
                                          <p:spTgt spid="3"/>
                                        </p:tgtEl>
                                      </p:cBhvr>
                                    </p:animEffect>
                                  </p:childTnLst>
                                </p:cTn>
                              </p:par>
                            </p:childTnLst>
                          </p:cTn>
                        </p:par>
                        <p:par>
                          <p:cTn id="80" fill="hold">
                            <p:stCondLst>
                              <p:cond delay="2000"/>
                            </p:stCondLst>
                            <p:childTnLst>
                              <p:par>
                                <p:cTn id="81" presetID="22" presetClass="entr" presetSubtype="8" fill="hold" grpId="0" nodeType="afterEffect">
                                  <p:stCondLst>
                                    <p:cond delay="0"/>
                                  </p:stCondLst>
                                  <p:childTnLst>
                                    <p:set>
                                      <p:cBhvr>
                                        <p:cTn id="82" dur="1" fill="hold">
                                          <p:stCondLst>
                                            <p:cond delay="0"/>
                                          </p:stCondLst>
                                        </p:cTn>
                                        <p:tgtEl>
                                          <p:spTgt spid="16"/>
                                        </p:tgtEl>
                                        <p:attrNameLst>
                                          <p:attrName>style.visibility</p:attrName>
                                        </p:attrNameLst>
                                      </p:cBhvr>
                                      <p:to>
                                        <p:strVal val="visible"/>
                                      </p:to>
                                    </p:set>
                                    <p:animEffect transition="in" filter="wipe(left)">
                                      <p:cBhvr>
                                        <p:cTn id="83" dur="500"/>
                                        <p:tgtEl>
                                          <p:spTgt spid="16"/>
                                        </p:tgtEl>
                                      </p:cBhvr>
                                    </p:animEffect>
                                  </p:childTnLst>
                                </p:cTn>
                              </p:par>
                            </p:childTnLst>
                          </p:cTn>
                        </p:par>
                      </p:childTnLst>
                    </p:cTn>
                  </p:par>
                  <p:par>
                    <p:cTn id="84" fill="hold">
                      <p:stCondLst>
                        <p:cond delay="indefinite"/>
                      </p:stCondLst>
                      <p:childTnLst>
                        <p:par>
                          <p:cTn id="85" fill="hold">
                            <p:stCondLst>
                              <p:cond delay="0"/>
                            </p:stCondLst>
                            <p:childTnLst>
                              <p:par>
                                <p:cTn id="86" presetID="10" presetClass="entr" presetSubtype="0" fill="hold" grpId="0" nodeType="clickEffect">
                                  <p:stCondLst>
                                    <p:cond delay="0"/>
                                  </p:stCondLst>
                                  <p:childTnLst>
                                    <p:set>
                                      <p:cBhvr>
                                        <p:cTn id="87" dur="1" fill="hold">
                                          <p:stCondLst>
                                            <p:cond delay="0"/>
                                          </p:stCondLst>
                                        </p:cTn>
                                        <p:tgtEl>
                                          <p:spTgt spid="78"/>
                                        </p:tgtEl>
                                        <p:attrNameLst>
                                          <p:attrName>style.visibility</p:attrName>
                                        </p:attrNameLst>
                                      </p:cBhvr>
                                      <p:to>
                                        <p:strVal val="visible"/>
                                      </p:to>
                                    </p:set>
                                    <p:animEffect transition="in" filter="fade">
                                      <p:cBhvr>
                                        <p:cTn id="88" dur="1000"/>
                                        <p:tgtEl>
                                          <p:spTgt spid="78"/>
                                        </p:tgtEl>
                                      </p:cBhvr>
                                    </p:animEffect>
                                  </p:childTnLst>
                                </p:cTn>
                              </p:par>
                            </p:childTnLst>
                          </p:cTn>
                        </p:par>
                        <p:par>
                          <p:cTn id="89" fill="hold">
                            <p:stCondLst>
                              <p:cond delay="1000"/>
                            </p:stCondLst>
                            <p:childTnLst>
                              <p:par>
                                <p:cTn id="90" presetID="22" presetClass="entr" presetSubtype="4" fill="hold" grpId="0" nodeType="afterEffect">
                                  <p:stCondLst>
                                    <p:cond delay="0"/>
                                  </p:stCondLst>
                                  <p:childTnLst>
                                    <p:set>
                                      <p:cBhvr>
                                        <p:cTn id="91" dur="1" fill="hold">
                                          <p:stCondLst>
                                            <p:cond delay="0"/>
                                          </p:stCondLst>
                                        </p:cTn>
                                        <p:tgtEl>
                                          <p:spTgt spid="91"/>
                                        </p:tgtEl>
                                        <p:attrNameLst>
                                          <p:attrName>style.visibility</p:attrName>
                                        </p:attrNameLst>
                                      </p:cBhvr>
                                      <p:to>
                                        <p:strVal val="visible"/>
                                      </p:to>
                                    </p:set>
                                    <p:animEffect transition="in" filter="wipe(down)">
                                      <p:cBhvr>
                                        <p:cTn id="92" dur="1000"/>
                                        <p:tgtEl>
                                          <p:spTgt spid="91"/>
                                        </p:tgtEl>
                                      </p:cBhvr>
                                    </p:animEffect>
                                  </p:childTnLst>
                                </p:cTn>
                              </p:par>
                            </p:childTnLst>
                          </p:cTn>
                        </p:par>
                        <p:par>
                          <p:cTn id="93" fill="hold">
                            <p:stCondLst>
                              <p:cond delay="2000"/>
                            </p:stCondLst>
                            <p:childTnLst>
                              <p:par>
                                <p:cTn id="94" presetID="22" presetClass="entr" presetSubtype="8" fill="hold" grpId="0" nodeType="afterEffect">
                                  <p:stCondLst>
                                    <p:cond delay="0"/>
                                  </p:stCondLst>
                                  <p:childTnLst>
                                    <p:set>
                                      <p:cBhvr>
                                        <p:cTn id="95" dur="1" fill="hold">
                                          <p:stCondLst>
                                            <p:cond delay="0"/>
                                          </p:stCondLst>
                                        </p:cTn>
                                        <p:tgtEl>
                                          <p:spTgt spid="79"/>
                                        </p:tgtEl>
                                        <p:attrNameLst>
                                          <p:attrName>style.visibility</p:attrName>
                                        </p:attrNameLst>
                                      </p:cBhvr>
                                      <p:to>
                                        <p:strVal val="visible"/>
                                      </p:to>
                                    </p:set>
                                    <p:animEffect transition="in" filter="wipe(left)">
                                      <p:cBhvr>
                                        <p:cTn id="96" dur="500"/>
                                        <p:tgtEl>
                                          <p:spTgt spid="79"/>
                                        </p:tgtEl>
                                      </p:cBhvr>
                                    </p:animEffect>
                                  </p:childTnLst>
                                </p:cTn>
                              </p:par>
                            </p:childTnLst>
                          </p:cTn>
                        </p:par>
                        <p:par>
                          <p:cTn id="97" fill="hold">
                            <p:stCondLst>
                              <p:cond delay="2500"/>
                            </p:stCondLst>
                            <p:childTnLst>
                              <p:par>
                                <p:cTn id="98" presetID="22" presetClass="entr" presetSubtype="8" fill="hold" grpId="0" nodeType="afterEffect">
                                  <p:stCondLst>
                                    <p:cond delay="0"/>
                                  </p:stCondLst>
                                  <p:childTnLst>
                                    <p:set>
                                      <p:cBhvr>
                                        <p:cTn id="99" dur="1" fill="hold">
                                          <p:stCondLst>
                                            <p:cond delay="0"/>
                                          </p:stCondLst>
                                        </p:cTn>
                                        <p:tgtEl>
                                          <p:spTgt spid="86"/>
                                        </p:tgtEl>
                                        <p:attrNameLst>
                                          <p:attrName>style.visibility</p:attrName>
                                        </p:attrNameLst>
                                      </p:cBhvr>
                                      <p:to>
                                        <p:strVal val="visible"/>
                                      </p:to>
                                    </p:set>
                                    <p:animEffect transition="in" filter="wipe(left)">
                                      <p:cBhvr>
                                        <p:cTn id="100" dur="500"/>
                                        <p:tgtEl>
                                          <p:spTgt spid="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 grpId="0" animBg="1"/>
      <p:bldP spid="2" grpId="0"/>
      <p:bldP spid="3" grpId="0"/>
      <p:bldP spid="4" grpId="0"/>
      <p:bldP spid="5" grpId="0"/>
      <p:bldP spid="6" grpId="0"/>
      <p:bldP spid="58" grpId="0"/>
      <p:bldP spid="7" grpId="0"/>
      <p:bldP spid="8" grpId="0"/>
      <p:bldP spid="11" grpId="0"/>
      <p:bldP spid="75" grpId="0"/>
      <p:bldP spid="76" grpId="0"/>
      <p:bldP spid="77" grpId="0"/>
      <p:bldP spid="78" grpId="0"/>
      <p:bldP spid="79" grpId="0"/>
      <p:bldP spid="16" grpId="0"/>
      <p:bldP spid="86" grpId="0"/>
    </p:bld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31" name="Rectangle 30"/>
          <p:cNvSpPr/>
          <p:nvPr/>
        </p:nvSpPr>
        <p:spPr>
          <a:xfrm>
            <a:off x="-91441" y="4215536"/>
            <a:ext cx="7995920" cy="5876817"/>
          </a:xfrm>
          <a:prstGeom prst="rect">
            <a:avLst/>
          </a:prstGeom>
          <a:solidFill>
            <a:srgbClr val="E68A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grpSp>
        <p:nvGrpSpPr>
          <p:cNvPr id="48" name="Groupe 47"/>
          <p:cNvGrpSpPr/>
          <p:nvPr/>
        </p:nvGrpSpPr>
        <p:grpSpPr>
          <a:xfrm>
            <a:off x="180568" y="1289841"/>
            <a:ext cx="571500" cy="646331"/>
            <a:chOff x="274274" y="1300753"/>
            <a:chExt cx="571500" cy="646331"/>
          </a:xfrm>
        </p:grpSpPr>
        <p:sp>
          <p:nvSpPr>
            <p:cNvPr id="50" name="Rectangle 49"/>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 name="ZoneTexte 50"/>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sp>
        <p:nvSpPr>
          <p:cNvPr id="35"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36"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38"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43"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46"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47"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49"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52" name="Parenthèse fermante 51"/>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nvGrpSpPr>
          <p:cNvPr id="53" name="Groupe 52"/>
          <p:cNvGrpSpPr/>
          <p:nvPr/>
        </p:nvGrpSpPr>
        <p:grpSpPr>
          <a:xfrm>
            <a:off x="724438" y="2739454"/>
            <a:ext cx="539036" cy="472852"/>
            <a:chOff x="817021" y="5640391"/>
            <a:chExt cx="609600" cy="609600"/>
          </a:xfrm>
        </p:grpSpPr>
        <p:sp>
          <p:nvSpPr>
            <p:cNvPr id="54" name="Rectangle à coins arrondis 53"/>
            <p:cNvSpPr/>
            <p:nvPr/>
          </p:nvSpPr>
          <p:spPr>
            <a:xfrm>
              <a:off x="1062989" y="5689594"/>
              <a:ext cx="289709" cy="324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5" name="Image 5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7021" y="5640391"/>
              <a:ext cx="609600" cy="609600"/>
            </a:xfrm>
            <a:prstGeom prst="rect">
              <a:avLst/>
            </a:prstGeom>
          </p:spPr>
        </p:pic>
      </p:grpSp>
      <p:sp>
        <p:nvSpPr>
          <p:cNvPr id="56" name="Rectangle à coins arrondis 55"/>
          <p:cNvSpPr/>
          <p:nvPr/>
        </p:nvSpPr>
        <p:spPr>
          <a:xfrm>
            <a:off x="1440099" y="2692955"/>
            <a:ext cx="3456374" cy="519351"/>
          </a:xfrm>
          <a:prstGeom prst="roundRect">
            <a:avLst>
              <a:gd name="adj" fmla="val 50000"/>
            </a:avLst>
          </a:prstGeom>
          <a:solidFill>
            <a:schemeClr val="bg1"/>
          </a:solidFill>
        </p:spPr>
        <p:txBody>
          <a:bodyPr wrap="square">
            <a:spAutoFit/>
          </a:bodyPr>
          <a:lstStyle/>
          <a:p>
            <a:pPr algn="just"/>
            <a:r>
              <a:rPr lang="fr-FR" dirty="0">
                <a:latin typeface="Bahnschrift" panose="020B0502040204020203" pitchFamily="34" charset="0"/>
              </a:rPr>
              <a:t>Le travail entre pairs</a:t>
            </a:r>
            <a:endParaRPr lang="fr-FR" b="1" dirty="0">
              <a:latin typeface="Bahnschrift" panose="020B0502040204020203" pitchFamily="34" charset="0"/>
            </a:endParaRPr>
          </a:p>
        </p:txBody>
      </p:sp>
      <p:grpSp>
        <p:nvGrpSpPr>
          <p:cNvPr id="10" name="Groupe 9"/>
          <p:cNvGrpSpPr/>
          <p:nvPr/>
        </p:nvGrpSpPr>
        <p:grpSpPr>
          <a:xfrm>
            <a:off x="1535802" y="7228615"/>
            <a:ext cx="607930" cy="461665"/>
            <a:chOff x="1972710" y="8382745"/>
            <a:chExt cx="607930" cy="461665"/>
          </a:xfrm>
        </p:grpSpPr>
        <p:sp>
          <p:nvSpPr>
            <p:cNvPr id="9" name="ZoneTexte 8"/>
            <p:cNvSpPr txBox="1"/>
            <p:nvPr/>
          </p:nvSpPr>
          <p:spPr>
            <a:xfrm>
              <a:off x="1972710" y="8382745"/>
              <a:ext cx="374017" cy="461665"/>
            </a:xfrm>
            <a:prstGeom prst="rect">
              <a:avLst/>
            </a:prstGeom>
            <a:noFill/>
          </p:spPr>
          <p:txBody>
            <a:bodyPr wrap="square" rtlCol="0">
              <a:spAutoFit/>
            </a:bodyPr>
            <a:lstStyle/>
            <a:p>
              <a:r>
                <a:rPr lang="fr-FR" sz="2400" b="1" dirty="0" smtClean="0">
                  <a:latin typeface="FiraSans Regular"/>
                </a:rPr>
                <a:t>5</a:t>
              </a:r>
              <a:endParaRPr lang="fr-FR" sz="2400" b="1" dirty="0">
                <a:latin typeface="FiraSans Regular"/>
              </a:endParaRPr>
            </a:p>
          </p:txBody>
        </p:sp>
        <p:sp>
          <p:nvSpPr>
            <p:cNvPr id="61" name="ZoneTexte 60"/>
            <p:cNvSpPr txBox="1"/>
            <p:nvPr/>
          </p:nvSpPr>
          <p:spPr>
            <a:xfrm>
              <a:off x="2202817" y="8488473"/>
              <a:ext cx="377823" cy="307777"/>
            </a:xfrm>
            <a:prstGeom prst="rect">
              <a:avLst/>
            </a:prstGeom>
            <a:noFill/>
          </p:spPr>
          <p:txBody>
            <a:bodyPr wrap="square" rtlCol="0">
              <a:spAutoFit/>
            </a:bodyPr>
            <a:lstStyle/>
            <a:p>
              <a:r>
                <a:rPr lang="fr-FR" sz="1400" b="1" dirty="0">
                  <a:latin typeface="FiraSans Regular"/>
                </a:rPr>
                <a:t>%</a:t>
              </a:r>
            </a:p>
          </p:txBody>
        </p:sp>
      </p:grpSp>
      <p:grpSp>
        <p:nvGrpSpPr>
          <p:cNvPr id="62" name="Groupe 61"/>
          <p:cNvGrpSpPr/>
          <p:nvPr/>
        </p:nvGrpSpPr>
        <p:grpSpPr>
          <a:xfrm>
            <a:off x="2544833" y="6003898"/>
            <a:ext cx="751840" cy="461665"/>
            <a:chOff x="1828800" y="8371840"/>
            <a:chExt cx="751840" cy="461665"/>
          </a:xfrm>
        </p:grpSpPr>
        <p:sp>
          <p:nvSpPr>
            <p:cNvPr id="63" name="ZoneTexte 62"/>
            <p:cNvSpPr txBox="1"/>
            <p:nvPr/>
          </p:nvSpPr>
          <p:spPr>
            <a:xfrm>
              <a:off x="1828800" y="8371840"/>
              <a:ext cx="548640" cy="461665"/>
            </a:xfrm>
            <a:prstGeom prst="rect">
              <a:avLst/>
            </a:prstGeom>
            <a:noFill/>
          </p:spPr>
          <p:txBody>
            <a:bodyPr wrap="square" rtlCol="0">
              <a:spAutoFit/>
            </a:bodyPr>
            <a:lstStyle/>
            <a:p>
              <a:r>
                <a:rPr lang="fr-FR" sz="2400" b="1" dirty="0" smtClean="0">
                  <a:latin typeface="FiraSans Regular"/>
                </a:rPr>
                <a:t>75</a:t>
              </a:r>
              <a:endParaRPr lang="fr-FR" sz="2400" b="1" dirty="0">
                <a:latin typeface="FiraSans Regular"/>
              </a:endParaRPr>
            </a:p>
          </p:txBody>
        </p:sp>
        <p:sp>
          <p:nvSpPr>
            <p:cNvPr id="64" name="ZoneTexte 63"/>
            <p:cNvSpPr txBox="1"/>
            <p:nvPr/>
          </p:nvSpPr>
          <p:spPr>
            <a:xfrm>
              <a:off x="2202817" y="8488473"/>
              <a:ext cx="377823" cy="307777"/>
            </a:xfrm>
            <a:prstGeom prst="rect">
              <a:avLst/>
            </a:prstGeom>
            <a:noFill/>
          </p:spPr>
          <p:txBody>
            <a:bodyPr wrap="square" rtlCol="0">
              <a:spAutoFit/>
            </a:bodyPr>
            <a:lstStyle/>
            <a:p>
              <a:r>
                <a:rPr lang="fr-FR" sz="1400" b="1" dirty="0">
                  <a:latin typeface="FiraSans Regular"/>
                </a:rPr>
                <a:t>%</a:t>
              </a:r>
            </a:p>
          </p:txBody>
        </p:sp>
      </p:grpSp>
      <p:grpSp>
        <p:nvGrpSpPr>
          <p:cNvPr id="65" name="Groupe 64"/>
          <p:cNvGrpSpPr/>
          <p:nvPr/>
        </p:nvGrpSpPr>
        <p:grpSpPr>
          <a:xfrm>
            <a:off x="2028362" y="6606798"/>
            <a:ext cx="751840" cy="461665"/>
            <a:chOff x="1828800" y="8371840"/>
            <a:chExt cx="751840" cy="461665"/>
          </a:xfrm>
        </p:grpSpPr>
        <p:sp>
          <p:nvSpPr>
            <p:cNvPr id="66" name="ZoneTexte 65"/>
            <p:cNvSpPr txBox="1"/>
            <p:nvPr/>
          </p:nvSpPr>
          <p:spPr>
            <a:xfrm>
              <a:off x="1828800" y="8371840"/>
              <a:ext cx="548640" cy="461665"/>
            </a:xfrm>
            <a:prstGeom prst="rect">
              <a:avLst/>
            </a:prstGeom>
            <a:noFill/>
          </p:spPr>
          <p:txBody>
            <a:bodyPr wrap="square" rtlCol="0">
              <a:spAutoFit/>
            </a:bodyPr>
            <a:lstStyle/>
            <a:p>
              <a:r>
                <a:rPr lang="fr-FR" sz="2400" b="1" dirty="0">
                  <a:latin typeface="FiraSans Regular"/>
                </a:rPr>
                <a:t>5</a:t>
              </a:r>
              <a:r>
                <a:rPr lang="fr-FR" sz="2400" b="1" dirty="0" smtClean="0">
                  <a:latin typeface="FiraSans Regular"/>
                </a:rPr>
                <a:t>0</a:t>
              </a:r>
              <a:endParaRPr lang="fr-FR" sz="2400" b="1" dirty="0">
                <a:latin typeface="FiraSans Regular"/>
              </a:endParaRPr>
            </a:p>
          </p:txBody>
        </p:sp>
        <p:sp>
          <p:nvSpPr>
            <p:cNvPr id="67" name="ZoneTexte 66"/>
            <p:cNvSpPr txBox="1"/>
            <p:nvPr/>
          </p:nvSpPr>
          <p:spPr>
            <a:xfrm>
              <a:off x="2202817" y="8488473"/>
              <a:ext cx="377823" cy="307777"/>
            </a:xfrm>
            <a:prstGeom prst="rect">
              <a:avLst/>
            </a:prstGeom>
            <a:noFill/>
          </p:spPr>
          <p:txBody>
            <a:bodyPr wrap="square" rtlCol="0">
              <a:spAutoFit/>
            </a:bodyPr>
            <a:lstStyle/>
            <a:p>
              <a:r>
                <a:rPr lang="fr-FR" sz="1400" b="1" dirty="0">
                  <a:latin typeface="FiraSans Regular"/>
                </a:rPr>
                <a:t>%</a:t>
              </a:r>
            </a:p>
          </p:txBody>
        </p:sp>
      </p:grpSp>
      <p:grpSp>
        <p:nvGrpSpPr>
          <p:cNvPr id="68" name="Groupe 67"/>
          <p:cNvGrpSpPr/>
          <p:nvPr/>
        </p:nvGrpSpPr>
        <p:grpSpPr>
          <a:xfrm>
            <a:off x="3114210" y="5267781"/>
            <a:ext cx="751840" cy="461665"/>
            <a:chOff x="1828800" y="8371840"/>
            <a:chExt cx="751840" cy="461665"/>
          </a:xfrm>
        </p:grpSpPr>
        <p:sp>
          <p:nvSpPr>
            <p:cNvPr id="69" name="ZoneTexte 68"/>
            <p:cNvSpPr txBox="1"/>
            <p:nvPr/>
          </p:nvSpPr>
          <p:spPr>
            <a:xfrm>
              <a:off x="1828800" y="8371840"/>
              <a:ext cx="548640" cy="461665"/>
            </a:xfrm>
            <a:prstGeom prst="rect">
              <a:avLst/>
            </a:prstGeom>
            <a:noFill/>
          </p:spPr>
          <p:txBody>
            <a:bodyPr wrap="square" rtlCol="0">
              <a:spAutoFit/>
            </a:bodyPr>
            <a:lstStyle/>
            <a:p>
              <a:r>
                <a:rPr lang="fr-FR" sz="2400" b="1" dirty="0" smtClean="0">
                  <a:solidFill>
                    <a:schemeClr val="bg1"/>
                  </a:solidFill>
                  <a:latin typeface="FiraSans Regular"/>
                </a:rPr>
                <a:t>90</a:t>
              </a:r>
              <a:endParaRPr lang="fr-FR" sz="2400" b="1" dirty="0">
                <a:solidFill>
                  <a:schemeClr val="bg1"/>
                </a:solidFill>
                <a:latin typeface="FiraSans Regular"/>
              </a:endParaRPr>
            </a:p>
          </p:txBody>
        </p:sp>
        <p:sp>
          <p:nvSpPr>
            <p:cNvPr id="70" name="ZoneTexte 69"/>
            <p:cNvSpPr txBox="1"/>
            <p:nvPr/>
          </p:nvSpPr>
          <p:spPr>
            <a:xfrm>
              <a:off x="2202817" y="8488473"/>
              <a:ext cx="377823" cy="307777"/>
            </a:xfrm>
            <a:prstGeom prst="rect">
              <a:avLst/>
            </a:prstGeom>
            <a:noFill/>
          </p:spPr>
          <p:txBody>
            <a:bodyPr wrap="square" rtlCol="0">
              <a:spAutoFit/>
            </a:bodyPr>
            <a:lstStyle/>
            <a:p>
              <a:r>
                <a:rPr lang="fr-FR" sz="1400" b="1" dirty="0">
                  <a:solidFill>
                    <a:schemeClr val="bg1"/>
                  </a:solidFill>
                  <a:latin typeface="FiraSans Regular"/>
                </a:rPr>
                <a:t>%</a:t>
              </a:r>
            </a:p>
          </p:txBody>
        </p:sp>
      </p:grpSp>
      <p:sp>
        <p:nvSpPr>
          <p:cNvPr id="13" name="Rectangle 12"/>
          <p:cNvSpPr/>
          <p:nvPr/>
        </p:nvSpPr>
        <p:spPr>
          <a:xfrm>
            <a:off x="2726212" y="6719450"/>
            <a:ext cx="2167581" cy="338554"/>
          </a:xfrm>
          <a:prstGeom prst="rect">
            <a:avLst/>
          </a:prstGeom>
        </p:spPr>
        <p:txBody>
          <a:bodyPr wrap="none">
            <a:spAutoFit/>
          </a:bodyPr>
          <a:lstStyle/>
          <a:p>
            <a:r>
              <a:rPr lang="fr-FR" sz="1600" dirty="0" smtClean="0">
                <a:latin typeface="FiraSans Regular"/>
              </a:rPr>
              <a:t>Groupe de discussion</a:t>
            </a:r>
            <a:endParaRPr lang="fr-FR" sz="1600" dirty="0">
              <a:latin typeface="FiraSans Regular"/>
            </a:endParaRPr>
          </a:p>
        </p:txBody>
      </p:sp>
      <p:sp>
        <p:nvSpPr>
          <p:cNvPr id="71" name="Rectangle 70"/>
          <p:cNvSpPr/>
          <p:nvPr/>
        </p:nvSpPr>
        <p:spPr>
          <a:xfrm>
            <a:off x="2201113" y="7374953"/>
            <a:ext cx="1792478" cy="338554"/>
          </a:xfrm>
          <a:prstGeom prst="rect">
            <a:avLst/>
          </a:prstGeom>
        </p:spPr>
        <p:txBody>
          <a:bodyPr wrap="none">
            <a:spAutoFit/>
          </a:bodyPr>
          <a:lstStyle/>
          <a:p>
            <a:r>
              <a:rPr lang="fr-FR" sz="1600" dirty="0" smtClean="0">
                <a:latin typeface="FiraSans Regular"/>
              </a:rPr>
              <a:t>Cours magistraux</a:t>
            </a:r>
            <a:endParaRPr lang="fr-FR" sz="1600" dirty="0">
              <a:latin typeface="FiraSans Regular"/>
            </a:endParaRPr>
          </a:p>
        </p:txBody>
      </p:sp>
      <p:sp>
        <p:nvSpPr>
          <p:cNvPr id="72" name="Rectangle 71"/>
          <p:cNvSpPr/>
          <p:nvPr/>
        </p:nvSpPr>
        <p:spPr>
          <a:xfrm>
            <a:off x="3243767" y="6114508"/>
            <a:ext cx="2863284" cy="338554"/>
          </a:xfrm>
          <a:prstGeom prst="rect">
            <a:avLst/>
          </a:prstGeom>
        </p:spPr>
        <p:txBody>
          <a:bodyPr wrap="none">
            <a:spAutoFit/>
          </a:bodyPr>
          <a:lstStyle/>
          <a:p>
            <a:r>
              <a:rPr lang="fr-FR" sz="1600" dirty="0" smtClean="0">
                <a:latin typeface="FiraSans Regular"/>
              </a:rPr>
              <a:t>Apprentissage par la pratique</a:t>
            </a:r>
            <a:endParaRPr lang="fr-FR" sz="1600" dirty="0">
              <a:latin typeface="FiraSans Regular"/>
            </a:endParaRPr>
          </a:p>
        </p:txBody>
      </p:sp>
      <p:sp>
        <p:nvSpPr>
          <p:cNvPr id="73" name="Rectangle 72"/>
          <p:cNvSpPr/>
          <p:nvPr/>
        </p:nvSpPr>
        <p:spPr>
          <a:xfrm>
            <a:off x="3850879" y="5317779"/>
            <a:ext cx="3607078" cy="584775"/>
          </a:xfrm>
          <a:prstGeom prst="rect">
            <a:avLst/>
          </a:prstGeom>
        </p:spPr>
        <p:txBody>
          <a:bodyPr wrap="none">
            <a:spAutoFit/>
          </a:bodyPr>
          <a:lstStyle/>
          <a:p>
            <a:r>
              <a:rPr lang="fr-FR" sz="1600" b="1" dirty="0" smtClean="0">
                <a:solidFill>
                  <a:schemeClr val="bg1"/>
                </a:solidFill>
                <a:latin typeface="FiraSans Regular"/>
              </a:rPr>
              <a:t>Apprentissage par la transmission </a:t>
            </a:r>
            <a:br>
              <a:rPr lang="fr-FR" sz="1600" b="1" dirty="0" smtClean="0">
                <a:solidFill>
                  <a:schemeClr val="bg1"/>
                </a:solidFill>
                <a:latin typeface="FiraSans Regular"/>
              </a:rPr>
            </a:br>
            <a:r>
              <a:rPr lang="fr-FR" sz="1600" b="1" dirty="0" smtClean="0">
                <a:solidFill>
                  <a:schemeClr val="bg1"/>
                </a:solidFill>
                <a:latin typeface="FiraSans Regular"/>
              </a:rPr>
              <a:t>de son savoir/ses compétences</a:t>
            </a:r>
            <a:endParaRPr lang="fr-FR" sz="1600" b="1" dirty="0">
              <a:solidFill>
                <a:schemeClr val="bg1"/>
              </a:solidFill>
              <a:latin typeface="FiraSans Regular"/>
            </a:endParaRPr>
          </a:p>
        </p:txBody>
      </p:sp>
      <p:cxnSp>
        <p:nvCxnSpPr>
          <p:cNvPr id="15" name="Connecteur droit avec flèche 14"/>
          <p:cNvCxnSpPr/>
          <p:nvPr/>
        </p:nvCxnSpPr>
        <p:spPr>
          <a:xfrm flipV="1">
            <a:off x="1219479" y="5078722"/>
            <a:ext cx="2045805" cy="2563400"/>
          </a:xfrm>
          <a:prstGeom prst="straightConnector1">
            <a:avLst/>
          </a:prstGeom>
          <a:ln w="38100">
            <a:solidFill>
              <a:schemeClr val="bg1"/>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74" name="Rectangle 73"/>
          <p:cNvSpPr/>
          <p:nvPr/>
        </p:nvSpPr>
        <p:spPr>
          <a:xfrm>
            <a:off x="1502722" y="5879592"/>
            <a:ext cx="1467302" cy="369332"/>
          </a:xfrm>
          <a:prstGeom prst="rect">
            <a:avLst/>
          </a:prstGeom>
        </p:spPr>
        <p:txBody>
          <a:bodyPr wrap="square">
            <a:spAutoFit/>
          </a:bodyPr>
          <a:lstStyle/>
          <a:p>
            <a:r>
              <a:rPr lang="fr-FR" dirty="0" smtClean="0"/>
              <a:t>est de :</a:t>
            </a:r>
            <a:endParaRPr lang="fr-FR" dirty="0"/>
          </a:p>
        </p:txBody>
      </p:sp>
      <p:sp>
        <p:nvSpPr>
          <p:cNvPr id="20" name="Rectangle 19"/>
          <p:cNvSpPr/>
          <p:nvPr/>
        </p:nvSpPr>
        <p:spPr>
          <a:xfrm>
            <a:off x="1753606" y="5077698"/>
            <a:ext cx="1199752" cy="369332"/>
          </a:xfrm>
          <a:prstGeom prst="rect">
            <a:avLst/>
          </a:prstGeom>
        </p:spPr>
        <p:txBody>
          <a:bodyPr wrap="none">
            <a:spAutoFit/>
          </a:bodyPr>
          <a:lstStyle/>
          <a:p>
            <a:r>
              <a:rPr lang="fr-FR" dirty="0"/>
              <a:t>Le taux de </a:t>
            </a:r>
          </a:p>
        </p:txBody>
      </p:sp>
      <p:sp>
        <p:nvSpPr>
          <p:cNvPr id="21" name="Rectangle 20"/>
          <p:cNvSpPr/>
          <p:nvPr/>
        </p:nvSpPr>
        <p:spPr>
          <a:xfrm>
            <a:off x="1378401" y="5360730"/>
            <a:ext cx="1402115" cy="369332"/>
          </a:xfrm>
          <a:prstGeom prst="rect">
            <a:avLst/>
          </a:prstGeom>
        </p:spPr>
        <p:txBody>
          <a:bodyPr wrap="none">
            <a:spAutoFit/>
          </a:bodyPr>
          <a:lstStyle/>
          <a:p>
            <a:r>
              <a:rPr lang="fr-FR" dirty="0"/>
              <a:t>rétention de </a:t>
            </a:r>
          </a:p>
        </p:txBody>
      </p:sp>
      <p:sp>
        <p:nvSpPr>
          <p:cNvPr id="22" name="Rectangle 21"/>
          <p:cNvSpPr/>
          <p:nvPr/>
        </p:nvSpPr>
        <p:spPr>
          <a:xfrm>
            <a:off x="1158777" y="5634566"/>
            <a:ext cx="1456424" cy="369332"/>
          </a:xfrm>
          <a:prstGeom prst="rect">
            <a:avLst/>
          </a:prstGeom>
        </p:spPr>
        <p:txBody>
          <a:bodyPr wrap="none">
            <a:spAutoFit/>
          </a:bodyPr>
          <a:lstStyle/>
          <a:p>
            <a:r>
              <a:rPr lang="fr-FR" dirty="0"/>
              <a:t>l’information </a:t>
            </a:r>
          </a:p>
        </p:txBody>
      </p:sp>
    </p:spTree>
    <p:extLst>
      <p:ext uri="{BB962C8B-B14F-4D97-AF65-F5344CB8AC3E}">
        <p14:creationId xmlns:p14="http://schemas.microsoft.com/office/powerpoint/2010/main" val="1642098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wipe(down)">
                                      <p:cBhvr>
                                        <p:cTn id="7" dur="1000"/>
                                        <p:tgtEl>
                                          <p:spTgt spid="31"/>
                                        </p:tgtEl>
                                      </p:cBhvr>
                                    </p:animEffect>
                                  </p:childTnLst>
                                </p:cTn>
                              </p:par>
                            </p:childTnLst>
                          </p:cTn>
                        </p:par>
                        <p:par>
                          <p:cTn id="8" fill="hold">
                            <p:stCondLst>
                              <p:cond delay="1000"/>
                            </p:stCondLst>
                            <p:childTnLst>
                              <p:par>
                                <p:cTn id="9" presetID="22" presetClass="entr" presetSubtype="4" fill="hold" grpId="0"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wipe(down)">
                                      <p:cBhvr>
                                        <p:cTn id="11" dur="500"/>
                                        <p:tgtEl>
                                          <p:spTgt spid="20"/>
                                        </p:tgtEl>
                                      </p:cBhvr>
                                    </p:animEffect>
                                  </p:childTnLst>
                                </p:cTn>
                              </p:par>
                              <p:par>
                                <p:cTn id="12" presetID="22" presetClass="entr" presetSubtype="4" fill="hold" grpId="0" nodeType="withEffect">
                                  <p:stCondLst>
                                    <p:cond delay="0"/>
                                  </p:stCondLst>
                                  <p:childTnLst>
                                    <p:set>
                                      <p:cBhvr>
                                        <p:cTn id="13" dur="1" fill="hold">
                                          <p:stCondLst>
                                            <p:cond delay="0"/>
                                          </p:stCondLst>
                                        </p:cTn>
                                        <p:tgtEl>
                                          <p:spTgt spid="21"/>
                                        </p:tgtEl>
                                        <p:attrNameLst>
                                          <p:attrName>style.visibility</p:attrName>
                                        </p:attrNameLst>
                                      </p:cBhvr>
                                      <p:to>
                                        <p:strVal val="visible"/>
                                      </p:to>
                                    </p:set>
                                    <p:animEffect transition="in" filter="wipe(down)">
                                      <p:cBhvr>
                                        <p:cTn id="14" dur="500"/>
                                        <p:tgtEl>
                                          <p:spTgt spid="21"/>
                                        </p:tgtEl>
                                      </p:cBhvr>
                                    </p:animEffect>
                                  </p:childTnLst>
                                </p:cTn>
                              </p:par>
                              <p:par>
                                <p:cTn id="15" presetID="22" presetClass="entr" presetSubtype="4" fill="hold" grpId="0" nodeType="with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wipe(down)">
                                      <p:cBhvr>
                                        <p:cTn id="17" dur="500"/>
                                        <p:tgtEl>
                                          <p:spTgt spid="22"/>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74"/>
                                        </p:tgtEl>
                                        <p:attrNameLst>
                                          <p:attrName>style.visibility</p:attrName>
                                        </p:attrNameLst>
                                      </p:cBhvr>
                                      <p:to>
                                        <p:strVal val="visible"/>
                                      </p:to>
                                    </p:set>
                                    <p:animEffect transition="in" filter="wipe(down)">
                                      <p:cBhvr>
                                        <p:cTn id="20" dur="500"/>
                                        <p:tgtEl>
                                          <p:spTgt spid="74"/>
                                        </p:tgtEl>
                                      </p:cBhvr>
                                    </p:animEffect>
                                  </p:childTnLst>
                                </p:cTn>
                              </p:par>
                            </p:childTnLst>
                          </p:cTn>
                        </p:par>
                        <p:par>
                          <p:cTn id="21" fill="hold">
                            <p:stCondLst>
                              <p:cond delay="1500"/>
                            </p:stCondLst>
                            <p:childTnLst>
                              <p:par>
                                <p:cTn id="22" presetID="22" presetClass="entr" presetSubtype="4" fill="hold" nodeType="after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wipe(down)">
                                      <p:cBhvr>
                                        <p:cTn id="24" dur="1000"/>
                                        <p:tgtEl>
                                          <p:spTgt spid="15"/>
                                        </p:tgtEl>
                                      </p:cBhvr>
                                    </p:animEffect>
                                  </p:childTnLst>
                                </p:cTn>
                              </p:par>
                            </p:childTnLst>
                          </p:cTn>
                        </p:par>
                        <p:par>
                          <p:cTn id="25" fill="hold">
                            <p:stCondLst>
                              <p:cond delay="2500"/>
                            </p:stCondLst>
                            <p:childTnLst>
                              <p:par>
                                <p:cTn id="26" presetID="10" presetClass="entr" presetSubtype="0" fill="hold" nodeType="after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childTnLst>
                          </p:cTn>
                        </p:par>
                        <p:par>
                          <p:cTn id="29" fill="hold">
                            <p:stCondLst>
                              <p:cond delay="3000"/>
                            </p:stCondLst>
                            <p:childTnLst>
                              <p:par>
                                <p:cTn id="30" presetID="22" presetClass="entr" presetSubtype="8" fill="hold" grpId="0" nodeType="afterEffect">
                                  <p:stCondLst>
                                    <p:cond delay="0"/>
                                  </p:stCondLst>
                                  <p:childTnLst>
                                    <p:set>
                                      <p:cBhvr>
                                        <p:cTn id="31" dur="1" fill="hold">
                                          <p:stCondLst>
                                            <p:cond delay="0"/>
                                          </p:stCondLst>
                                        </p:cTn>
                                        <p:tgtEl>
                                          <p:spTgt spid="71"/>
                                        </p:tgtEl>
                                        <p:attrNameLst>
                                          <p:attrName>style.visibility</p:attrName>
                                        </p:attrNameLst>
                                      </p:cBhvr>
                                      <p:to>
                                        <p:strVal val="visible"/>
                                      </p:to>
                                    </p:set>
                                    <p:animEffect transition="in" filter="wipe(left)">
                                      <p:cBhvr>
                                        <p:cTn id="32" dur="1000"/>
                                        <p:tgtEl>
                                          <p:spTgt spid="71"/>
                                        </p:tgtEl>
                                      </p:cBhvr>
                                    </p:animEffect>
                                  </p:childTnLst>
                                </p:cTn>
                              </p:par>
                            </p:childTnLst>
                          </p:cTn>
                        </p:par>
                        <p:par>
                          <p:cTn id="33" fill="hold">
                            <p:stCondLst>
                              <p:cond delay="4000"/>
                            </p:stCondLst>
                            <p:childTnLst>
                              <p:par>
                                <p:cTn id="34" presetID="10" presetClass="entr" presetSubtype="0" fill="hold" nodeType="afterEffect">
                                  <p:stCondLst>
                                    <p:cond delay="0"/>
                                  </p:stCondLst>
                                  <p:childTnLst>
                                    <p:set>
                                      <p:cBhvr>
                                        <p:cTn id="35" dur="1" fill="hold">
                                          <p:stCondLst>
                                            <p:cond delay="0"/>
                                          </p:stCondLst>
                                        </p:cTn>
                                        <p:tgtEl>
                                          <p:spTgt spid="65"/>
                                        </p:tgtEl>
                                        <p:attrNameLst>
                                          <p:attrName>style.visibility</p:attrName>
                                        </p:attrNameLst>
                                      </p:cBhvr>
                                      <p:to>
                                        <p:strVal val="visible"/>
                                      </p:to>
                                    </p:set>
                                    <p:animEffect transition="in" filter="fade">
                                      <p:cBhvr>
                                        <p:cTn id="36" dur="500"/>
                                        <p:tgtEl>
                                          <p:spTgt spid="65"/>
                                        </p:tgtEl>
                                      </p:cBhvr>
                                    </p:animEffect>
                                  </p:childTnLst>
                                </p:cTn>
                              </p:par>
                            </p:childTnLst>
                          </p:cTn>
                        </p:par>
                        <p:par>
                          <p:cTn id="37" fill="hold">
                            <p:stCondLst>
                              <p:cond delay="4500"/>
                            </p:stCondLst>
                            <p:childTnLst>
                              <p:par>
                                <p:cTn id="38" presetID="22" presetClass="entr" presetSubtype="8" fill="hold" grpId="0" nodeType="after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wipe(left)">
                                      <p:cBhvr>
                                        <p:cTn id="40" dur="1000"/>
                                        <p:tgtEl>
                                          <p:spTgt spid="13"/>
                                        </p:tgtEl>
                                      </p:cBhvr>
                                    </p:animEffect>
                                  </p:childTnLst>
                                </p:cTn>
                              </p:par>
                            </p:childTnLst>
                          </p:cTn>
                        </p:par>
                        <p:par>
                          <p:cTn id="41" fill="hold">
                            <p:stCondLst>
                              <p:cond delay="5500"/>
                            </p:stCondLst>
                            <p:childTnLst>
                              <p:par>
                                <p:cTn id="42" presetID="10" presetClass="entr" presetSubtype="0" fill="hold" nodeType="afterEffect">
                                  <p:stCondLst>
                                    <p:cond delay="0"/>
                                  </p:stCondLst>
                                  <p:childTnLst>
                                    <p:set>
                                      <p:cBhvr>
                                        <p:cTn id="43" dur="1" fill="hold">
                                          <p:stCondLst>
                                            <p:cond delay="0"/>
                                          </p:stCondLst>
                                        </p:cTn>
                                        <p:tgtEl>
                                          <p:spTgt spid="62"/>
                                        </p:tgtEl>
                                        <p:attrNameLst>
                                          <p:attrName>style.visibility</p:attrName>
                                        </p:attrNameLst>
                                      </p:cBhvr>
                                      <p:to>
                                        <p:strVal val="visible"/>
                                      </p:to>
                                    </p:set>
                                    <p:animEffect transition="in" filter="fade">
                                      <p:cBhvr>
                                        <p:cTn id="44" dur="500"/>
                                        <p:tgtEl>
                                          <p:spTgt spid="62"/>
                                        </p:tgtEl>
                                      </p:cBhvr>
                                    </p:animEffect>
                                  </p:childTnLst>
                                </p:cTn>
                              </p:par>
                            </p:childTnLst>
                          </p:cTn>
                        </p:par>
                        <p:par>
                          <p:cTn id="45" fill="hold">
                            <p:stCondLst>
                              <p:cond delay="6000"/>
                            </p:stCondLst>
                            <p:childTnLst>
                              <p:par>
                                <p:cTn id="46" presetID="22" presetClass="entr" presetSubtype="8" fill="hold" grpId="0" nodeType="afterEffect">
                                  <p:stCondLst>
                                    <p:cond delay="0"/>
                                  </p:stCondLst>
                                  <p:childTnLst>
                                    <p:set>
                                      <p:cBhvr>
                                        <p:cTn id="47" dur="1" fill="hold">
                                          <p:stCondLst>
                                            <p:cond delay="0"/>
                                          </p:stCondLst>
                                        </p:cTn>
                                        <p:tgtEl>
                                          <p:spTgt spid="72"/>
                                        </p:tgtEl>
                                        <p:attrNameLst>
                                          <p:attrName>style.visibility</p:attrName>
                                        </p:attrNameLst>
                                      </p:cBhvr>
                                      <p:to>
                                        <p:strVal val="visible"/>
                                      </p:to>
                                    </p:set>
                                    <p:animEffect transition="in" filter="wipe(left)">
                                      <p:cBhvr>
                                        <p:cTn id="48" dur="1000"/>
                                        <p:tgtEl>
                                          <p:spTgt spid="72"/>
                                        </p:tgtEl>
                                      </p:cBhvr>
                                    </p:animEffect>
                                  </p:childTnLst>
                                </p:cTn>
                              </p:par>
                            </p:childTnLst>
                          </p:cTn>
                        </p:par>
                        <p:par>
                          <p:cTn id="49" fill="hold">
                            <p:stCondLst>
                              <p:cond delay="7000"/>
                            </p:stCondLst>
                            <p:childTnLst>
                              <p:par>
                                <p:cTn id="50" presetID="10" presetClass="entr" presetSubtype="0" fill="hold" nodeType="afterEffect">
                                  <p:stCondLst>
                                    <p:cond delay="0"/>
                                  </p:stCondLst>
                                  <p:childTnLst>
                                    <p:set>
                                      <p:cBhvr>
                                        <p:cTn id="51" dur="1" fill="hold">
                                          <p:stCondLst>
                                            <p:cond delay="0"/>
                                          </p:stCondLst>
                                        </p:cTn>
                                        <p:tgtEl>
                                          <p:spTgt spid="68"/>
                                        </p:tgtEl>
                                        <p:attrNameLst>
                                          <p:attrName>style.visibility</p:attrName>
                                        </p:attrNameLst>
                                      </p:cBhvr>
                                      <p:to>
                                        <p:strVal val="visible"/>
                                      </p:to>
                                    </p:set>
                                    <p:animEffect transition="in" filter="fade">
                                      <p:cBhvr>
                                        <p:cTn id="52" dur="500"/>
                                        <p:tgtEl>
                                          <p:spTgt spid="68"/>
                                        </p:tgtEl>
                                      </p:cBhvr>
                                    </p:animEffect>
                                  </p:childTnLst>
                                </p:cTn>
                              </p:par>
                            </p:childTnLst>
                          </p:cTn>
                        </p:par>
                        <p:par>
                          <p:cTn id="53" fill="hold">
                            <p:stCondLst>
                              <p:cond delay="7500"/>
                            </p:stCondLst>
                            <p:childTnLst>
                              <p:par>
                                <p:cTn id="54" presetID="22" presetClass="entr" presetSubtype="8" fill="hold" grpId="0" nodeType="afterEffect">
                                  <p:stCondLst>
                                    <p:cond delay="0"/>
                                  </p:stCondLst>
                                  <p:childTnLst>
                                    <p:set>
                                      <p:cBhvr>
                                        <p:cTn id="55" dur="1" fill="hold">
                                          <p:stCondLst>
                                            <p:cond delay="0"/>
                                          </p:stCondLst>
                                        </p:cTn>
                                        <p:tgtEl>
                                          <p:spTgt spid="73"/>
                                        </p:tgtEl>
                                        <p:attrNameLst>
                                          <p:attrName>style.visibility</p:attrName>
                                        </p:attrNameLst>
                                      </p:cBhvr>
                                      <p:to>
                                        <p:strVal val="visible"/>
                                      </p:to>
                                    </p:set>
                                    <p:animEffect transition="in" filter="wipe(left)">
                                      <p:cBhvr>
                                        <p:cTn id="56" dur="1000"/>
                                        <p:tgtEl>
                                          <p:spTgt spid="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13" grpId="0"/>
      <p:bldP spid="71" grpId="0"/>
      <p:bldP spid="72" grpId="0"/>
      <p:bldP spid="73" grpId="0"/>
      <p:bldP spid="74" grpId="0"/>
      <p:bldP spid="20" grpId="0"/>
      <p:bldP spid="21" grpId="0"/>
      <p:bldP spid="22" grpId="0"/>
    </p:bld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41" name="Rectangle 40"/>
          <p:cNvSpPr/>
          <p:nvPr/>
        </p:nvSpPr>
        <p:spPr>
          <a:xfrm>
            <a:off x="-340359" y="5693526"/>
            <a:ext cx="8249920" cy="43676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6" name="Rectangle 15"/>
          <p:cNvSpPr/>
          <p:nvPr/>
        </p:nvSpPr>
        <p:spPr>
          <a:xfrm>
            <a:off x="2491518" y="3484687"/>
            <a:ext cx="2407432" cy="923330"/>
          </a:xfrm>
          <a:prstGeom prst="rect">
            <a:avLst/>
          </a:prstGeom>
          <a:ln w="28575">
            <a:solidFill>
              <a:schemeClr val="bg2"/>
            </a:solidFill>
            <a:prstDash val="sysDot"/>
          </a:ln>
        </p:spPr>
        <p:txBody>
          <a:bodyPr wrap="square">
            <a:spAutoFit/>
          </a:bodyPr>
          <a:lstStyle/>
          <a:p>
            <a:pPr algn="ctr">
              <a:lnSpc>
                <a:spcPct val="150000"/>
              </a:lnSpc>
            </a:pPr>
            <a:r>
              <a:rPr lang="fr-FR" b="1" dirty="0" smtClean="0">
                <a:solidFill>
                  <a:schemeClr val="bg1"/>
                </a:solidFill>
                <a:latin typeface="FiraSans Regular"/>
              </a:rPr>
              <a:t>REFORMULE LA PROBLÉMATIQUE</a:t>
            </a:r>
            <a:endParaRPr lang="fr-FR" dirty="0">
              <a:solidFill>
                <a:schemeClr val="bg1"/>
              </a:solidFill>
              <a:latin typeface="FiraSans Regular"/>
            </a:endParaRPr>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sp>
        <p:nvSpPr>
          <p:cNvPr id="30" name="Rectangle 29"/>
          <p:cNvSpPr/>
          <p:nvPr/>
        </p:nvSpPr>
        <p:spPr>
          <a:xfrm>
            <a:off x="1561372" y="2311950"/>
            <a:ext cx="4267725" cy="507831"/>
          </a:xfrm>
          <a:prstGeom prst="rect">
            <a:avLst/>
          </a:prstGeom>
        </p:spPr>
        <p:txBody>
          <a:bodyPr wrap="square">
            <a:spAutoFit/>
          </a:bodyPr>
          <a:lstStyle/>
          <a:p>
            <a:pPr algn="ctr">
              <a:lnSpc>
                <a:spcPct val="150000"/>
              </a:lnSpc>
            </a:pPr>
            <a:r>
              <a:rPr lang="fr-FR" b="1" dirty="0" smtClean="0">
                <a:solidFill>
                  <a:schemeClr val="tx1">
                    <a:lumMod val="95000"/>
                    <a:lumOff val="5000"/>
                  </a:schemeClr>
                </a:solidFill>
                <a:latin typeface="FiraSans Regular"/>
              </a:rPr>
              <a:t>à la fin de la phase de réflexion</a:t>
            </a:r>
            <a:endParaRPr lang="fr-FR" dirty="0">
              <a:solidFill>
                <a:schemeClr val="tx1">
                  <a:lumMod val="95000"/>
                  <a:lumOff val="5000"/>
                </a:schemeClr>
              </a:solidFill>
              <a:latin typeface="FiraSans Regular"/>
            </a:endParaRPr>
          </a:p>
        </p:txBody>
      </p:sp>
      <p:grpSp>
        <p:nvGrpSpPr>
          <p:cNvPr id="38" name="Groupe 37"/>
          <p:cNvGrpSpPr/>
          <p:nvPr/>
        </p:nvGrpSpPr>
        <p:grpSpPr>
          <a:xfrm>
            <a:off x="180568" y="1289841"/>
            <a:ext cx="571500" cy="646331"/>
            <a:chOff x="274274" y="1300753"/>
            <a:chExt cx="571500" cy="646331"/>
          </a:xfrm>
        </p:grpSpPr>
        <p:sp>
          <p:nvSpPr>
            <p:cNvPr id="43" name="Rectangle 42"/>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ZoneTexte 45"/>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sp>
        <p:nvSpPr>
          <p:cNvPr id="24"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25"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26"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27"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28"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29"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31"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32" name="Parenthèse fermante 31"/>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 name="Rectangle 1"/>
          <p:cNvSpPr/>
          <p:nvPr/>
        </p:nvSpPr>
        <p:spPr>
          <a:xfrm>
            <a:off x="2916784" y="2845267"/>
            <a:ext cx="1556901" cy="369332"/>
          </a:xfrm>
          <a:prstGeom prst="rect">
            <a:avLst/>
          </a:prstGeom>
        </p:spPr>
        <p:txBody>
          <a:bodyPr wrap="none">
            <a:spAutoFit/>
          </a:bodyPr>
          <a:lstStyle/>
          <a:p>
            <a:r>
              <a:rPr lang="fr-FR" b="1" dirty="0">
                <a:solidFill>
                  <a:schemeClr val="bg1"/>
                </a:solidFill>
                <a:latin typeface="FiraSans Regular"/>
              </a:rPr>
              <a:t>L’apprenant </a:t>
            </a:r>
            <a:endParaRPr lang="fr-FR" dirty="0"/>
          </a:p>
        </p:txBody>
      </p:sp>
      <p:sp>
        <p:nvSpPr>
          <p:cNvPr id="22" name="ZoneTexte 21"/>
          <p:cNvSpPr txBox="1"/>
          <p:nvPr/>
        </p:nvSpPr>
        <p:spPr>
          <a:xfrm>
            <a:off x="0" y="7720792"/>
            <a:ext cx="2284084" cy="830997"/>
          </a:xfrm>
          <a:prstGeom prst="rect">
            <a:avLst/>
          </a:prstGeom>
          <a:noFill/>
        </p:spPr>
        <p:txBody>
          <a:bodyPr wrap="square" rtlCol="0">
            <a:spAutoFit/>
          </a:bodyPr>
          <a:lstStyle/>
          <a:p>
            <a:pPr algn="ctr"/>
            <a:r>
              <a:rPr lang="fr-FR" sz="1600" dirty="0" smtClean="0">
                <a:latin typeface="FiraSans Regular"/>
                <a:ea typeface="Segoe Pro Display Light" charset="0"/>
                <a:cs typeface="Segoe Pro Display Light" charset="0"/>
              </a:rPr>
              <a:t>T</a:t>
            </a:r>
            <a:r>
              <a:rPr lang="fr" sz="1600" dirty="0" smtClean="0">
                <a:latin typeface="FiraSans Regular"/>
                <a:ea typeface="Segoe Pro Display Light" charset="0"/>
                <a:cs typeface="Segoe Pro Display Light" charset="0"/>
              </a:rPr>
              <a:t>outes les ressources mises à sa disposition par l’enseignant</a:t>
            </a:r>
          </a:p>
        </p:txBody>
      </p:sp>
      <p:pic>
        <p:nvPicPr>
          <p:cNvPr id="23" name="Image 22"/>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918988" y="7220161"/>
            <a:ext cx="323144" cy="323144"/>
          </a:xfrm>
          <a:prstGeom prst="rect">
            <a:avLst/>
          </a:prstGeom>
        </p:spPr>
      </p:pic>
      <p:pic>
        <p:nvPicPr>
          <p:cNvPr id="33" name="Image 32"/>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891619" y="7190667"/>
            <a:ext cx="323144" cy="323144"/>
          </a:xfrm>
          <a:prstGeom prst="rect">
            <a:avLst/>
          </a:prstGeom>
        </p:spPr>
      </p:pic>
      <p:pic>
        <p:nvPicPr>
          <p:cNvPr id="34" name="Image 33"/>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545993" y="7202831"/>
            <a:ext cx="323144" cy="323144"/>
          </a:xfrm>
          <a:prstGeom prst="rect">
            <a:avLst/>
          </a:prstGeom>
        </p:spPr>
      </p:pic>
      <p:pic>
        <p:nvPicPr>
          <p:cNvPr id="35" name="Image 34"/>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6589551" y="7215574"/>
            <a:ext cx="323144" cy="323144"/>
          </a:xfrm>
          <a:prstGeom prst="rect">
            <a:avLst/>
          </a:prstGeom>
        </p:spPr>
      </p:pic>
      <p:sp>
        <p:nvSpPr>
          <p:cNvPr id="36" name="Rectangle 35"/>
          <p:cNvSpPr/>
          <p:nvPr/>
        </p:nvSpPr>
        <p:spPr>
          <a:xfrm>
            <a:off x="5728286" y="7720792"/>
            <a:ext cx="2058271" cy="584775"/>
          </a:xfrm>
          <a:prstGeom prst="rect">
            <a:avLst/>
          </a:prstGeom>
        </p:spPr>
        <p:txBody>
          <a:bodyPr wrap="square">
            <a:spAutoFit/>
          </a:bodyPr>
          <a:lstStyle/>
          <a:p>
            <a:pPr algn="ctr"/>
            <a:r>
              <a:rPr lang="fr-FR" sz="1600" dirty="0" smtClean="0">
                <a:latin typeface="FiraSans Regular"/>
                <a:ea typeface="Segoe Pro Display Light" charset="0"/>
                <a:cs typeface="Segoe Pro Display Light" charset="0"/>
              </a:rPr>
              <a:t>Des apprentissages reçus de ses pairs</a:t>
            </a:r>
            <a:endParaRPr lang="fr" sz="1600" dirty="0">
              <a:latin typeface="FiraSans Regular"/>
              <a:ea typeface="Segoe Pro Display Light" charset="0"/>
              <a:cs typeface="Segoe Pro Display Light" charset="0"/>
            </a:endParaRPr>
          </a:p>
        </p:txBody>
      </p:sp>
      <p:sp>
        <p:nvSpPr>
          <p:cNvPr id="37" name="Rectangle 36"/>
          <p:cNvSpPr/>
          <p:nvPr/>
        </p:nvSpPr>
        <p:spPr>
          <a:xfrm>
            <a:off x="3665482" y="7720792"/>
            <a:ext cx="2012690" cy="830997"/>
          </a:xfrm>
          <a:prstGeom prst="rect">
            <a:avLst/>
          </a:prstGeom>
        </p:spPr>
        <p:txBody>
          <a:bodyPr wrap="square">
            <a:spAutoFit/>
          </a:bodyPr>
          <a:lstStyle/>
          <a:p>
            <a:pPr algn="ctr"/>
            <a:r>
              <a:rPr lang="fr" sz="1600" dirty="0" smtClean="0">
                <a:latin typeface="FiraSans Regular"/>
                <a:ea typeface="Segoe Pro Display Light" charset="0"/>
                <a:cs typeface="Segoe Pro Display Light" charset="0"/>
              </a:rPr>
              <a:t>Ses expériences, son vécu qui ont été collectés</a:t>
            </a:r>
            <a:endParaRPr lang="fr" sz="1600" dirty="0">
              <a:latin typeface="FiraSans Regular"/>
              <a:ea typeface="Segoe Pro Display Light" charset="0"/>
              <a:cs typeface="Segoe Pro Display Light" charset="0"/>
            </a:endParaRPr>
          </a:p>
        </p:txBody>
      </p:sp>
      <p:sp>
        <p:nvSpPr>
          <p:cNvPr id="39" name="Rectangle 38"/>
          <p:cNvSpPr/>
          <p:nvPr/>
        </p:nvSpPr>
        <p:spPr>
          <a:xfrm>
            <a:off x="2334198" y="7720792"/>
            <a:ext cx="1281170" cy="338554"/>
          </a:xfrm>
          <a:prstGeom prst="rect">
            <a:avLst/>
          </a:prstGeom>
        </p:spPr>
        <p:txBody>
          <a:bodyPr wrap="square">
            <a:spAutoFit/>
          </a:bodyPr>
          <a:lstStyle/>
          <a:p>
            <a:pPr algn="ctr"/>
            <a:r>
              <a:rPr lang="fr-FR" sz="1600" dirty="0" smtClean="0">
                <a:latin typeface="FiraSans Regular"/>
                <a:ea typeface="Segoe Pro Display Light" charset="0"/>
                <a:cs typeface="Segoe Pro Display Light" charset="0"/>
              </a:rPr>
              <a:t>S</a:t>
            </a:r>
            <a:r>
              <a:rPr lang="fr" sz="1600" dirty="0" smtClean="0">
                <a:latin typeface="FiraSans Regular"/>
                <a:ea typeface="Segoe Pro Display Light" charset="0"/>
                <a:cs typeface="Segoe Pro Display Light" charset="0"/>
              </a:rPr>
              <a:t>es savoirs</a:t>
            </a:r>
            <a:endParaRPr lang="fr" sz="1600" dirty="0">
              <a:latin typeface="FiraSans Regular"/>
              <a:ea typeface="Segoe Pro Display Light" charset="0"/>
              <a:cs typeface="Segoe Pro Display Light" charset="0"/>
            </a:endParaRPr>
          </a:p>
        </p:txBody>
      </p:sp>
      <p:sp>
        <p:nvSpPr>
          <p:cNvPr id="40" name="ZoneTexte 39"/>
          <p:cNvSpPr txBox="1"/>
          <p:nvPr/>
        </p:nvSpPr>
        <p:spPr>
          <a:xfrm>
            <a:off x="1561372" y="5991543"/>
            <a:ext cx="4771637" cy="830997"/>
          </a:xfrm>
          <a:prstGeom prst="rect">
            <a:avLst/>
          </a:prstGeom>
          <a:noFill/>
        </p:spPr>
        <p:txBody>
          <a:bodyPr wrap="square" rtlCol="0">
            <a:spAutoFit/>
          </a:bodyPr>
          <a:lstStyle/>
          <a:p>
            <a:pPr algn="ctr"/>
            <a:r>
              <a:rPr lang="fr" sz="1600" dirty="0" smtClean="0">
                <a:latin typeface="FiraSans Regular"/>
                <a:ea typeface="Segoe Pro Display Light" charset="0"/>
                <a:cs typeface="Segoe Pro Display Light" charset="0"/>
              </a:rPr>
              <a:t>La reformulation de la problématique par l’élève est nourrie par sa reflexion et </a:t>
            </a:r>
          </a:p>
          <a:p>
            <a:pPr algn="ctr"/>
            <a:r>
              <a:rPr lang="fr" sz="1600" dirty="0" smtClean="0">
                <a:latin typeface="FiraSans Regular"/>
                <a:ea typeface="Segoe Pro Display Light" charset="0"/>
                <a:cs typeface="Segoe Pro Display Light" charset="0"/>
              </a:rPr>
              <a:t>s’effectue à partir de :</a:t>
            </a:r>
          </a:p>
        </p:txBody>
      </p:sp>
      <p:sp>
        <p:nvSpPr>
          <p:cNvPr id="44" name="Rectangle 43"/>
          <p:cNvSpPr/>
          <p:nvPr/>
        </p:nvSpPr>
        <p:spPr>
          <a:xfrm>
            <a:off x="1669642" y="4768679"/>
            <a:ext cx="4051185" cy="507831"/>
          </a:xfrm>
          <a:prstGeom prst="rect">
            <a:avLst/>
          </a:prstGeom>
        </p:spPr>
        <p:txBody>
          <a:bodyPr wrap="square">
            <a:spAutoFit/>
          </a:bodyPr>
          <a:lstStyle/>
          <a:p>
            <a:pPr algn="ctr">
              <a:lnSpc>
                <a:spcPct val="150000"/>
              </a:lnSpc>
            </a:pPr>
            <a:r>
              <a:rPr lang="fr-FR" dirty="0" smtClean="0">
                <a:solidFill>
                  <a:schemeClr val="bg1"/>
                </a:solidFill>
                <a:latin typeface="FiraSans Regular"/>
              </a:rPr>
              <a:t>L’enseignant valide la reformulation</a:t>
            </a:r>
            <a:endParaRPr lang="fr-FR" dirty="0">
              <a:solidFill>
                <a:schemeClr val="bg1"/>
              </a:solidFill>
              <a:latin typeface="FiraSans Regular"/>
            </a:endParaRPr>
          </a:p>
        </p:txBody>
      </p:sp>
    </p:spTree>
    <p:extLst>
      <p:ext uri="{BB962C8B-B14F-4D97-AF65-F5344CB8AC3E}">
        <p14:creationId xmlns:p14="http://schemas.microsoft.com/office/powerpoint/2010/main" val="2442432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wipe(up)">
                                      <p:cBhvr>
                                        <p:cTn id="7" dur="500"/>
                                        <p:tgtEl>
                                          <p:spTgt spid="30"/>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up)">
                                      <p:cBhvr>
                                        <p:cTn id="11" dur="500"/>
                                        <p:tgtEl>
                                          <p:spTgt spid="2"/>
                                        </p:tgtEl>
                                      </p:cBhvr>
                                    </p:animEffect>
                                  </p:childTnLst>
                                </p:cTn>
                              </p:par>
                            </p:childTnLst>
                          </p:cTn>
                        </p:par>
                        <p:par>
                          <p:cTn id="12" fill="hold">
                            <p:stCondLst>
                              <p:cond delay="1000"/>
                            </p:stCondLst>
                            <p:childTnLst>
                              <p:par>
                                <p:cTn id="13" presetID="47" presetClass="entr" presetSubtype="0" fill="hold" grpId="0" nodeType="after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1000"/>
                                        <p:tgtEl>
                                          <p:spTgt spid="16"/>
                                        </p:tgtEl>
                                      </p:cBhvr>
                                    </p:animEffect>
                                    <p:anim calcmode="lin" valueType="num">
                                      <p:cBhvr>
                                        <p:cTn id="16" dur="1000" fill="hold"/>
                                        <p:tgtEl>
                                          <p:spTgt spid="16"/>
                                        </p:tgtEl>
                                        <p:attrNameLst>
                                          <p:attrName>ppt_x</p:attrName>
                                        </p:attrNameLst>
                                      </p:cBhvr>
                                      <p:tavLst>
                                        <p:tav tm="0">
                                          <p:val>
                                            <p:strVal val="#ppt_x"/>
                                          </p:val>
                                        </p:tav>
                                        <p:tav tm="100000">
                                          <p:val>
                                            <p:strVal val="#ppt_x"/>
                                          </p:val>
                                        </p:tav>
                                      </p:tavLst>
                                    </p:anim>
                                    <p:anim calcmode="lin" valueType="num">
                                      <p:cBhvr>
                                        <p:cTn id="17" dur="1000" fill="hold"/>
                                        <p:tgtEl>
                                          <p:spTgt spid="16"/>
                                        </p:tgtEl>
                                        <p:attrNameLst>
                                          <p:attrName>ppt_y</p:attrName>
                                        </p:attrNameLst>
                                      </p:cBhvr>
                                      <p:tavLst>
                                        <p:tav tm="0">
                                          <p:val>
                                            <p:strVal val="#ppt_y-.1"/>
                                          </p:val>
                                        </p:tav>
                                        <p:tav tm="100000">
                                          <p:val>
                                            <p:strVal val="#ppt_y"/>
                                          </p:val>
                                        </p:tav>
                                      </p:tavLst>
                                    </p:anim>
                                  </p:childTnLst>
                                </p:cTn>
                              </p:par>
                            </p:childTnLst>
                          </p:cTn>
                        </p:par>
                        <p:par>
                          <p:cTn id="18" fill="hold">
                            <p:stCondLst>
                              <p:cond delay="2000"/>
                            </p:stCondLst>
                            <p:childTnLst>
                              <p:par>
                                <p:cTn id="19" presetID="22" presetClass="entr" presetSubtype="1" fill="hold" grpId="0" nodeType="afterEffect">
                                  <p:stCondLst>
                                    <p:cond delay="0"/>
                                  </p:stCondLst>
                                  <p:childTnLst>
                                    <p:set>
                                      <p:cBhvr>
                                        <p:cTn id="20" dur="1" fill="hold">
                                          <p:stCondLst>
                                            <p:cond delay="0"/>
                                          </p:stCondLst>
                                        </p:cTn>
                                        <p:tgtEl>
                                          <p:spTgt spid="44"/>
                                        </p:tgtEl>
                                        <p:attrNameLst>
                                          <p:attrName>style.visibility</p:attrName>
                                        </p:attrNameLst>
                                      </p:cBhvr>
                                      <p:to>
                                        <p:strVal val="visible"/>
                                      </p:to>
                                    </p:set>
                                    <p:animEffect transition="in" filter="wipe(up)">
                                      <p:cBhvr>
                                        <p:cTn id="21" dur="500"/>
                                        <p:tgtEl>
                                          <p:spTgt spid="44"/>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41"/>
                                        </p:tgtEl>
                                        <p:attrNameLst>
                                          <p:attrName>style.visibility</p:attrName>
                                        </p:attrNameLst>
                                      </p:cBhvr>
                                      <p:to>
                                        <p:strVal val="visible"/>
                                      </p:to>
                                    </p:set>
                                    <p:animEffect transition="in" filter="wipe(down)">
                                      <p:cBhvr>
                                        <p:cTn id="26" dur="500"/>
                                        <p:tgtEl>
                                          <p:spTgt spid="41"/>
                                        </p:tgtEl>
                                      </p:cBhvr>
                                    </p:animEffect>
                                  </p:childTnLst>
                                </p:cTn>
                              </p:par>
                            </p:childTnLst>
                          </p:cTn>
                        </p:par>
                        <p:par>
                          <p:cTn id="27" fill="hold">
                            <p:stCondLst>
                              <p:cond delay="500"/>
                            </p:stCondLst>
                            <p:childTnLst>
                              <p:par>
                                <p:cTn id="28" presetID="22" presetClass="entr" presetSubtype="8" fill="hold" grpId="0" nodeType="afterEffect">
                                  <p:stCondLst>
                                    <p:cond delay="0"/>
                                  </p:stCondLst>
                                  <p:childTnLst>
                                    <p:set>
                                      <p:cBhvr>
                                        <p:cTn id="29" dur="1" fill="hold">
                                          <p:stCondLst>
                                            <p:cond delay="0"/>
                                          </p:stCondLst>
                                        </p:cTn>
                                        <p:tgtEl>
                                          <p:spTgt spid="40"/>
                                        </p:tgtEl>
                                        <p:attrNameLst>
                                          <p:attrName>style.visibility</p:attrName>
                                        </p:attrNameLst>
                                      </p:cBhvr>
                                      <p:to>
                                        <p:strVal val="visible"/>
                                      </p:to>
                                    </p:set>
                                    <p:animEffect transition="in" filter="wipe(left)">
                                      <p:cBhvr>
                                        <p:cTn id="30" dur="500"/>
                                        <p:tgtEl>
                                          <p:spTgt spid="40"/>
                                        </p:tgtEl>
                                      </p:cBhvr>
                                    </p:animEffect>
                                  </p:childTnLst>
                                </p:cTn>
                              </p:par>
                            </p:childTnLst>
                          </p:cTn>
                        </p:par>
                        <p:par>
                          <p:cTn id="31" fill="hold">
                            <p:stCondLst>
                              <p:cond delay="1000"/>
                            </p:stCondLst>
                            <p:childTnLst>
                              <p:par>
                                <p:cTn id="32" presetID="10" presetClass="entr" presetSubtype="0" fill="hold" nodeType="after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fade">
                                      <p:cBhvr>
                                        <p:cTn id="34" dur="500"/>
                                        <p:tgtEl>
                                          <p:spTgt spid="23"/>
                                        </p:tgtEl>
                                      </p:cBhvr>
                                    </p:animEffect>
                                  </p:childTnLst>
                                </p:cTn>
                              </p:par>
                            </p:childTnLst>
                          </p:cTn>
                        </p:par>
                        <p:par>
                          <p:cTn id="35" fill="hold">
                            <p:stCondLst>
                              <p:cond delay="1500"/>
                            </p:stCondLst>
                            <p:childTnLst>
                              <p:par>
                                <p:cTn id="36" presetID="22" presetClass="entr" presetSubtype="1" fill="hold" grpId="0" nodeType="afterEffect">
                                  <p:stCondLst>
                                    <p:cond delay="0"/>
                                  </p:stCondLst>
                                  <p:childTnLst>
                                    <p:set>
                                      <p:cBhvr>
                                        <p:cTn id="37" dur="1" fill="hold">
                                          <p:stCondLst>
                                            <p:cond delay="0"/>
                                          </p:stCondLst>
                                        </p:cTn>
                                        <p:tgtEl>
                                          <p:spTgt spid="22"/>
                                        </p:tgtEl>
                                        <p:attrNameLst>
                                          <p:attrName>style.visibility</p:attrName>
                                        </p:attrNameLst>
                                      </p:cBhvr>
                                      <p:to>
                                        <p:strVal val="visible"/>
                                      </p:to>
                                    </p:set>
                                    <p:animEffect transition="in" filter="wipe(up)">
                                      <p:cBhvr>
                                        <p:cTn id="38" dur="500"/>
                                        <p:tgtEl>
                                          <p:spTgt spid="22"/>
                                        </p:tgtEl>
                                      </p:cBhvr>
                                    </p:animEffect>
                                  </p:childTnLst>
                                </p:cTn>
                              </p:par>
                            </p:childTnLst>
                          </p:cTn>
                        </p:par>
                        <p:par>
                          <p:cTn id="39" fill="hold">
                            <p:stCondLst>
                              <p:cond delay="2000"/>
                            </p:stCondLst>
                            <p:childTnLst>
                              <p:par>
                                <p:cTn id="40" presetID="10" presetClass="entr" presetSubtype="0" fill="hold" nodeType="afterEffect">
                                  <p:stCondLst>
                                    <p:cond delay="0"/>
                                  </p:stCondLst>
                                  <p:childTnLst>
                                    <p:set>
                                      <p:cBhvr>
                                        <p:cTn id="41" dur="1" fill="hold">
                                          <p:stCondLst>
                                            <p:cond delay="0"/>
                                          </p:stCondLst>
                                        </p:cTn>
                                        <p:tgtEl>
                                          <p:spTgt spid="33"/>
                                        </p:tgtEl>
                                        <p:attrNameLst>
                                          <p:attrName>style.visibility</p:attrName>
                                        </p:attrNameLst>
                                      </p:cBhvr>
                                      <p:to>
                                        <p:strVal val="visible"/>
                                      </p:to>
                                    </p:set>
                                    <p:animEffect transition="in" filter="fade">
                                      <p:cBhvr>
                                        <p:cTn id="42" dur="500"/>
                                        <p:tgtEl>
                                          <p:spTgt spid="33"/>
                                        </p:tgtEl>
                                      </p:cBhvr>
                                    </p:animEffect>
                                  </p:childTnLst>
                                </p:cTn>
                              </p:par>
                            </p:childTnLst>
                          </p:cTn>
                        </p:par>
                        <p:par>
                          <p:cTn id="43" fill="hold">
                            <p:stCondLst>
                              <p:cond delay="2500"/>
                            </p:stCondLst>
                            <p:childTnLst>
                              <p:par>
                                <p:cTn id="44" presetID="22" presetClass="entr" presetSubtype="1" fill="hold" grpId="0" nodeType="afterEffect">
                                  <p:stCondLst>
                                    <p:cond delay="0"/>
                                  </p:stCondLst>
                                  <p:childTnLst>
                                    <p:set>
                                      <p:cBhvr>
                                        <p:cTn id="45" dur="1" fill="hold">
                                          <p:stCondLst>
                                            <p:cond delay="0"/>
                                          </p:stCondLst>
                                        </p:cTn>
                                        <p:tgtEl>
                                          <p:spTgt spid="39"/>
                                        </p:tgtEl>
                                        <p:attrNameLst>
                                          <p:attrName>style.visibility</p:attrName>
                                        </p:attrNameLst>
                                      </p:cBhvr>
                                      <p:to>
                                        <p:strVal val="visible"/>
                                      </p:to>
                                    </p:set>
                                    <p:animEffect transition="in" filter="wipe(up)">
                                      <p:cBhvr>
                                        <p:cTn id="46" dur="500"/>
                                        <p:tgtEl>
                                          <p:spTgt spid="39"/>
                                        </p:tgtEl>
                                      </p:cBhvr>
                                    </p:animEffect>
                                  </p:childTnLst>
                                </p:cTn>
                              </p:par>
                            </p:childTnLst>
                          </p:cTn>
                        </p:par>
                        <p:par>
                          <p:cTn id="47" fill="hold">
                            <p:stCondLst>
                              <p:cond delay="3000"/>
                            </p:stCondLst>
                            <p:childTnLst>
                              <p:par>
                                <p:cTn id="48" presetID="10" presetClass="entr" presetSubtype="0" fill="hold" nodeType="afterEffect">
                                  <p:stCondLst>
                                    <p:cond delay="0"/>
                                  </p:stCondLst>
                                  <p:childTnLst>
                                    <p:set>
                                      <p:cBhvr>
                                        <p:cTn id="49" dur="1" fill="hold">
                                          <p:stCondLst>
                                            <p:cond delay="0"/>
                                          </p:stCondLst>
                                        </p:cTn>
                                        <p:tgtEl>
                                          <p:spTgt spid="34"/>
                                        </p:tgtEl>
                                        <p:attrNameLst>
                                          <p:attrName>style.visibility</p:attrName>
                                        </p:attrNameLst>
                                      </p:cBhvr>
                                      <p:to>
                                        <p:strVal val="visible"/>
                                      </p:to>
                                    </p:set>
                                    <p:animEffect transition="in" filter="fade">
                                      <p:cBhvr>
                                        <p:cTn id="50" dur="500"/>
                                        <p:tgtEl>
                                          <p:spTgt spid="34"/>
                                        </p:tgtEl>
                                      </p:cBhvr>
                                    </p:animEffect>
                                  </p:childTnLst>
                                </p:cTn>
                              </p:par>
                            </p:childTnLst>
                          </p:cTn>
                        </p:par>
                        <p:par>
                          <p:cTn id="51" fill="hold">
                            <p:stCondLst>
                              <p:cond delay="3500"/>
                            </p:stCondLst>
                            <p:childTnLst>
                              <p:par>
                                <p:cTn id="52" presetID="22" presetClass="entr" presetSubtype="1" fill="hold" grpId="0" nodeType="afterEffect">
                                  <p:stCondLst>
                                    <p:cond delay="0"/>
                                  </p:stCondLst>
                                  <p:childTnLst>
                                    <p:set>
                                      <p:cBhvr>
                                        <p:cTn id="53" dur="1" fill="hold">
                                          <p:stCondLst>
                                            <p:cond delay="0"/>
                                          </p:stCondLst>
                                        </p:cTn>
                                        <p:tgtEl>
                                          <p:spTgt spid="37"/>
                                        </p:tgtEl>
                                        <p:attrNameLst>
                                          <p:attrName>style.visibility</p:attrName>
                                        </p:attrNameLst>
                                      </p:cBhvr>
                                      <p:to>
                                        <p:strVal val="visible"/>
                                      </p:to>
                                    </p:set>
                                    <p:animEffect transition="in" filter="wipe(up)">
                                      <p:cBhvr>
                                        <p:cTn id="54" dur="500"/>
                                        <p:tgtEl>
                                          <p:spTgt spid="37"/>
                                        </p:tgtEl>
                                      </p:cBhvr>
                                    </p:animEffect>
                                  </p:childTnLst>
                                </p:cTn>
                              </p:par>
                            </p:childTnLst>
                          </p:cTn>
                        </p:par>
                        <p:par>
                          <p:cTn id="55" fill="hold">
                            <p:stCondLst>
                              <p:cond delay="4000"/>
                            </p:stCondLst>
                            <p:childTnLst>
                              <p:par>
                                <p:cTn id="56" presetID="10" presetClass="entr" presetSubtype="0" fill="hold" nodeType="afterEffect">
                                  <p:stCondLst>
                                    <p:cond delay="0"/>
                                  </p:stCondLst>
                                  <p:childTnLst>
                                    <p:set>
                                      <p:cBhvr>
                                        <p:cTn id="57" dur="1" fill="hold">
                                          <p:stCondLst>
                                            <p:cond delay="0"/>
                                          </p:stCondLst>
                                        </p:cTn>
                                        <p:tgtEl>
                                          <p:spTgt spid="35"/>
                                        </p:tgtEl>
                                        <p:attrNameLst>
                                          <p:attrName>style.visibility</p:attrName>
                                        </p:attrNameLst>
                                      </p:cBhvr>
                                      <p:to>
                                        <p:strVal val="visible"/>
                                      </p:to>
                                    </p:set>
                                    <p:animEffect transition="in" filter="fade">
                                      <p:cBhvr>
                                        <p:cTn id="58" dur="500"/>
                                        <p:tgtEl>
                                          <p:spTgt spid="35"/>
                                        </p:tgtEl>
                                      </p:cBhvr>
                                    </p:animEffect>
                                  </p:childTnLst>
                                </p:cTn>
                              </p:par>
                            </p:childTnLst>
                          </p:cTn>
                        </p:par>
                        <p:par>
                          <p:cTn id="59" fill="hold">
                            <p:stCondLst>
                              <p:cond delay="4500"/>
                            </p:stCondLst>
                            <p:childTnLst>
                              <p:par>
                                <p:cTn id="60" presetID="22" presetClass="entr" presetSubtype="1" fill="hold" grpId="0" nodeType="afterEffect">
                                  <p:stCondLst>
                                    <p:cond delay="0"/>
                                  </p:stCondLst>
                                  <p:childTnLst>
                                    <p:set>
                                      <p:cBhvr>
                                        <p:cTn id="61" dur="1" fill="hold">
                                          <p:stCondLst>
                                            <p:cond delay="0"/>
                                          </p:stCondLst>
                                        </p:cTn>
                                        <p:tgtEl>
                                          <p:spTgt spid="36"/>
                                        </p:tgtEl>
                                        <p:attrNameLst>
                                          <p:attrName>style.visibility</p:attrName>
                                        </p:attrNameLst>
                                      </p:cBhvr>
                                      <p:to>
                                        <p:strVal val="visible"/>
                                      </p:to>
                                    </p:set>
                                    <p:animEffect transition="in" filter="wipe(up)">
                                      <p:cBhvr>
                                        <p:cTn id="62"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16" grpId="0" animBg="1"/>
      <p:bldP spid="30" grpId="0"/>
      <p:bldP spid="2" grpId="0"/>
      <p:bldP spid="22" grpId="0"/>
      <p:bldP spid="36" grpId="0"/>
      <p:bldP spid="37" grpId="0"/>
      <p:bldP spid="39" grpId="0"/>
      <p:bldP spid="40" grpId="0"/>
      <p:bldP spid="44" grpId="0"/>
    </p:bld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41" name="Rectangle 40"/>
          <p:cNvSpPr/>
          <p:nvPr/>
        </p:nvSpPr>
        <p:spPr>
          <a:xfrm>
            <a:off x="-340359" y="5693526"/>
            <a:ext cx="8249920" cy="43676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grpSp>
        <p:nvGrpSpPr>
          <p:cNvPr id="38" name="Groupe 37"/>
          <p:cNvGrpSpPr/>
          <p:nvPr/>
        </p:nvGrpSpPr>
        <p:grpSpPr>
          <a:xfrm>
            <a:off x="180568" y="1289841"/>
            <a:ext cx="571500" cy="646331"/>
            <a:chOff x="274274" y="1300753"/>
            <a:chExt cx="571500" cy="646331"/>
          </a:xfrm>
        </p:grpSpPr>
        <p:sp>
          <p:nvSpPr>
            <p:cNvPr id="43" name="Rectangle 42"/>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ZoneTexte 45"/>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sp>
        <p:nvSpPr>
          <p:cNvPr id="24"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25"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26"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27"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28"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29"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31"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32" name="Parenthèse fermante 31"/>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2" name="ZoneTexte 21"/>
          <p:cNvSpPr txBox="1"/>
          <p:nvPr/>
        </p:nvSpPr>
        <p:spPr>
          <a:xfrm>
            <a:off x="-108756" y="7660817"/>
            <a:ext cx="1872000" cy="830997"/>
          </a:xfrm>
          <a:prstGeom prst="rect">
            <a:avLst/>
          </a:prstGeom>
          <a:noFill/>
        </p:spPr>
        <p:txBody>
          <a:bodyPr wrap="square" rtlCol="0">
            <a:spAutoFit/>
          </a:bodyPr>
          <a:lstStyle/>
          <a:p>
            <a:pPr algn="ctr"/>
            <a:r>
              <a:rPr lang="fr" sz="1600" dirty="0">
                <a:latin typeface="FiraSans Regular"/>
                <a:ea typeface="Segoe Pro Display Light" charset="0"/>
                <a:cs typeface="Segoe Pro Display Light" charset="0"/>
              </a:rPr>
              <a:t>S’assurer de la compréhension de la </a:t>
            </a:r>
            <a:r>
              <a:rPr lang="fr" sz="1600" dirty="0" smtClean="0">
                <a:latin typeface="FiraSans Regular"/>
                <a:ea typeface="Segoe Pro Display Light" charset="0"/>
                <a:cs typeface="Segoe Pro Display Light" charset="0"/>
              </a:rPr>
              <a:t>question</a:t>
            </a:r>
            <a:endParaRPr lang="fr" sz="1600" dirty="0">
              <a:latin typeface="FiraSans Regular"/>
              <a:ea typeface="Segoe Pro Display Light" charset="0"/>
              <a:cs typeface="Segoe Pro Display Light" charset="0"/>
            </a:endParaRPr>
          </a:p>
        </p:txBody>
      </p:sp>
      <p:pic>
        <p:nvPicPr>
          <p:cNvPr id="23" name="Image 22"/>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642127" y="7090811"/>
            <a:ext cx="323144" cy="323144"/>
          </a:xfrm>
          <a:prstGeom prst="rect">
            <a:avLst/>
          </a:prstGeom>
        </p:spPr>
      </p:pic>
      <p:pic>
        <p:nvPicPr>
          <p:cNvPr id="33" name="Image 32"/>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2622452" y="7090811"/>
            <a:ext cx="323144" cy="323144"/>
          </a:xfrm>
          <a:prstGeom prst="rect">
            <a:avLst/>
          </a:prstGeom>
        </p:spPr>
      </p:pic>
      <p:pic>
        <p:nvPicPr>
          <p:cNvPr id="34" name="Image 33"/>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4513472" y="7083494"/>
            <a:ext cx="323144" cy="323144"/>
          </a:xfrm>
          <a:prstGeom prst="rect">
            <a:avLst/>
          </a:prstGeom>
        </p:spPr>
      </p:pic>
      <p:pic>
        <p:nvPicPr>
          <p:cNvPr id="35" name="Image 34"/>
          <p:cNvPicPr>
            <a:picLocks noChangeAspect="1"/>
          </p:cNvPicPr>
          <p:nvPr/>
        </p:nvPicPr>
        <p:blipFill>
          <a:blip r:embed="rId2">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6367036" y="7090811"/>
            <a:ext cx="323144" cy="323144"/>
          </a:xfrm>
          <a:prstGeom prst="rect">
            <a:avLst/>
          </a:prstGeom>
        </p:spPr>
      </p:pic>
      <p:sp>
        <p:nvSpPr>
          <p:cNvPr id="36" name="Rectangle 35"/>
          <p:cNvSpPr/>
          <p:nvPr/>
        </p:nvSpPr>
        <p:spPr>
          <a:xfrm>
            <a:off x="5643313" y="7660817"/>
            <a:ext cx="1872000" cy="1077218"/>
          </a:xfrm>
          <a:prstGeom prst="rect">
            <a:avLst/>
          </a:prstGeom>
        </p:spPr>
        <p:txBody>
          <a:bodyPr wrap="square">
            <a:spAutoFit/>
          </a:bodyPr>
          <a:lstStyle/>
          <a:p>
            <a:pPr algn="ctr"/>
            <a:r>
              <a:rPr lang="fr" sz="1600" dirty="0">
                <a:latin typeface="FiraSans Regular"/>
                <a:ea typeface="Segoe Pro Display Light" charset="0"/>
                <a:cs typeface="Segoe Pro Display Light" charset="0"/>
              </a:rPr>
              <a:t>Envisager</a:t>
            </a:r>
          </a:p>
          <a:p>
            <a:pPr algn="ctr"/>
            <a:r>
              <a:rPr lang="fr" sz="1600" dirty="0">
                <a:latin typeface="FiraSans Regular"/>
                <a:ea typeface="Segoe Pro Display Light" charset="0"/>
                <a:cs typeface="Segoe Pro Display Light" charset="0"/>
              </a:rPr>
              <a:t>Prendre la mesure des enjeux de la problématique</a:t>
            </a:r>
          </a:p>
        </p:txBody>
      </p:sp>
      <p:sp>
        <p:nvSpPr>
          <p:cNvPr id="37" name="Rectangle 36"/>
          <p:cNvSpPr/>
          <p:nvPr/>
        </p:nvSpPr>
        <p:spPr>
          <a:xfrm>
            <a:off x="3725956" y="7660817"/>
            <a:ext cx="1872000" cy="1323439"/>
          </a:xfrm>
          <a:prstGeom prst="rect">
            <a:avLst/>
          </a:prstGeom>
        </p:spPr>
        <p:txBody>
          <a:bodyPr wrap="square">
            <a:spAutoFit/>
          </a:bodyPr>
          <a:lstStyle/>
          <a:p>
            <a:pPr algn="ctr"/>
            <a:r>
              <a:rPr lang="fr" sz="1600" dirty="0">
                <a:latin typeface="FiraSans Regular"/>
                <a:ea typeface="Segoe Pro Display Light" charset="0"/>
                <a:cs typeface="Segoe Pro Display Light" charset="0"/>
              </a:rPr>
              <a:t>Cerner les différents champ d’exploration ou les différents hypothèses</a:t>
            </a:r>
          </a:p>
        </p:txBody>
      </p:sp>
      <p:sp>
        <p:nvSpPr>
          <p:cNvPr id="39" name="Rectangle 38"/>
          <p:cNvSpPr/>
          <p:nvPr/>
        </p:nvSpPr>
        <p:spPr>
          <a:xfrm>
            <a:off x="1808600" y="7660817"/>
            <a:ext cx="1872000" cy="584775"/>
          </a:xfrm>
          <a:prstGeom prst="rect">
            <a:avLst/>
          </a:prstGeom>
        </p:spPr>
        <p:txBody>
          <a:bodyPr wrap="square">
            <a:spAutoFit/>
          </a:bodyPr>
          <a:lstStyle/>
          <a:p>
            <a:pPr algn="ctr"/>
            <a:r>
              <a:rPr lang="fr" sz="1600" dirty="0">
                <a:latin typeface="FiraSans Regular"/>
                <a:ea typeface="Segoe Pro Display Light" charset="0"/>
                <a:cs typeface="Segoe Pro Display Light" charset="0"/>
              </a:rPr>
              <a:t>Déterminer les piste de reflexions</a:t>
            </a:r>
          </a:p>
        </p:txBody>
      </p:sp>
      <p:sp>
        <p:nvSpPr>
          <p:cNvPr id="40" name="ZoneTexte 39"/>
          <p:cNvSpPr txBox="1"/>
          <p:nvPr/>
        </p:nvSpPr>
        <p:spPr>
          <a:xfrm>
            <a:off x="1817914" y="5979006"/>
            <a:ext cx="3935554" cy="584775"/>
          </a:xfrm>
          <a:prstGeom prst="rect">
            <a:avLst/>
          </a:prstGeom>
          <a:noFill/>
        </p:spPr>
        <p:txBody>
          <a:bodyPr wrap="square" rtlCol="0">
            <a:spAutoFit/>
          </a:bodyPr>
          <a:lstStyle/>
          <a:p>
            <a:pPr algn="ctr"/>
            <a:r>
              <a:rPr lang="fr" sz="1600" dirty="0">
                <a:latin typeface="FiraSans Regular"/>
                <a:ea typeface="Segoe Pro Display Light" charset="0"/>
                <a:cs typeface="Segoe Pro Display Light" charset="0"/>
              </a:rPr>
              <a:t>La reformulation de la problématique par l’élève permet </a:t>
            </a:r>
            <a:r>
              <a:rPr lang="fr" sz="1600" dirty="0" smtClean="0">
                <a:latin typeface="FiraSans Regular"/>
                <a:ea typeface="Segoe Pro Display Light" charset="0"/>
                <a:cs typeface="Segoe Pro Display Light" charset="0"/>
              </a:rPr>
              <a:t>de </a:t>
            </a:r>
            <a:r>
              <a:rPr lang="fr" sz="1600" dirty="0">
                <a:latin typeface="FiraSans Regular"/>
                <a:ea typeface="Segoe Pro Display Light" charset="0"/>
                <a:cs typeface="Segoe Pro Display Light" charset="0"/>
              </a:rPr>
              <a:t>:</a:t>
            </a:r>
          </a:p>
        </p:txBody>
      </p:sp>
      <p:sp>
        <p:nvSpPr>
          <p:cNvPr id="42" name="Rectangle 41"/>
          <p:cNvSpPr/>
          <p:nvPr/>
        </p:nvSpPr>
        <p:spPr>
          <a:xfrm>
            <a:off x="2491518" y="3484687"/>
            <a:ext cx="2407432" cy="923330"/>
          </a:xfrm>
          <a:prstGeom prst="rect">
            <a:avLst/>
          </a:prstGeom>
          <a:ln w="28575">
            <a:solidFill>
              <a:schemeClr val="bg2"/>
            </a:solidFill>
            <a:prstDash val="sysDot"/>
          </a:ln>
        </p:spPr>
        <p:txBody>
          <a:bodyPr wrap="square">
            <a:spAutoFit/>
          </a:bodyPr>
          <a:lstStyle/>
          <a:p>
            <a:pPr algn="ctr">
              <a:lnSpc>
                <a:spcPct val="150000"/>
              </a:lnSpc>
            </a:pPr>
            <a:r>
              <a:rPr lang="fr-FR" b="1" dirty="0" smtClean="0">
                <a:solidFill>
                  <a:schemeClr val="bg1"/>
                </a:solidFill>
                <a:latin typeface="FiraSans Regular"/>
              </a:rPr>
              <a:t>REFORMULE LA PROBLÉMATIQUE</a:t>
            </a:r>
            <a:endParaRPr lang="fr-FR" dirty="0">
              <a:solidFill>
                <a:schemeClr val="bg1"/>
              </a:solidFill>
              <a:latin typeface="FiraSans Regular"/>
            </a:endParaRPr>
          </a:p>
        </p:txBody>
      </p:sp>
      <p:sp>
        <p:nvSpPr>
          <p:cNvPr id="44" name="Rectangle 43"/>
          <p:cNvSpPr/>
          <p:nvPr/>
        </p:nvSpPr>
        <p:spPr>
          <a:xfrm>
            <a:off x="1561372" y="2311950"/>
            <a:ext cx="4267725" cy="507831"/>
          </a:xfrm>
          <a:prstGeom prst="rect">
            <a:avLst/>
          </a:prstGeom>
        </p:spPr>
        <p:txBody>
          <a:bodyPr wrap="square">
            <a:spAutoFit/>
          </a:bodyPr>
          <a:lstStyle/>
          <a:p>
            <a:pPr algn="ctr">
              <a:lnSpc>
                <a:spcPct val="150000"/>
              </a:lnSpc>
            </a:pPr>
            <a:r>
              <a:rPr lang="fr-FR" b="1" dirty="0" smtClean="0">
                <a:solidFill>
                  <a:schemeClr val="tx1">
                    <a:lumMod val="95000"/>
                    <a:lumOff val="5000"/>
                  </a:schemeClr>
                </a:solidFill>
                <a:latin typeface="FiraSans Regular"/>
              </a:rPr>
              <a:t>à la fin de la phase de réflexion</a:t>
            </a:r>
            <a:endParaRPr lang="fr-FR" dirty="0">
              <a:solidFill>
                <a:schemeClr val="tx1">
                  <a:lumMod val="95000"/>
                  <a:lumOff val="5000"/>
                </a:schemeClr>
              </a:solidFill>
              <a:latin typeface="FiraSans Regular"/>
            </a:endParaRPr>
          </a:p>
        </p:txBody>
      </p:sp>
      <p:sp>
        <p:nvSpPr>
          <p:cNvPr id="45" name="Rectangle 44"/>
          <p:cNvSpPr/>
          <p:nvPr/>
        </p:nvSpPr>
        <p:spPr>
          <a:xfrm>
            <a:off x="2916784" y="2845267"/>
            <a:ext cx="1556901" cy="369332"/>
          </a:xfrm>
          <a:prstGeom prst="rect">
            <a:avLst/>
          </a:prstGeom>
        </p:spPr>
        <p:txBody>
          <a:bodyPr wrap="none">
            <a:spAutoFit/>
          </a:bodyPr>
          <a:lstStyle/>
          <a:p>
            <a:r>
              <a:rPr lang="fr-FR" b="1" dirty="0">
                <a:solidFill>
                  <a:schemeClr val="bg1"/>
                </a:solidFill>
                <a:latin typeface="FiraSans Regular"/>
              </a:rPr>
              <a:t>L’apprenant </a:t>
            </a:r>
            <a:endParaRPr lang="fr-FR" dirty="0"/>
          </a:p>
        </p:txBody>
      </p:sp>
      <p:sp>
        <p:nvSpPr>
          <p:cNvPr id="47" name="Rectangle 46"/>
          <p:cNvSpPr/>
          <p:nvPr/>
        </p:nvSpPr>
        <p:spPr>
          <a:xfrm>
            <a:off x="1669642" y="4768679"/>
            <a:ext cx="4051185" cy="507831"/>
          </a:xfrm>
          <a:prstGeom prst="rect">
            <a:avLst/>
          </a:prstGeom>
        </p:spPr>
        <p:txBody>
          <a:bodyPr wrap="square">
            <a:spAutoFit/>
          </a:bodyPr>
          <a:lstStyle/>
          <a:p>
            <a:pPr algn="ctr">
              <a:lnSpc>
                <a:spcPct val="150000"/>
              </a:lnSpc>
            </a:pPr>
            <a:r>
              <a:rPr lang="fr-FR" dirty="0" smtClean="0">
                <a:solidFill>
                  <a:schemeClr val="bg1"/>
                </a:solidFill>
                <a:latin typeface="FiraSans Regular"/>
              </a:rPr>
              <a:t>L’enseignant valide la reformulation</a:t>
            </a:r>
            <a:endParaRPr lang="fr-FR" dirty="0">
              <a:solidFill>
                <a:schemeClr val="bg1"/>
              </a:solidFill>
              <a:latin typeface="FiraSans Regular"/>
            </a:endParaRPr>
          </a:p>
        </p:txBody>
      </p:sp>
    </p:spTree>
    <p:extLst>
      <p:ext uri="{BB962C8B-B14F-4D97-AF65-F5344CB8AC3E}">
        <p14:creationId xmlns:p14="http://schemas.microsoft.com/office/powerpoint/2010/main" val="2336209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wipe(left)">
                                      <p:cBhvr>
                                        <p:cTn id="7" dur="500"/>
                                        <p:tgtEl>
                                          <p:spTgt spid="40"/>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3"/>
                                        </p:tgtEl>
                                        <p:attrNameLst>
                                          <p:attrName>style.visibility</p:attrName>
                                        </p:attrNameLst>
                                      </p:cBhvr>
                                      <p:to>
                                        <p:strVal val="visible"/>
                                      </p:to>
                                    </p:set>
                                    <p:animEffect transition="in" filter="fade">
                                      <p:cBhvr>
                                        <p:cTn id="11" dur="500"/>
                                        <p:tgtEl>
                                          <p:spTgt spid="23"/>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wipe(up)">
                                      <p:cBhvr>
                                        <p:cTn id="15" dur="500"/>
                                        <p:tgtEl>
                                          <p:spTgt spid="22"/>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fade">
                                      <p:cBhvr>
                                        <p:cTn id="19" dur="500"/>
                                        <p:tgtEl>
                                          <p:spTgt spid="33"/>
                                        </p:tgtEl>
                                      </p:cBhvr>
                                    </p:animEffect>
                                  </p:childTnLst>
                                </p:cTn>
                              </p:par>
                            </p:childTnLst>
                          </p:cTn>
                        </p:par>
                        <p:par>
                          <p:cTn id="20" fill="hold">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39"/>
                                        </p:tgtEl>
                                        <p:attrNameLst>
                                          <p:attrName>style.visibility</p:attrName>
                                        </p:attrNameLst>
                                      </p:cBhvr>
                                      <p:to>
                                        <p:strVal val="visible"/>
                                      </p:to>
                                    </p:set>
                                    <p:animEffect transition="in" filter="wipe(up)">
                                      <p:cBhvr>
                                        <p:cTn id="23" dur="500"/>
                                        <p:tgtEl>
                                          <p:spTgt spid="39"/>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34"/>
                                        </p:tgtEl>
                                        <p:attrNameLst>
                                          <p:attrName>style.visibility</p:attrName>
                                        </p:attrNameLst>
                                      </p:cBhvr>
                                      <p:to>
                                        <p:strVal val="visible"/>
                                      </p:to>
                                    </p:set>
                                    <p:animEffect transition="in" filter="fade">
                                      <p:cBhvr>
                                        <p:cTn id="27" dur="500"/>
                                        <p:tgtEl>
                                          <p:spTgt spid="34"/>
                                        </p:tgtEl>
                                      </p:cBhvr>
                                    </p:animEffect>
                                  </p:childTnLst>
                                </p:cTn>
                              </p:par>
                            </p:childTnLst>
                          </p:cTn>
                        </p:par>
                        <p:par>
                          <p:cTn id="28" fill="hold">
                            <p:stCondLst>
                              <p:cond delay="3000"/>
                            </p:stCondLst>
                            <p:childTnLst>
                              <p:par>
                                <p:cTn id="29" presetID="22" presetClass="entr" presetSubtype="1" fill="hold" grpId="0" nodeType="afterEffect">
                                  <p:stCondLst>
                                    <p:cond delay="0"/>
                                  </p:stCondLst>
                                  <p:childTnLst>
                                    <p:set>
                                      <p:cBhvr>
                                        <p:cTn id="30" dur="1" fill="hold">
                                          <p:stCondLst>
                                            <p:cond delay="0"/>
                                          </p:stCondLst>
                                        </p:cTn>
                                        <p:tgtEl>
                                          <p:spTgt spid="37"/>
                                        </p:tgtEl>
                                        <p:attrNameLst>
                                          <p:attrName>style.visibility</p:attrName>
                                        </p:attrNameLst>
                                      </p:cBhvr>
                                      <p:to>
                                        <p:strVal val="visible"/>
                                      </p:to>
                                    </p:set>
                                    <p:animEffect transition="in" filter="wipe(up)">
                                      <p:cBhvr>
                                        <p:cTn id="31" dur="500"/>
                                        <p:tgtEl>
                                          <p:spTgt spid="37"/>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35"/>
                                        </p:tgtEl>
                                        <p:attrNameLst>
                                          <p:attrName>style.visibility</p:attrName>
                                        </p:attrNameLst>
                                      </p:cBhvr>
                                      <p:to>
                                        <p:strVal val="visible"/>
                                      </p:to>
                                    </p:set>
                                    <p:animEffect transition="in" filter="fade">
                                      <p:cBhvr>
                                        <p:cTn id="35" dur="500"/>
                                        <p:tgtEl>
                                          <p:spTgt spid="35"/>
                                        </p:tgtEl>
                                      </p:cBhvr>
                                    </p:animEffect>
                                  </p:childTnLst>
                                </p:cTn>
                              </p:par>
                            </p:childTnLst>
                          </p:cTn>
                        </p:par>
                        <p:par>
                          <p:cTn id="36" fill="hold">
                            <p:stCondLst>
                              <p:cond delay="4000"/>
                            </p:stCondLst>
                            <p:childTnLst>
                              <p:par>
                                <p:cTn id="37" presetID="22" presetClass="entr" presetSubtype="1" fill="hold" grpId="0" nodeType="afterEffect">
                                  <p:stCondLst>
                                    <p:cond delay="0"/>
                                  </p:stCondLst>
                                  <p:childTnLst>
                                    <p:set>
                                      <p:cBhvr>
                                        <p:cTn id="38" dur="1" fill="hold">
                                          <p:stCondLst>
                                            <p:cond delay="0"/>
                                          </p:stCondLst>
                                        </p:cTn>
                                        <p:tgtEl>
                                          <p:spTgt spid="36"/>
                                        </p:tgtEl>
                                        <p:attrNameLst>
                                          <p:attrName>style.visibility</p:attrName>
                                        </p:attrNameLst>
                                      </p:cBhvr>
                                      <p:to>
                                        <p:strVal val="visible"/>
                                      </p:to>
                                    </p:set>
                                    <p:animEffect transition="in" filter="wipe(up)">
                                      <p:cBhvr>
                                        <p:cTn id="39"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36" grpId="0"/>
      <p:bldP spid="37" grpId="0"/>
      <p:bldP spid="39" grpId="0"/>
      <p:bldP spid="40" grpId="0"/>
    </p:bld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Réflexion</a:t>
            </a:r>
            <a:endParaRPr lang="fr" sz="3600" dirty="0">
              <a:solidFill>
                <a:schemeClr val="bg1"/>
              </a:solidFill>
              <a:latin typeface="FiraSans Regular"/>
              <a:ea typeface="Segoe Pro Display Light" charset="0"/>
              <a:cs typeface="Segoe Pro Display Light" charset="0"/>
            </a:endParaRPr>
          </a:p>
        </p:txBody>
      </p:sp>
      <p:sp>
        <p:nvSpPr>
          <p:cNvPr id="30" name="Rectangle 29"/>
          <p:cNvSpPr/>
          <p:nvPr/>
        </p:nvSpPr>
        <p:spPr>
          <a:xfrm>
            <a:off x="1541699" y="2230394"/>
            <a:ext cx="4786539" cy="507831"/>
          </a:xfrm>
          <a:prstGeom prst="rect">
            <a:avLst/>
          </a:prstGeom>
        </p:spPr>
        <p:txBody>
          <a:bodyPr wrap="square">
            <a:spAutoFit/>
          </a:bodyPr>
          <a:lstStyle/>
          <a:p>
            <a:pPr algn="ctr">
              <a:lnSpc>
                <a:spcPct val="150000"/>
              </a:lnSpc>
            </a:pPr>
            <a:r>
              <a:rPr lang="fr-FR" b="1" dirty="0" smtClean="0">
                <a:solidFill>
                  <a:schemeClr val="tx1">
                    <a:lumMod val="95000"/>
                    <a:lumOff val="5000"/>
                  </a:schemeClr>
                </a:solidFill>
                <a:latin typeface="FiraSans Regular"/>
              </a:rPr>
              <a:t>La reformulation de l’apprenant validée</a:t>
            </a:r>
            <a:endParaRPr lang="fr-FR" dirty="0">
              <a:solidFill>
                <a:schemeClr val="tx1">
                  <a:lumMod val="95000"/>
                  <a:lumOff val="5000"/>
                </a:schemeClr>
              </a:solidFill>
              <a:latin typeface="FiraSans Regular"/>
            </a:endParaRPr>
          </a:p>
        </p:txBody>
      </p:sp>
      <p:grpSp>
        <p:nvGrpSpPr>
          <p:cNvPr id="38" name="Groupe 37"/>
          <p:cNvGrpSpPr/>
          <p:nvPr/>
        </p:nvGrpSpPr>
        <p:grpSpPr>
          <a:xfrm>
            <a:off x="180568" y="1289841"/>
            <a:ext cx="571500" cy="646331"/>
            <a:chOff x="274274" y="1300753"/>
            <a:chExt cx="571500" cy="646331"/>
          </a:xfrm>
        </p:grpSpPr>
        <p:sp>
          <p:nvSpPr>
            <p:cNvPr id="43" name="Rectangle 42"/>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ZoneTexte 45"/>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3</a:t>
              </a:r>
              <a:endParaRPr lang="fr-FR" sz="3600" b="1" dirty="0">
                <a:solidFill>
                  <a:srgbClr val="D24726"/>
                </a:solidFill>
              </a:endParaRPr>
            </a:p>
          </p:txBody>
        </p:sp>
      </p:grpSp>
      <p:sp>
        <p:nvSpPr>
          <p:cNvPr id="24"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25"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26"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27"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28"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29"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31"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32" name="Parenthèse fermante 31"/>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 name="Rectangle 1"/>
          <p:cNvSpPr/>
          <p:nvPr/>
        </p:nvSpPr>
        <p:spPr>
          <a:xfrm>
            <a:off x="2472321" y="2829144"/>
            <a:ext cx="2864951" cy="369332"/>
          </a:xfrm>
          <a:prstGeom prst="rect">
            <a:avLst/>
          </a:prstGeom>
        </p:spPr>
        <p:txBody>
          <a:bodyPr wrap="none">
            <a:spAutoFit/>
          </a:bodyPr>
          <a:lstStyle/>
          <a:p>
            <a:r>
              <a:rPr lang="fr-FR" b="1" dirty="0" smtClean="0">
                <a:solidFill>
                  <a:schemeClr val="bg1"/>
                </a:solidFill>
                <a:latin typeface="FiraSans Regular"/>
              </a:rPr>
              <a:t>L’apprenant formule des</a:t>
            </a:r>
            <a:endParaRPr lang="fr-FR" dirty="0"/>
          </a:p>
        </p:txBody>
      </p:sp>
      <p:sp>
        <p:nvSpPr>
          <p:cNvPr id="5" name="Rectangle à coins arrondis 4"/>
          <p:cNvSpPr/>
          <p:nvPr/>
        </p:nvSpPr>
        <p:spPr>
          <a:xfrm>
            <a:off x="1406382" y="3360468"/>
            <a:ext cx="1847225" cy="1021556"/>
          </a:xfrm>
          <a:prstGeom prst="roundRect">
            <a:avLst/>
          </a:prstGeom>
          <a:ln w="38100">
            <a:solidFill>
              <a:schemeClr val="bg2"/>
            </a:solidFill>
            <a:prstDash val="sysDot"/>
          </a:ln>
        </p:spPr>
        <p:txBody>
          <a:bodyPr wrap="none">
            <a:spAutoFit/>
          </a:bodyPr>
          <a:lstStyle/>
          <a:p>
            <a:endParaRPr lang="fr-FR" b="1" dirty="0" smtClean="0">
              <a:solidFill>
                <a:schemeClr val="bg1"/>
              </a:solidFill>
              <a:latin typeface="FiraSans Regular"/>
            </a:endParaRPr>
          </a:p>
          <a:p>
            <a:r>
              <a:rPr lang="fr-FR" b="1" dirty="0" smtClean="0">
                <a:solidFill>
                  <a:schemeClr val="bg1"/>
                </a:solidFill>
                <a:latin typeface="FiraSans Regular"/>
              </a:rPr>
              <a:t>HYPOTHÈSES</a:t>
            </a:r>
          </a:p>
          <a:p>
            <a:endParaRPr lang="fr-FR" dirty="0"/>
          </a:p>
        </p:txBody>
      </p:sp>
      <p:sp>
        <p:nvSpPr>
          <p:cNvPr id="6" name="Rectangle à coins arrondis 5"/>
          <p:cNvSpPr/>
          <p:nvPr/>
        </p:nvSpPr>
        <p:spPr>
          <a:xfrm>
            <a:off x="3320200" y="3368525"/>
            <a:ext cx="2035443" cy="1021556"/>
          </a:xfrm>
          <a:prstGeom prst="roundRect">
            <a:avLst/>
          </a:prstGeom>
          <a:ln w="38100">
            <a:solidFill>
              <a:schemeClr val="bg2"/>
            </a:solidFill>
            <a:prstDash val="sysDot"/>
          </a:ln>
        </p:spPr>
        <p:txBody>
          <a:bodyPr wrap="none">
            <a:spAutoFit/>
          </a:bodyPr>
          <a:lstStyle/>
          <a:p>
            <a:endParaRPr lang="fr-FR" b="1" dirty="0" smtClean="0">
              <a:solidFill>
                <a:schemeClr val="bg1"/>
              </a:solidFill>
              <a:latin typeface="FiraSans Regular"/>
            </a:endParaRPr>
          </a:p>
          <a:p>
            <a:r>
              <a:rPr lang="fr-FR" b="1" dirty="0" smtClean="0">
                <a:solidFill>
                  <a:schemeClr val="bg1"/>
                </a:solidFill>
                <a:latin typeface="FiraSans Regular"/>
              </a:rPr>
              <a:t>PROPOSITIONS</a:t>
            </a:r>
          </a:p>
          <a:p>
            <a:endParaRPr lang="fr-FR" dirty="0"/>
          </a:p>
        </p:txBody>
      </p:sp>
      <p:sp>
        <p:nvSpPr>
          <p:cNvPr id="7" name="Rectangle à coins arrondis 6"/>
          <p:cNvSpPr/>
          <p:nvPr/>
        </p:nvSpPr>
        <p:spPr>
          <a:xfrm>
            <a:off x="5395519" y="3368525"/>
            <a:ext cx="1102638" cy="1021556"/>
          </a:xfrm>
          <a:prstGeom prst="roundRect">
            <a:avLst/>
          </a:prstGeom>
          <a:ln w="38100">
            <a:solidFill>
              <a:schemeClr val="bg2"/>
            </a:solidFill>
            <a:prstDash val="sysDot"/>
          </a:ln>
        </p:spPr>
        <p:txBody>
          <a:bodyPr wrap="none">
            <a:spAutoFit/>
          </a:bodyPr>
          <a:lstStyle/>
          <a:p>
            <a:endParaRPr lang="fr-FR" b="1" dirty="0" smtClean="0">
              <a:solidFill>
                <a:schemeClr val="bg1"/>
              </a:solidFill>
              <a:latin typeface="FiraSans Regular"/>
            </a:endParaRPr>
          </a:p>
          <a:p>
            <a:r>
              <a:rPr lang="fr-FR" b="1" dirty="0" smtClean="0">
                <a:solidFill>
                  <a:schemeClr val="bg1"/>
                </a:solidFill>
                <a:latin typeface="FiraSans Regular"/>
              </a:rPr>
              <a:t>PISTES</a:t>
            </a:r>
          </a:p>
          <a:p>
            <a:endParaRPr lang="fr-FR" dirty="0"/>
          </a:p>
        </p:txBody>
      </p:sp>
      <p:sp>
        <p:nvSpPr>
          <p:cNvPr id="33" name="Rectangle 32"/>
          <p:cNvSpPr/>
          <p:nvPr/>
        </p:nvSpPr>
        <p:spPr>
          <a:xfrm>
            <a:off x="-340359" y="4743008"/>
            <a:ext cx="8249920" cy="531813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4" name="ZoneTexte 33"/>
          <p:cNvSpPr txBox="1"/>
          <p:nvPr/>
        </p:nvSpPr>
        <p:spPr>
          <a:xfrm>
            <a:off x="0" y="4903199"/>
            <a:ext cx="8006080" cy="1077218"/>
          </a:xfrm>
          <a:prstGeom prst="rect">
            <a:avLst/>
          </a:prstGeom>
          <a:noFill/>
        </p:spPr>
        <p:txBody>
          <a:bodyPr wrap="square" rtlCol="0">
            <a:spAutoFit/>
          </a:bodyPr>
          <a:lstStyle/>
          <a:p>
            <a:pPr algn="ctr"/>
            <a:r>
              <a:rPr lang="fr" sz="1600" dirty="0" smtClean="0">
                <a:latin typeface="FiraSans Regular"/>
                <a:ea typeface="Segoe Pro Display Light" charset="0"/>
                <a:cs typeface="Segoe Pro Display Light" charset="0"/>
              </a:rPr>
              <a:t>A l’occasion </a:t>
            </a:r>
          </a:p>
          <a:p>
            <a:pPr algn="ctr"/>
            <a:r>
              <a:rPr lang="fr" sz="1600" dirty="0" smtClean="0">
                <a:latin typeface="FiraSans Regular"/>
                <a:ea typeface="Segoe Pro Display Light" charset="0"/>
                <a:cs typeface="Segoe Pro Display Light" charset="0"/>
              </a:rPr>
              <a:t>de la reformulation de la problématique,</a:t>
            </a:r>
          </a:p>
          <a:p>
            <a:pPr algn="ctr"/>
            <a:r>
              <a:rPr lang="fr-FR" sz="1600" dirty="0" smtClean="0">
                <a:latin typeface="FiraSans Regular"/>
                <a:ea typeface="Segoe Pro Display Light" charset="0"/>
                <a:cs typeface="Segoe Pro Display Light" charset="0"/>
              </a:rPr>
              <a:t>de la formulation des hypothèses, propositions ou pistes</a:t>
            </a:r>
            <a:r>
              <a:rPr lang="fr" sz="1600" dirty="0" smtClean="0">
                <a:latin typeface="FiraSans Regular"/>
                <a:ea typeface="Segoe Pro Display Light" charset="0"/>
                <a:cs typeface="Segoe Pro Display Light" charset="0"/>
              </a:rPr>
              <a:t> </a:t>
            </a:r>
          </a:p>
          <a:p>
            <a:pPr algn="ctr"/>
            <a:r>
              <a:rPr lang="fr" sz="1600" dirty="0" smtClean="0">
                <a:latin typeface="FiraSans Regular"/>
                <a:ea typeface="Segoe Pro Display Light" charset="0"/>
                <a:cs typeface="Segoe Pro Display Light" charset="0"/>
              </a:rPr>
              <a:t>des besoins nouveaux peuvent s’exprimer :</a:t>
            </a:r>
          </a:p>
        </p:txBody>
      </p:sp>
      <p:sp>
        <p:nvSpPr>
          <p:cNvPr id="35" name="ZoneTexte 34"/>
          <p:cNvSpPr txBox="1"/>
          <p:nvPr/>
        </p:nvSpPr>
        <p:spPr>
          <a:xfrm>
            <a:off x="327287" y="6216599"/>
            <a:ext cx="1728000" cy="919401"/>
          </a:xfrm>
          <a:prstGeom prst="roundRect">
            <a:avLst/>
          </a:prstGeom>
          <a:noFill/>
          <a:ln w="19050">
            <a:solidFill>
              <a:schemeClr val="accent4">
                <a:lumMod val="50000"/>
              </a:schemeClr>
            </a:solidFill>
            <a:prstDash val="sysDot"/>
          </a:ln>
        </p:spPr>
        <p:txBody>
          <a:bodyPr wrap="square" rtlCol="0">
            <a:spAutoFit/>
          </a:bodyPr>
          <a:lstStyle/>
          <a:p>
            <a:pPr algn="ctr"/>
            <a:r>
              <a:rPr lang="fr" sz="1600" dirty="0" smtClean="0">
                <a:latin typeface="FiraSans Regular"/>
                <a:ea typeface="Segoe Pro Display Light" charset="0"/>
                <a:cs typeface="Segoe Pro Display Light" charset="0"/>
              </a:rPr>
              <a:t>informations </a:t>
            </a:r>
            <a:r>
              <a:rPr lang="fr" sz="1600" dirty="0">
                <a:latin typeface="FiraSans Regular"/>
                <a:ea typeface="Segoe Pro Display Light" charset="0"/>
                <a:cs typeface="Segoe Pro Display Light" charset="0"/>
              </a:rPr>
              <a:t>complémentaires </a:t>
            </a:r>
            <a:r>
              <a:rPr lang="fr" sz="1600" dirty="0" smtClean="0">
                <a:latin typeface="FiraSans Regular"/>
                <a:ea typeface="Segoe Pro Display Light" charset="0"/>
                <a:cs typeface="Segoe Pro Display Light" charset="0"/>
              </a:rPr>
              <a:t>à collecter</a:t>
            </a:r>
          </a:p>
        </p:txBody>
      </p:sp>
      <p:sp>
        <p:nvSpPr>
          <p:cNvPr id="36" name="ZoneTexte 35"/>
          <p:cNvSpPr txBox="1"/>
          <p:nvPr/>
        </p:nvSpPr>
        <p:spPr>
          <a:xfrm>
            <a:off x="2176796" y="6216599"/>
            <a:ext cx="1728000" cy="919401"/>
          </a:xfrm>
          <a:prstGeom prst="roundRect">
            <a:avLst/>
          </a:prstGeom>
          <a:noFill/>
          <a:ln w="19050">
            <a:solidFill>
              <a:schemeClr val="accent4">
                <a:lumMod val="50000"/>
              </a:schemeClr>
            </a:solidFill>
            <a:prstDash val="sysDot"/>
          </a:ln>
        </p:spPr>
        <p:txBody>
          <a:bodyPr wrap="square" rtlCol="0">
            <a:spAutoFit/>
          </a:bodyPr>
          <a:lstStyle/>
          <a:p>
            <a:pPr algn="ctr"/>
            <a:r>
              <a:rPr lang="fr-FR" sz="1600" dirty="0" smtClean="0">
                <a:latin typeface="FiraSans Regular"/>
                <a:ea typeface="Segoe Pro Display Light" charset="0"/>
                <a:cs typeface="Segoe Pro Display Light" charset="0"/>
              </a:rPr>
              <a:t>informations données </a:t>
            </a:r>
          </a:p>
          <a:p>
            <a:pPr algn="ctr"/>
            <a:r>
              <a:rPr lang="fr-FR" sz="1600" dirty="0" smtClean="0">
                <a:latin typeface="FiraSans Regular"/>
                <a:ea typeface="Segoe Pro Display Light" charset="0"/>
                <a:cs typeface="Segoe Pro Display Light" charset="0"/>
              </a:rPr>
              <a:t>à approfondir</a:t>
            </a:r>
            <a:endParaRPr lang="fr" sz="1600" dirty="0" smtClean="0">
              <a:latin typeface="FiraSans Regular"/>
              <a:ea typeface="Segoe Pro Display Light" charset="0"/>
              <a:cs typeface="Segoe Pro Display Light" charset="0"/>
            </a:endParaRPr>
          </a:p>
        </p:txBody>
      </p:sp>
      <p:sp>
        <p:nvSpPr>
          <p:cNvPr id="37" name="ZoneTexte 36"/>
          <p:cNvSpPr txBox="1"/>
          <p:nvPr/>
        </p:nvSpPr>
        <p:spPr>
          <a:xfrm>
            <a:off x="4026305" y="6216599"/>
            <a:ext cx="1728000" cy="919401"/>
          </a:xfrm>
          <a:prstGeom prst="roundRect">
            <a:avLst/>
          </a:prstGeom>
          <a:noFill/>
          <a:ln w="19050">
            <a:solidFill>
              <a:schemeClr val="accent4">
                <a:lumMod val="50000"/>
              </a:schemeClr>
            </a:solidFill>
            <a:prstDash val="sysDot"/>
          </a:ln>
        </p:spPr>
        <p:txBody>
          <a:bodyPr wrap="square" rtlCol="0">
            <a:spAutoFit/>
          </a:bodyPr>
          <a:lstStyle/>
          <a:p>
            <a:pPr algn="ctr"/>
            <a:r>
              <a:rPr lang="fr-FR" sz="1600" dirty="0" smtClean="0">
                <a:latin typeface="FiraSans Regular"/>
                <a:ea typeface="Segoe Pro Display Light" charset="0"/>
                <a:cs typeface="Segoe Pro Display Light" charset="0"/>
              </a:rPr>
              <a:t>nouveaux savoirs à apportés</a:t>
            </a:r>
            <a:endParaRPr lang="fr" sz="1600" dirty="0" smtClean="0">
              <a:latin typeface="FiraSans Regular"/>
              <a:ea typeface="Segoe Pro Display Light" charset="0"/>
              <a:cs typeface="Segoe Pro Display Light" charset="0"/>
            </a:endParaRPr>
          </a:p>
        </p:txBody>
      </p:sp>
      <p:sp>
        <p:nvSpPr>
          <p:cNvPr id="39" name="ZoneTexte 38"/>
          <p:cNvSpPr txBox="1"/>
          <p:nvPr/>
        </p:nvSpPr>
        <p:spPr>
          <a:xfrm>
            <a:off x="5875815" y="6216599"/>
            <a:ext cx="1728000" cy="902375"/>
          </a:xfrm>
          <a:prstGeom prst="roundRect">
            <a:avLst/>
          </a:prstGeom>
          <a:noFill/>
          <a:ln w="19050">
            <a:solidFill>
              <a:schemeClr val="accent4">
                <a:lumMod val="50000"/>
              </a:schemeClr>
            </a:solidFill>
            <a:prstDash val="sysDot"/>
          </a:ln>
        </p:spPr>
        <p:txBody>
          <a:bodyPr wrap="square" rtlCol="0">
            <a:spAutoFit/>
          </a:bodyPr>
          <a:lstStyle/>
          <a:p>
            <a:pPr algn="ctr"/>
            <a:endParaRPr lang="fr-FR" sz="700" dirty="0" smtClean="0">
              <a:latin typeface="FiraSans Regular"/>
              <a:ea typeface="Segoe Pro Display Light" charset="0"/>
              <a:cs typeface="Segoe Pro Display Light" charset="0"/>
            </a:endParaRPr>
          </a:p>
          <a:p>
            <a:pPr algn="ctr"/>
            <a:r>
              <a:rPr lang="fr-FR" sz="1600" dirty="0" smtClean="0">
                <a:latin typeface="FiraSans Regular"/>
                <a:ea typeface="Segoe Pro Display Light" charset="0"/>
                <a:cs typeface="Segoe Pro Display Light" charset="0"/>
              </a:rPr>
              <a:t>ressources </a:t>
            </a:r>
          </a:p>
          <a:p>
            <a:pPr algn="ctr"/>
            <a:r>
              <a:rPr lang="fr-FR" sz="1600" dirty="0" smtClean="0">
                <a:latin typeface="FiraSans Regular"/>
                <a:ea typeface="Segoe Pro Display Light" charset="0"/>
                <a:cs typeface="Segoe Pro Display Light" charset="0"/>
              </a:rPr>
              <a:t>à fournir</a:t>
            </a:r>
            <a:endParaRPr lang="fr-FR" sz="800" dirty="0" smtClean="0">
              <a:latin typeface="FiraSans Regular"/>
              <a:ea typeface="Segoe Pro Display Light" charset="0"/>
              <a:cs typeface="Segoe Pro Display Light" charset="0"/>
            </a:endParaRPr>
          </a:p>
          <a:p>
            <a:pPr algn="ctr"/>
            <a:endParaRPr lang="fr-FR" sz="800" dirty="0">
              <a:latin typeface="FiraSans Regular"/>
              <a:ea typeface="Segoe Pro Display Light" charset="0"/>
              <a:cs typeface="Segoe Pro Display Light" charset="0"/>
            </a:endParaRPr>
          </a:p>
        </p:txBody>
      </p:sp>
      <p:sp>
        <p:nvSpPr>
          <p:cNvPr id="40" name="ZoneTexte 39"/>
          <p:cNvSpPr txBox="1"/>
          <p:nvPr/>
        </p:nvSpPr>
        <p:spPr>
          <a:xfrm>
            <a:off x="2144724" y="7697287"/>
            <a:ext cx="3558781" cy="646986"/>
          </a:xfrm>
          <a:prstGeom prst="roundRect">
            <a:avLst/>
          </a:prstGeom>
          <a:solidFill>
            <a:schemeClr val="bg2"/>
          </a:solidFill>
          <a:ln w="19050">
            <a:noFill/>
            <a:prstDash val="sysDot"/>
          </a:ln>
        </p:spPr>
        <p:txBody>
          <a:bodyPr wrap="square" rtlCol="0">
            <a:spAutoFit/>
          </a:bodyPr>
          <a:lstStyle/>
          <a:p>
            <a:pPr algn="ctr"/>
            <a:r>
              <a:rPr lang="fr-FR" sz="1600" b="1" dirty="0" smtClean="0">
                <a:latin typeface="FiraSans Regular"/>
                <a:ea typeface="Segoe Pro Display Light" charset="0"/>
                <a:cs typeface="Segoe Pro Display Light" charset="0"/>
              </a:rPr>
              <a:t>POUR ANALYSER </a:t>
            </a:r>
          </a:p>
          <a:p>
            <a:pPr algn="ctr"/>
            <a:r>
              <a:rPr lang="fr-FR" sz="1600" b="1" dirty="0" smtClean="0">
                <a:latin typeface="FiraSans Regular"/>
                <a:ea typeface="Segoe Pro Display Light" charset="0"/>
                <a:cs typeface="Segoe Pro Display Light" charset="0"/>
              </a:rPr>
              <a:t>LA PROBLÉMATIQUE</a:t>
            </a:r>
            <a:endParaRPr lang="fr" sz="1600" b="1" dirty="0" smtClean="0">
              <a:latin typeface="FiraSans Regular"/>
              <a:ea typeface="Segoe Pro Display Light" charset="0"/>
              <a:cs typeface="Segoe Pro Display Light" charset="0"/>
            </a:endParaRPr>
          </a:p>
        </p:txBody>
      </p:sp>
    </p:spTree>
    <p:extLst>
      <p:ext uri="{BB962C8B-B14F-4D97-AF65-F5344CB8AC3E}">
        <p14:creationId xmlns:p14="http://schemas.microsoft.com/office/powerpoint/2010/main" val="342302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wipe(up)">
                                      <p:cBhvr>
                                        <p:cTn id="7" dur="500"/>
                                        <p:tgtEl>
                                          <p:spTgt spid="30"/>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up)">
                                      <p:cBhvr>
                                        <p:cTn id="11" dur="500"/>
                                        <p:tgtEl>
                                          <p:spTgt spid="2"/>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up)">
                                      <p:cBhvr>
                                        <p:cTn id="15" dur="500"/>
                                        <p:tgtEl>
                                          <p:spTgt spid="5"/>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up)">
                                      <p:cBhvr>
                                        <p:cTn id="18" dur="500"/>
                                        <p:tgtEl>
                                          <p:spTgt spid="6"/>
                                        </p:tgtEl>
                                      </p:cBhvr>
                                    </p:animEffect>
                                  </p:childTnLst>
                                </p:cTn>
                              </p:par>
                              <p:par>
                                <p:cTn id="19" presetID="22" presetClass="entr" presetSubtype="1"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wipe(up)">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33"/>
                                        </p:tgtEl>
                                        <p:attrNameLst>
                                          <p:attrName>style.visibility</p:attrName>
                                        </p:attrNameLst>
                                      </p:cBhvr>
                                      <p:to>
                                        <p:strVal val="visible"/>
                                      </p:to>
                                    </p:set>
                                    <p:animEffect transition="in" filter="wipe(down)">
                                      <p:cBhvr>
                                        <p:cTn id="26" dur="500"/>
                                        <p:tgtEl>
                                          <p:spTgt spid="33"/>
                                        </p:tgtEl>
                                      </p:cBhvr>
                                    </p:animEffect>
                                  </p:childTnLst>
                                </p:cTn>
                              </p:par>
                            </p:childTnLst>
                          </p:cTn>
                        </p:par>
                        <p:par>
                          <p:cTn id="27" fill="hold">
                            <p:stCondLst>
                              <p:cond delay="500"/>
                            </p:stCondLst>
                            <p:childTnLst>
                              <p:par>
                                <p:cTn id="28" presetID="22" presetClass="entr" presetSubtype="1" fill="hold" grpId="0" nodeType="afterEffect">
                                  <p:stCondLst>
                                    <p:cond delay="0"/>
                                  </p:stCondLst>
                                  <p:childTnLst>
                                    <p:set>
                                      <p:cBhvr>
                                        <p:cTn id="29" dur="1" fill="hold">
                                          <p:stCondLst>
                                            <p:cond delay="0"/>
                                          </p:stCondLst>
                                        </p:cTn>
                                        <p:tgtEl>
                                          <p:spTgt spid="34"/>
                                        </p:tgtEl>
                                        <p:attrNameLst>
                                          <p:attrName>style.visibility</p:attrName>
                                        </p:attrNameLst>
                                      </p:cBhvr>
                                      <p:to>
                                        <p:strVal val="visible"/>
                                      </p:to>
                                    </p:set>
                                    <p:animEffect transition="in" filter="wipe(up)">
                                      <p:cBhvr>
                                        <p:cTn id="30" dur="500"/>
                                        <p:tgtEl>
                                          <p:spTgt spid="34"/>
                                        </p:tgtEl>
                                      </p:cBhvr>
                                    </p:animEffect>
                                  </p:childTnLst>
                                </p:cTn>
                              </p:par>
                            </p:childTnLst>
                          </p:cTn>
                        </p:par>
                        <p:par>
                          <p:cTn id="31" fill="hold">
                            <p:stCondLst>
                              <p:cond delay="1000"/>
                            </p:stCondLst>
                            <p:childTnLst>
                              <p:par>
                                <p:cTn id="32" presetID="22" presetClass="entr" presetSubtype="1" fill="hold" grpId="0" nodeType="afterEffect">
                                  <p:stCondLst>
                                    <p:cond delay="0"/>
                                  </p:stCondLst>
                                  <p:childTnLst>
                                    <p:set>
                                      <p:cBhvr>
                                        <p:cTn id="33" dur="1" fill="hold">
                                          <p:stCondLst>
                                            <p:cond delay="0"/>
                                          </p:stCondLst>
                                        </p:cTn>
                                        <p:tgtEl>
                                          <p:spTgt spid="35"/>
                                        </p:tgtEl>
                                        <p:attrNameLst>
                                          <p:attrName>style.visibility</p:attrName>
                                        </p:attrNameLst>
                                      </p:cBhvr>
                                      <p:to>
                                        <p:strVal val="visible"/>
                                      </p:to>
                                    </p:set>
                                    <p:animEffect transition="in" filter="wipe(up)">
                                      <p:cBhvr>
                                        <p:cTn id="34" dur="500"/>
                                        <p:tgtEl>
                                          <p:spTgt spid="35"/>
                                        </p:tgtEl>
                                      </p:cBhvr>
                                    </p:animEffect>
                                  </p:childTnLst>
                                </p:cTn>
                              </p:par>
                            </p:childTnLst>
                          </p:cTn>
                        </p:par>
                        <p:par>
                          <p:cTn id="35" fill="hold">
                            <p:stCondLst>
                              <p:cond delay="1500"/>
                            </p:stCondLst>
                            <p:childTnLst>
                              <p:par>
                                <p:cTn id="36" presetID="22" presetClass="entr" presetSubtype="1" fill="hold" grpId="0" nodeType="afterEffect">
                                  <p:stCondLst>
                                    <p:cond delay="0"/>
                                  </p:stCondLst>
                                  <p:childTnLst>
                                    <p:set>
                                      <p:cBhvr>
                                        <p:cTn id="37" dur="1" fill="hold">
                                          <p:stCondLst>
                                            <p:cond delay="0"/>
                                          </p:stCondLst>
                                        </p:cTn>
                                        <p:tgtEl>
                                          <p:spTgt spid="36"/>
                                        </p:tgtEl>
                                        <p:attrNameLst>
                                          <p:attrName>style.visibility</p:attrName>
                                        </p:attrNameLst>
                                      </p:cBhvr>
                                      <p:to>
                                        <p:strVal val="visible"/>
                                      </p:to>
                                    </p:set>
                                    <p:animEffect transition="in" filter="wipe(up)">
                                      <p:cBhvr>
                                        <p:cTn id="38" dur="500"/>
                                        <p:tgtEl>
                                          <p:spTgt spid="36"/>
                                        </p:tgtEl>
                                      </p:cBhvr>
                                    </p:animEffect>
                                  </p:childTnLst>
                                </p:cTn>
                              </p:par>
                            </p:childTnLst>
                          </p:cTn>
                        </p:par>
                        <p:par>
                          <p:cTn id="39" fill="hold">
                            <p:stCondLst>
                              <p:cond delay="2000"/>
                            </p:stCondLst>
                            <p:childTnLst>
                              <p:par>
                                <p:cTn id="40" presetID="22" presetClass="entr" presetSubtype="1" fill="hold" grpId="0" nodeType="afterEffect">
                                  <p:stCondLst>
                                    <p:cond delay="0"/>
                                  </p:stCondLst>
                                  <p:childTnLst>
                                    <p:set>
                                      <p:cBhvr>
                                        <p:cTn id="41" dur="1" fill="hold">
                                          <p:stCondLst>
                                            <p:cond delay="0"/>
                                          </p:stCondLst>
                                        </p:cTn>
                                        <p:tgtEl>
                                          <p:spTgt spid="37"/>
                                        </p:tgtEl>
                                        <p:attrNameLst>
                                          <p:attrName>style.visibility</p:attrName>
                                        </p:attrNameLst>
                                      </p:cBhvr>
                                      <p:to>
                                        <p:strVal val="visible"/>
                                      </p:to>
                                    </p:set>
                                    <p:animEffect transition="in" filter="wipe(up)">
                                      <p:cBhvr>
                                        <p:cTn id="42" dur="500"/>
                                        <p:tgtEl>
                                          <p:spTgt spid="37"/>
                                        </p:tgtEl>
                                      </p:cBhvr>
                                    </p:animEffect>
                                  </p:childTnLst>
                                </p:cTn>
                              </p:par>
                            </p:childTnLst>
                          </p:cTn>
                        </p:par>
                        <p:par>
                          <p:cTn id="43" fill="hold">
                            <p:stCondLst>
                              <p:cond delay="2500"/>
                            </p:stCondLst>
                            <p:childTnLst>
                              <p:par>
                                <p:cTn id="44" presetID="22" presetClass="entr" presetSubtype="1" fill="hold" grpId="0" nodeType="afterEffect">
                                  <p:stCondLst>
                                    <p:cond delay="0"/>
                                  </p:stCondLst>
                                  <p:childTnLst>
                                    <p:set>
                                      <p:cBhvr>
                                        <p:cTn id="45" dur="1" fill="hold">
                                          <p:stCondLst>
                                            <p:cond delay="0"/>
                                          </p:stCondLst>
                                        </p:cTn>
                                        <p:tgtEl>
                                          <p:spTgt spid="39"/>
                                        </p:tgtEl>
                                        <p:attrNameLst>
                                          <p:attrName>style.visibility</p:attrName>
                                        </p:attrNameLst>
                                      </p:cBhvr>
                                      <p:to>
                                        <p:strVal val="visible"/>
                                      </p:to>
                                    </p:set>
                                    <p:animEffect transition="in" filter="wipe(up)">
                                      <p:cBhvr>
                                        <p:cTn id="46" dur="1400"/>
                                        <p:tgtEl>
                                          <p:spTgt spid="39"/>
                                        </p:tgtEl>
                                      </p:cBhvr>
                                    </p:animEffect>
                                  </p:childTnLst>
                                </p:cTn>
                              </p:par>
                            </p:childTnLst>
                          </p:cTn>
                        </p:par>
                        <p:par>
                          <p:cTn id="47" fill="hold">
                            <p:stCondLst>
                              <p:cond delay="3900"/>
                            </p:stCondLst>
                            <p:childTnLst>
                              <p:par>
                                <p:cTn id="48" presetID="42" presetClass="entr" presetSubtype="0" fill="hold" grpId="0" nodeType="afterEffect">
                                  <p:stCondLst>
                                    <p:cond delay="0"/>
                                  </p:stCondLst>
                                  <p:childTnLst>
                                    <p:set>
                                      <p:cBhvr>
                                        <p:cTn id="49" dur="1" fill="hold">
                                          <p:stCondLst>
                                            <p:cond delay="0"/>
                                          </p:stCondLst>
                                        </p:cTn>
                                        <p:tgtEl>
                                          <p:spTgt spid="40"/>
                                        </p:tgtEl>
                                        <p:attrNameLst>
                                          <p:attrName>style.visibility</p:attrName>
                                        </p:attrNameLst>
                                      </p:cBhvr>
                                      <p:to>
                                        <p:strVal val="visible"/>
                                      </p:to>
                                    </p:set>
                                    <p:animEffect transition="in" filter="fade">
                                      <p:cBhvr>
                                        <p:cTn id="50" dur="1000"/>
                                        <p:tgtEl>
                                          <p:spTgt spid="40"/>
                                        </p:tgtEl>
                                      </p:cBhvr>
                                    </p:animEffect>
                                    <p:anim calcmode="lin" valueType="num">
                                      <p:cBhvr>
                                        <p:cTn id="51" dur="1000" fill="hold"/>
                                        <p:tgtEl>
                                          <p:spTgt spid="40"/>
                                        </p:tgtEl>
                                        <p:attrNameLst>
                                          <p:attrName>ppt_x</p:attrName>
                                        </p:attrNameLst>
                                      </p:cBhvr>
                                      <p:tavLst>
                                        <p:tav tm="0">
                                          <p:val>
                                            <p:strVal val="#ppt_x"/>
                                          </p:val>
                                        </p:tav>
                                        <p:tav tm="100000">
                                          <p:val>
                                            <p:strVal val="#ppt_x"/>
                                          </p:val>
                                        </p:tav>
                                      </p:tavLst>
                                    </p:anim>
                                    <p:anim calcmode="lin" valueType="num">
                                      <p:cBhvr>
                                        <p:cTn id="52" dur="1000" fill="hold"/>
                                        <p:tgtEl>
                                          <p:spTgt spid="4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2" grpId="0"/>
      <p:bldP spid="5" grpId="0" animBg="1"/>
      <p:bldP spid="6" grpId="0" animBg="1"/>
      <p:bldP spid="7" grpId="0" animBg="1"/>
      <p:bldP spid="33" grpId="0" animBg="1"/>
      <p:bldP spid="34" grpId="0"/>
      <p:bldP spid="35" grpId="0" animBg="1"/>
      <p:bldP spid="36" grpId="0" animBg="1"/>
      <p:bldP spid="37" grpId="0" animBg="1"/>
      <p:bldP spid="39" grpId="0" animBg="1"/>
      <p:bldP spid="40"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Analyse</a:t>
            </a:r>
            <a:endParaRPr lang="fr" sz="3600" dirty="0">
              <a:solidFill>
                <a:schemeClr val="bg1"/>
              </a:solidFill>
              <a:latin typeface="FiraSans Regular"/>
              <a:ea typeface="Segoe Pro Display Light" charset="0"/>
              <a:cs typeface="Segoe Pro Display Light" charset="0"/>
            </a:endParaRPr>
          </a:p>
        </p:txBody>
      </p:sp>
      <p:grpSp>
        <p:nvGrpSpPr>
          <p:cNvPr id="38" name="Groupe 37"/>
          <p:cNvGrpSpPr/>
          <p:nvPr/>
        </p:nvGrpSpPr>
        <p:grpSpPr>
          <a:xfrm>
            <a:off x="180568" y="1289841"/>
            <a:ext cx="571500" cy="646331"/>
            <a:chOff x="274274" y="1300753"/>
            <a:chExt cx="571500" cy="646331"/>
          </a:xfrm>
        </p:grpSpPr>
        <p:sp>
          <p:nvSpPr>
            <p:cNvPr id="43" name="Rectangle 42"/>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ZoneTexte 45"/>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4</a:t>
              </a:r>
              <a:endParaRPr lang="fr-FR" sz="3600" b="1" dirty="0">
                <a:solidFill>
                  <a:srgbClr val="D24726"/>
                </a:solidFill>
              </a:endParaRPr>
            </a:p>
          </p:txBody>
        </p:sp>
      </p:grpSp>
      <p:sp>
        <p:nvSpPr>
          <p:cNvPr id="34"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35" name="Rettangolo 10"/>
          <p:cNvSpPr/>
          <p:nvPr/>
        </p:nvSpPr>
        <p:spPr>
          <a:xfrm>
            <a:off x="2863935" y="178560"/>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36" name="Rettangolo 10"/>
          <p:cNvSpPr/>
          <p:nvPr/>
        </p:nvSpPr>
        <p:spPr>
          <a:xfrm>
            <a:off x="3931004" y="195263"/>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37"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39"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40"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41"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42" name="Parenthèse fermante 41"/>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4" name="Rectangle 63"/>
          <p:cNvSpPr/>
          <p:nvPr/>
        </p:nvSpPr>
        <p:spPr>
          <a:xfrm>
            <a:off x="-460865" y="5172539"/>
            <a:ext cx="8249920" cy="555010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6" name="Rectangle 65"/>
          <p:cNvSpPr/>
          <p:nvPr/>
        </p:nvSpPr>
        <p:spPr>
          <a:xfrm>
            <a:off x="218544" y="7198834"/>
            <a:ext cx="2561920" cy="307777"/>
          </a:xfrm>
          <a:prstGeom prst="rect">
            <a:avLst/>
          </a:prstGeom>
        </p:spPr>
        <p:txBody>
          <a:bodyPr wrap="none">
            <a:spAutoFit/>
          </a:bodyPr>
          <a:lstStyle/>
          <a:p>
            <a:r>
              <a:rPr lang="fr-FR" sz="1400" b="1" dirty="0" smtClean="0">
                <a:latin typeface="FiraSans Regular"/>
              </a:rPr>
              <a:t>Exercice de l’esprit critique </a:t>
            </a:r>
            <a:endParaRPr lang="fr-FR" sz="1400" b="1" dirty="0">
              <a:latin typeface="FiraSans Regular"/>
            </a:endParaRPr>
          </a:p>
        </p:txBody>
      </p:sp>
      <p:sp>
        <p:nvSpPr>
          <p:cNvPr id="67" name="Rectangle 66"/>
          <p:cNvSpPr/>
          <p:nvPr/>
        </p:nvSpPr>
        <p:spPr>
          <a:xfrm>
            <a:off x="226685" y="8836980"/>
            <a:ext cx="3215047" cy="600164"/>
          </a:xfrm>
          <a:prstGeom prst="rect">
            <a:avLst/>
          </a:prstGeom>
        </p:spPr>
        <p:txBody>
          <a:bodyPr wrap="square">
            <a:spAutoFit/>
          </a:bodyPr>
          <a:lstStyle/>
          <a:p>
            <a:pPr algn="just"/>
            <a:r>
              <a:rPr lang="fr-FR" sz="1100" dirty="0" smtClean="0">
                <a:latin typeface="FiraSans Regular"/>
              </a:rPr>
              <a:t>Acquisition des capacités</a:t>
            </a:r>
          </a:p>
          <a:p>
            <a:pPr algn="just"/>
            <a:r>
              <a:rPr lang="fr-FR" sz="1100" dirty="0" smtClean="0">
                <a:latin typeface="FiraSans Regular"/>
              </a:rPr>
              <a:t>d’expression et de communication par l’utilisation d’un vocabulaire adapté</a:t>
            </a:r>
            <a:endParaRPr lang="fr-FR" sz="1100" dirty="0">
              <a:latin typeface="FiraSans Regular"/>
            </a:endParaRPr>
          </a:p>
        </p:txBody>
      </p:sp>
      <p:sp>
        <p:nvSpPr>
          <p:cNvPr id="68" name="Rectangle 67"/>
          <p:cNvSpPr/>
          <p:nvPr/>
        </p:nvSpPr>
        <p:spPr>
          <a:xfrm>
            <a:off x="218544" y="8241561"/>
            <a:ext cx="3032168" cy="523220"/>
          </a:xfrm>
          <a:prstGeom prst="rect">
            <a:avLst/>
          </a:prstGeom>
        </p:spPr>
        <p:txBody>
          <a:bodyPr wrap="square">
            <a:spAutoFit/>
          </a:bodyPr>
          <a:lstStyle/>
          <a:p>
            <a:pPr algn="just"/>
            <a:r>
              <a:rPr lang="fr-FR" sz="1400" b="1" dirty="0">
                <a:latin typeface="FiraSans Regular"/>
              </a:rPr>
              <a:t>D</a:t>
            </a:r>
            <a:r>
              <a:rPr lang="fr-FR" sz="1400" b="1" dirty="0" smtClean="0">
                <a:latin typeface="FiraSans Regular"/>
              </a:rPr>
              <a:t>éveloppement d’une autonomie de pensée et d’un esprit critique</a:t>
            </a:r>
            <a:endParaRPr lang="fr-FR" sz="1400" b="1" dirty="0">
              <a:latin typeface="FiraSans Regular"/>
            </a:endParaRPr>
          </a:p>
        </p:txBody>
      </p:sp>
      <p:sp>
        <p:nvSpPr>
          <p:cNvPr id="69" name="Rectangle 68"/>
          <p:cNvSpPr/>
          <p:nvPr/>
        </p:nvSpPr>
        <p:spPr>
          <a:xfrm>
            <a:off x="218544" y="7679966"/>
            <a:ext cx="2148345" cy="430887"/>
          </a:xfrm>
          <a:prstGeom prst="rect">
            <a:avLst/>
          </a:prstGeom>
        </p:spPr>
        <p:txBody>
          <a:bodyPr wrap="none">
            <a:spAutoFit/>
          </a:bodyPr>
          <a:lstStyle/>
          <a:p>
            <a:r>
              <a:rPr lang="fr-FR" sz="1100" dirty="0" smtClean="0">
                <a:latin typeface="FiraSans Regular"/>
              </a:rPr>
              <a:t>Prise en compte du continuum </a:t>
            </a:r>
          </a:p>
          <a:p>
            <a:r>
              <a:rPr lang="fr-FR" sz="1100" dirty="0" smtClean="0">
                <a:latin typeface="FiraSans Regular"/>
              </a:rPr>
              <a:t>bac-3/+3</a:t>
            </a:r>
          </a:p>
        </p:txBody>
      </p:sp>
      <p:sp>
        <p:nvSpPr>
          <p:cNvPr id="70" name="Rectangle 69"/>
          <p:cNvSpPr/>
          <p:nvPr/>
        </p:nvSpPr>
        <p:spPr>
          <a:xfrm flipH="1" flipV="1">
            <a:off x="74760" y="7261275"/>
            <a:ext cx="144000" cy="144000"/>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sz="1400" b="1">
              <a:solidFill>
                <a:schemeClr val="tx1"/>
              </a:solidFill>
              <a:latin typeface="FiraSans Regular"/>
            </a:endParaRPr>
          </a:p>
        </p:txBody>
      </p:sp>
      <p:sp>
        <p:nvSpPr>
          <p:cNvPr id="71" name="Rectangle 70"/>
          <p:cNvSpPr/>
          <p:nvPr/>
        </p:nvSpPr>
        <p:spPr>
          <a:xfrm flipH="1" flipV="1">
            <a:off x="74760" y="7748899"/>
            <a:ext cx="144000" cy="144000"/>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sz="1400" b="1">
              <a:solidFill>
                <a:schemeClr val="tx1"/>
              </a:solidFill>
              <a:latin typeface="FiraSans Regular"/>
            </a:endParaRPr>
          </a:p>
        </p:txBody>
      </p:sp>
      <p:sp>
        <p:nvSpPr>
          <p:cNvPr id="72" name="Rectangle 71"/>
          <p:cNvSpPr/>
          <p:nvPr/>
        </p:nvSpPr>
        <p:spPr>
          <a:xfrm flipH="1" flipV="1">
            <a:off x="74760" y="8306514"/>
            <a:ext cx="144000" cy="144000"/>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sz="1400" b="1">
              <a:solidFill>
                <a:schemeClr val="tx1"/>
              </a:solidFill>
              <a:latin typeface="FiraSans Regular"/>
            </a:endParaRPr>
          </a:p>
        </p:txBody>
      </p:sp>
      <p:sp>
        <p:nvSpPr>
          <p:cNvPr id="73" name="Rectangle 72"/>
          <p:cNvSpPr/>
          <p:nvPr/>
        </p:nvSpPr>
        <p:spPr>
          <a:xfrm flipH="1" flipV="1">
            <a:off x="74760" y="8908423"/>
            <a:ext cx="144000" cy="144000"/>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sz="1400" b="1">
              <a:solidFill>
                <a:schemeClr val="tx1"/>
              </a:solidFill>
              <a:latin typeface="FiraSans Regular"/>
            </a:endParaRPr>
          </a:p>
        </p:txBody>
      </p:sp>
      <p:grpSp>
        <p:nvGrpSpPr>
          <p:cNvPr id="74" name="Groupe 73"/>
          <p:cNvGrpSpPr/>
          <p:nvPr/>
        </p:nvGrpSpPr>
        <p:grpSpPr>
          <a:xfrm>
            <a:off x="-35772" y="6286521"/>
            <a:ext cx="3448712" cy="699400"/>
            <a:chOff x="147929" y="5701968"/>
            <a:chExt cx="3438428" cy="699400"/>
          </a:xfrm>
        </p:grpSpPr>
        <p:sp>
          <p:nvSpPr>
            <p:cNvPr id="75" name="ZoneTexte 74"/>
            <p:cNvSpPr txBox="1"/>
            <p:nvPr/>
          </p:nvSpPr>
          <p:spPr>
            <a:xfrm>
              <a:off x="764247" y="5701968"/>
              <a:ext cx="2511279" cy="461665"/>
            </a:xfrm>
            <a:prstGeom prst="rect">
              <a:avLst/>
            </a:prstGeom>
            <a:noFill/>
          </p:spPr>
          <p:txBody>
            <a:bodyPr wrap="square" rtlCol="0">
              <a:spAutoFit/>
            </a:bodyPr>
            <a:lstStyle/>
            <a:p>
              <a:r>
                <a:rPr lang="fr-FR" sz="2400" b="1" dirty="0" smtClean="0">
                  <a:solidFill>
                    <a:schemeClr val="accent6"/>
                  </a:solidFill>
                  <a:latin typeface="FiraSans Regular"/>
                </a:rPr>
                <a:t>FINALITÉS</a:t>
              </a:r>
              <a:endParaRPr lang="fr-FR" sz="2400" b="1" dirty="0">
                <a:solidFill>
                  <a:schemeClr val="accent6"/>
                </a:solidFill>
                <a:latin typeface="FiraSans Regular"/>
              </a:endParaRPr>
            </a:p>
          </p:txBody>
        </p:sp>
        <p:sp>
          <p:nvSpPr>
            <p:cNvPr id="76" name="ZoneTexte 75"/>
            <p:cNvSpPr txBox="1"/>
            <p:nvPr/>
          </p:nvSpPr>
          <p:spPr>
            <a:xfrm>
              <a:off x="147929" y="5703639"/>
              <a:ext cx="756312" cy="646331"/>
            </a:xfrm>
            <a:prstGeom prst="rect">
              <a:avLst/>
            </a:prstGeom>
            <a:noFill/>
          </p:spPr>
          <p:txBody>
            <a:bodyPr wrap="square" rtlCol="0">
              <a:spAutoFit/>
            </a:bodyPr>
            <a:lstStyle/>
            <a:p>
              <a:r>
                <a:rPr lang="fr-FR" sz="3600" b="1" dirty="0" smtClean="0">
                  <a:solidFill>
                    <a:schemeClr val="accent6">
                      <a:lumMod val="50000"/>
                    </a:schemeClr>
                  </a:solidFill>
                  <a:latin typeface="FiraSans Regular"/>
                </a:rPr>
                <a:t>2</a:t>
              </a:r>
              <a:r>
                <a:rPr lang="fr-FR" sz="3600" b="1" baseline="30000" dirty="0" smtClean="0">
                  <a:solidFill>
                    <a:schemeClr val="accent6">
                      <a:lumMod val="50000"/>
                    </a:schemeClr>
                  </a:solidFill>
                  <a:latin typeface="FiraSans Regular"/>
                </a:rPr>
                <a:t>/4</a:t>
              </a:r>
              <a:endParaRPr lang="fr-FR" sz="3600" b="1" baseline="30000" dirty="0">
                <a:solidFill>
                  <a:schemeClr val="accent6">
                    <a:lumMod val="50000"/>
                  </a:schemeClr>
                </a:solidFill>
                <a:latin typeface="FiraSans Regular"/>
              </a:endParaRPr>
            </a:p>
          </p:txBody>
        </p:sp>
        <p:sp>
          <p:nvSpPr>
            <p:cNvPr id="77" name="ZoneTexte 76"/>
            <p:cNvSpPr txBox="1"/>
            <p:nvPr/>
          </p:nvSpPr>
          <p:spPr>
            <a:xfrm>
              <a:off x="769574" y="6078203"/>
              <a:ext cx="2816783" cy="323165"/>
            </a:xfrm>
            <a:prstGeom prst="rect">
              <a:avLst/>
            </a:prstGeom>
            <a:noFill/>
          </p:spPr>
          <p:txBody>
            <a:bodyPr wrap="square" rtlCol="0">
              <a:spAutoFit/>
            </a:bodyPr>
            <a:lstStyle/>
            <a:p>
              <a:r>
                <a:rPr lang="fr-FR" sz="1500" dirty="0">
                  <a:latin typeface="FiraSans Regular"/>
                </a:rPr>
                <a:t>f</a:t>
              </a:r>
              <a:r>
                <a:rPr lang="fr-FR" sz="1500" dirty="0" smtClean="0">
                  <a:latin typeface="FiraSans Regular"/>
                </a:rPr>
                <a:t>ont références l’analyse</a:t>
              </a:r>
              <a:endParaRPr lang="fr-FR" sz="1500" dirty="0">
                <a:latin typeface="FiraSans Regular"/>
              </a:endParaRPr>
            </a:p>
          </p:txBody>
        </p:sp>
      </p:grpSp>
      <p:grpSp>
        <p:nvGrpSpPr>
          <p:cNvPr id="78" name="Groupe 77"/>
          <p:cNvGrpSpPr/>
          <p:nvPr/>
        </p:nvGrpSpPr>
        <p:grpSpPr>
          <a:xfrm>
            <a:off x="3784518" y="6286521"/>
            <a:ext cx="3798482" cy="715581"/>
            <a:chOff x="3866619" y="5642136"/>
            <a:chExt cx="3798482" cy="715581"/>
          </a:xfrm>
        </p:grpSpPr>
        <p:sp>
          <p:nvSpPr>
            <p:cNvPr id="79" name="ZoneTexte 78"/>
            <p:cNvSpPr txBox="1"/>
            <p:nvPr/>
          </p:nvSpPr>
          <p:spPr>
            <a:xfrm>
              <a:off x="4431909" y="5642136"/>
              <a:ext cx="2511279" cy="461665"/>
            </a:xfrm>
            <a:prstGeom prst="rect">
              <a:avLst/>
            </a:prstGeom>
            <a:noFill/>
          </p:spPr>
          <p:txBody>
            <a:bodyPr wrap="square" rtlCol="0">
              <a:spAutoFit/>
            </a:bodyPr>
            <a:lstStyle/>
            <a:p>
              <a:r>
                <a:rPr lang="fr-FR" sz="2400" b="1" dirty="0" smtClean="0">
                  <a:solidFill>
                    <a:schemeClr val="accent2"/>
                  </a:solidFill>
                  <a:latin typeface="FiraSans Regular"/>
                </a:rPr>
                <a:t>OBJECTIFS</a:t>
              </a:r>
              <a:endParaRPr lang="fr-FR" sz="2400" b="1" dirty="0">
                <a:solidFill>
                  <a:schemeClr val="accent2"/>
                </a:solidFill>
                <a:latin typeface="FiraSans Regular"/>
              </a:endParaRPr>
            </a:p>
          </p:txBody>
        </p:sp>
        <p:sp>
          <p:nvSpPr>
            <p:cNvPr id="80" name="ZoneTexte 79"/>
            <p:cNvSpPr txBox="1"/>
            <p:nvPr/>
          </p:nvSpPr>
          <p:spPr>
            <a:xfrm>
              <a:off x="3866619" y="5642136"/>
              <a:ext cx="756312" cy="646331"/>
            </a:xfrm>
            <a:prstGeom prst="rect">
              <a:avLst/>
            </a:prstGeom>
            <a:noFill/>
          </p:spPr>
          <p:txBody>
            <a:bodyPr wrap="square" rtlCol="0">
              <a:spAutoFit/>
            </a:bodyPr>
            <a:lstStyle/>
            <a:p>
              <a:r>
                <a:rPr lang="fr-FR" sz="3600" b="1" dirty="0" smtClean="0">
                  <a:solidFill>
                    <a:schemeClr val="accent2"/>
                  </a:solidFill>
                  <a:latin typeface="FiraSans Regular"/>
                </a:rPr>
                <a:t>3</a:t>
              </a:r>
              <a:r>
                <a:rPr lang="fr-FR" sz="3600" b="1" baseline="30000" dirty="0" smtClean="0">
                  <a:solidFill>
                    <a:schemeClr val="accent2"/>
                  </a:solidFill>
                  <a:latin typeface="FiraSans Regular"/>
                </a:rPr>
                <a:t>/4</a:t>
              </a:r>
              <a:endParaRPr lang="fr-FR" sz="3600" b="1" baseline="30000" dirty="0">
                <a:solidFill>
                  <a:schemeClr val="accent2"/>
                </a:solidFill>
                <a:latin typeface="FiraSans Regular"/>
              </a:endParaRPr>
            </a:p>
          </p:txBody>
        </p:sp>
        <p:sp>
          <p:nvSpPr>
            <p:cNvPr id="81" name="ZoneTexte 80"/>
            <p:cNvSpPr txBox="1"/>
            <p:nvPr/>
          </p:nvSpPr>
          <p:spPr>
            <a:xfrm>
              <a:off x="4431909" y="6034552"/>
              <a:ext cx="3233192" cy="323165"/>
            </a:xfrm>
            <a:prstGeom prst="rect">
              <a:avLst/>
            </a:prstGeom>
            <a:noFill/>
          </p:spPr>
          <p:txBody>
            <a:bodyPr wrap="square" rtlCol="0">
              <a:spAutoFit/>
            </a:bodyPr>
            <a:lstStyle/>
            <a:p>
              <a:r>
                <a:rPr lang="fr-FR" sz="1500" dirty="0" smtClean="0">
                  <a:latin typeface="FiraSans Regular"/>
                </a:rPr>
                <a:t>font références l’analyse</a:t>
              </a:r>
              <a:endParaRPr lang="fr-FR" sz="1500" dirty="0">
                <a:latin typeface="FiraSans Regular"/>
              </a:endParaRPr>
            </a:p>
          </p:txBody>
        </p:sp>
      </p:grpSp>
      <p:sp>
        <p:nvSpPr>
          <p:cNvPr id="82" name="Rectangle 81"/>
          <p:cNvSpPr/>
          <p:nvPr/>
        </p:nvSpPr>
        <p:spPr>
          <a:xfrm>
            <a:off x="4139568" y="8434161"/>
            <a:ext cx="3288927" cy="646331"/>
          </a:xfrm>
          <a:prstGeom prst="rect">
            <a:avLst/>
          </a:prstGeom>
        </p:spPr>
        <p:txBody>
          <a:bodyPr wrap="square">
            <a:spAutoFit/>
          </a:bodyPr>
          <a:lstStyle/>
          <a:p>
            <a:pPr algn="just"/>
            <a:r>
              <a:rPr lang="fr-FR" sz="1400" b="1" dirty="0">
                <a:latin typeface="FiraSans Regular"/>
              </a:rPr>
              <a:t>C</a:t>
            </a:r>
            <a:r>
              <a:rPr lang="fr-FR" sz="1400" b="1" dirty="0" smtClean="0">
                <a:latin typeface="FiraSans Regular"/>
              </a:rPr>
              <a:t>onstruire une argumentation</a:t>
            </a:r>
            <a:r>
              <a:rPr lang="fr-FR" sz="1100" dirty="0" smtClean="0">
                <a:latin typeface="FiraSans Regular"/>
              </a:rPr>
              <a:t>, à l’écrit comme à l’oral, autour d’une problématique donnée en utilisant un vocabulaire adapté.</a:t>
            </a:r>
            <a:endParaRPr lang="fr-FR" sz="1100" dirty="0">
              <a:latin typeface="FiraSans Regular"/>
            </a:endParaRPr>
          </a:p>
        </p:txBody>
      </p:sp>
      <p:sp>
        <p:nvSpPr>
          <p:cNvPr id="83" name="Rectangle 82"/>
          <p:cNvSpPr/>
          <p:nvPr/>
        </p:nvSpPr>
        <p:spPr>
          <a:xfrm>
            <a:off x="4139568" y="7179074"/>
            <a:ext cx="3288927" cy="430887"/>
          </a:xfrm>
          <a:prstGeom prst="rect">
            <a:avLst/>
          </a:prstGeom>
        </p:spPr>
        <p:txBody>
          <a:bodyPr wrap="square">
            <a:spAutoFit/>
          </a:bodyPr>
          <a:lstStyle/>
          <a:p>
            <a:r>
              <a:rPr lang="fr-FR" sz="1100" dirty="0">
                <a:latin typeface="FiraSans Regular"/>
              </a:rPr>
              <a:t>P</a:t>
            </a:r>
            <a:r>
              <a:rPr lang="fr-FR" sz="1100" dirty="0" smtClean="0">
                <a:latin typeface="FiraSans Regular"/>
              </a:rPr>
              <a:t>ermettre l’insertion professionnelle / la poursuite d’études</a:t>
            </a:r>
            <a:endParaRPr lang="fr-FR" sz="1100" dirty="0">
              <a:latin typeface="FiraSans Regular"/>
            </a:endParaRPr>
          </a:p>
        </p:txBody>
      </p:sp>
      <p:sp>
        <p:nvSpPr>
          <p:cNvPr id="84" name="Rectangle 83"/>
          <p:cNvSpPr/>
          <p:nvPr/>
        </p:nvSpPr>
        <p:spPr>
          <a:xfrm>
            <a:off x="4139568" y="7676000"/>
            <a:ext cx="3185656" cy="738664"/>
          </a:xfrm>
          <a:prstGeom prst="rect">
            <a:avLst/>
          </a:prstGeom>
        </p:spPr>
        <p:txBody>
          <a:bodyPr wrap="square">
            <a:spAutoFit/>
          </a:bodyPr>
          <a:lstStyle/>
          <a:p>
            <a:r>
              <a:rPr lang="fr-FR" sz="1400" b="1" dirty="0">
                <a:latin typeface="FiraSans Regular"/>
              </a:rPr>
              <a:t>A</a:t>
            </a:r>
            <a:r>
              <a:rPr lang="fr-FR" sz="1400" b="1" dirty="0" smtClean="0">
                <a:latin typeface="FiraSans Regular"/>
              </a:rPr>
              <a:t>cquérir des capacités et des notions dans les domaines économique et juridique </a:t>
            </a:r>
            <a:endParaRPr lang="fr-FR" sz="1400" b="1" dirty="0">
              <a:latin typeface="FiraSans Regular"/>
            </a:endParaRPr>
          </a:p>
        </p:txBody>
      </p:sp>
      <p:sp>
        <p:nvSpPr>
          <p:cNvPr id="85" name="Rectangle 84"/>
          <p:cNvSpPr/>
          <p:nvPr/>
        </p:nvSpPr>
        <p:spPr>
          <a:xfrm>
            <a:off x="4139568" y="9169232"/>
            <a:ext cx="3288927" cy="738664"/>
          </a:xfrm>
          <a:prstGeom prst="rect">
            <a:avLst/>
          </a:prstGeom>
        </p:spPr>
        <p:txBody>
          <a:bodyPr wrap="square">
            <a:spAutoFit/>
          </a:bodyPr>
          <a:lstStyle/>
          <a:p>
            <a:r>
              <a:rPr lang="fr-FR" sz="1400" b="1" dirty="0" smtClean="0">
                <a:latin typeface="FiraSans Regular"/>
              </a:rPr>
              <a:t>Maîtriser des méthodologies d’analyse d’un corpus documentaire économique et/ou juridique </a:t>
            </a:r>
            <a:endParaRPr lang="fr-FR" sz="1400" b="1" dirty="0">
              <a:latin typeface="FiraSans Regular"/>
            </a:endParaRPr>
          </a:p>
        </p:txBody>
      </p:sp>
      <p:sp>
        <p:nvSpPr>
          <p:cNvPr id="86" name="Rectangle 85"/>
          <p:cNvSpPr/>
          <p:nvPr/>
        </p:nvSpPr>
        <p:spPr>
          <a:xfrm flipH="1" flipV="1">
            <a:off x="3986545" y="7261275"/>
            <a:ext cx="144697" cy="144000"/>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sz="1400" b="1">
              <a:solidFill>
                <a:schemeClr val="tx1"/>
              </a:solidFill>
              <a:latin typeface="FiraSans Regular"/>
            </a:endParaRPr>
          </a:p>
        </p:txBody>
      </p:sp>
      <p:sp>
        <p:nvSpPr>
          <p:cNvPr id="87" name="Rectangle 86"/>
          <p:cNvSpPr/>
          <p:nvPr/>
        </p:nvSpPr>
        <p:spPr>
          <a:xfrm flipH="1" flipV="1">
            <a:off x="3986545" y="7769693"/>
            <a:ext cx="144697" cy="144000"/>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sz="1400" b="1">
              <a:solidFill>
                <a:schemeClr val="tx1"/>
              </a:solidFill>
              <a:latin typeface="FiraSans Regular"/>
            </a:endParaRPr>
          </a:p>
        </p:txBody>
      </p:sp>
      <p:sp>
        <p:nvSpPr>
          <p:cNvPr id="88" name="Rectangle 87"/>
          <p:cNvSpPr/>
          <p:nvPr/>
        </p:nvSpPr>
        <p:spPr>
          <a:xfrm flipH="1" flipV="1">
            <a:off x="3986545" y="8519977"/>
            <a:ext cx="144697" cy="144000"/>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sz="1400" b="1">
              <a:solidFill>
                <a:schemeClr val="tx1"/>
              </a:solidFill>
              <a:latin typeface="FiraSans Regular"/>
            </a:endParaRPr>
          </a:p>
        </p:txBody>
      </p:sp>
      <p:sp>
        <p:nvSpPr>
          <p:cNvPr id="89" name="Rectangle 88"/>
          <p:cNvSpPr/>
          <p:nvPr/>
        </p:nvSpPr>
        <p:spPr>
          <a:xfrm flipH="1" flipV="1">
            <a:off x="3986545" y="9239319"/>
            <a:ext cx="144697" cy="144000"/>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sz="1400" b="1">
              <a:solidFill>
                <a:schemeClr val="tx1"/>
              </a:solidFill>
              <a:latin typeface="FiraSans Regular"/>
            </a:endParaRPr>
          </a:p>
        </p:txBody>
      </p:sp>
      <p:sp>
        <p:nvSpPr>
          <p:cNvPr id="90" name="Rectangle 89"/>
          <p:cNvSpPr/>
          <p:nvPr/>
        </p:nvSpPr>
        <p:spPr>
          <a:xfrm>
            <a:off x="822140" y="5305879"/>
            <a:ext cx="5986997" cy="646331"/>
          </a:xfrm>
          <a:prstGeom prst="rect">
            <a:avLst/>
          </a:prstGeom>
        </p:spPr>
        <p:txBody>
          <a:bodyPr wrap="square">
            <a:spAutoFit/>
          </a:bodyPr>
          <a:lstStyle/>
          <a:p>
            <a:pPr algn="ctr"/>
            <a:r>
              <a:rPr lang="fr-FR" dirty="0" smtClean="0">
                <a:latin typeface="FiraSans Regular"/>
              </a:rPr>
              <a:t>L’analyse est au centre des apprentissages</a:t>
            </a:r>
          </a:p>
          <a:p>
            <a:pPr algn="ctr"/>
            <a:r>
              <a:rPr lang="fr-FR" dirty="0" smtClean="0">
                <a:latin typeface="FiraSans Regular"/>
              </a:rPr>
              <a:t>des apprenants dans le programme d’Économie – Droit</a:t>
            </a:r>
            <a:endParaRPr lang="fr-FR" dirty="0">
              <a:latin typeface="FiraSans Regular"/>
            </a:endParaRPr>
          </a:p>
        </p:txBody>
      </p:sp>
      <p:pic>
        <p:nvPicPr>
          <p:cNvPr id="49" name="Image 4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4127" y="2021610"/>
            <a:ext cx="424113" cy="473486"/>
          </a:xfrm>
          <a:prstGeom prst="rect">
            <a:avLst/>
          </a:prstGeom>
        </p:spPr>
      </p:pic>
      <p:sp>
        <p:nvSpPr>
          <p:cNvPr id="50" name="Rectangle 49"/>
          <p:cNvSpPr/>
          <p:nvPr/>
        </p:nvSpPr>
        <p:spPr>
          <a:xfrm>
            <a:off x="1443308" y="2094439"/>
            <a:ext cx="6139692" cy="646331"/>
          </a:xfrm>
          <a:prstGeom prst="rect">
            <a:avLst/>
          </a:prstGeom>
        </p:spPr>
        <p:txBody>
          <a:bodyPr wrap="square">
            <a:spAutoFit/>
          </a:bodyPr>
          <a:lstStyle/>
          <a:p>
            <a:pPr algn="just"/>
            <a:r>
              <a:rPr lang="fr-FR" dirty="0">
                <a:solidFill>
                  <a:schemeClr val="tx1">
                    <a:lumMod val="95000"/>
                    <a:lumOff val="5000"/>
                  </a:schemeClr>
                </a:solidFill>
                <a:latin typeface="FiraSans Regular"/>
              </a:rPr>
              <a:t>Étude minutieuse, précise faite pour dégager les éléments qui constituent un ensemble, pour l'expliquer, </a:t>
            </a:r>
            <a:r>
              <a:rPr lang="fr-FR" dirty="0" smtClean="0">
                <a:solidFill>
                  <a:schemeClr val="tx1">
                    <a:lumMod val="95000"/>
                    <a:lumOff val="5000"/>
                  </a:schemeClr>
                </a:solidFill>
                <a:latin typeface="FiraSans Regular"/>
              </a:rPr>
              <a:t>l'éclairer</a:t>
            </a:r>
            <a:endParaRPr lang="fr-FR" dirty="0">
              <a:solidFill>
                <a:schemeClr val="tx1">
                  <a:lumMod val="95000"/>
                  <a:lumOff val="5000"/>
                </a:schemeClr>
              </a:solidFill>
            </a:endParaRPr>
          </a:p>
        </p:txBody>
      </p:sp>
      <p:sp>
        <p:nvSpPr>
          <p:cNvPr id="51" name="Rectangle 50"/>
          <p:cNvSpPr/>
          <p:nvPr/>
        </p:nvSpPr>
        <p:spPr>
          <a:xfrm>
            <a:off x="1422390" y="2812376"/>
            <a:ext cx="6139692" cy="1477328"/>
          </a:xfrm>
          <a:prstGeom prst="rect">
            <a:avLst/>
          </a:prstGeom>
        </p:spPr>
        <p:txBody>
          <a:bodyPr wrap="square">
            <a:spAutoFit/>
          </a:bodyPr>
          <a:lstStyle/>
          <a:p>
            <a:pPr algn="just"/>
            <a:r>
              <a:rPr lang="fr-FR" dirty="0">
                <a:solidFill>
                  <a:schemeClr val="tx1">
                    <a:lumMod val="95000"/>
                    <a:lumOff val="5000"/>
                  </a:schemeClr>
                </a:solidFill>
                <a:latin typeface="FiraSans Regular"/>
              </a:rPr>
              <a:t>Opération par laquelle l'esprit décompose un ensemble constitué, pour en déceler l'autonomie des parties, pour en apprécier mieux la congruence ou la finalité, ou simplement pour rendre accessible chacun de ses éléments</a:t>
            </a:r>
            <a:endParaRPr lang="fr-FR" dirty="0">
              <a:solidFill>
                <a:schemeClr val="tx1">
                  <a:lumMod val="95000"/>
                  <a:lumOff val="5000"/>
                </a:schemeClr>
              </a:solidFill>
            </a:endParaRPr>
          </a:p>
        </p:txBody>
      </p:sp>
      <p:sp>
        <p:nvSpPr>
          <p:cNvPr id="52" name="Rectangle 51"/>
          <p:cNvSpPr/>
          <p:nvPr/>
        </p:nvSpPr>
        <p:spPr>
          <a:xfrm>
            <a:off x="1429773" y="4389122"/>
            <a:ext cx="6139692" cy="646331"/>
          </a:xfrm>
          <a:prstGeom prst="rect">
            <a:avLst/>
          </a:prstGeom>
        </p:spPr>
        <p:txBody>
          <a:bodyPr wrap="square">
            <a:spAutoFit/>
          </a:bodyPr>
          <a:lstStyle/>
          <a:p>
            <a:pPr algn="just"/>
            <a:r>
              <a:rPr lang="fr-FR" dirty="0">
                <a:solidFill>
                  <a:schemeClr val="tx1">
                    <a:lumMod val="95000"/>
                    <a:lumOff val="5000"/>
                  </a:schemeClr>
                </a:solidFill>
                <a:latin typeface="FiraSans Regular"/>
              </a:rPr>
              <a:t>Action de résumer un texte en le décomposant en ses éléments essentiels </a:t>
            </a:r>
            <a:endParaRPr lang="fr-FR" dirty="0">
              <a:solidFill>
                <a:schemeClr val="tx1">
                  <a:lumMod val="95000"/>
                  <a:lumOff val="5000"/>
                </a:schemeClr>
              </a:solidFill>
            </a:endParaRPr>
          </a:p>
        </p:txBody>
      </p:sp>
    </p:spTree>
    <p:extLst>
      <p:ext uri="{BB962C8B-B14F-4D97-AF65-F5344CB8AC3E}">
        <p14:creationId xmlns:p14="http://schemas.microsoft.com/office/powerpoint/2010/main" val="4033830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0"/>
                                        </p:tgtEl>
                                        <p:attrNameLst>
                                          <p:attrName>style.visibility</p:attrName>
                                        </p:attrNameLst>
                                      </p:cBhvr>
                                      <p:to>
                                        <p:strVal val="visible"/>
                                      </p:to>
                                    </p:set>
                                    <p:animEffect transition="in" filter="fade">
                                      <p:cBhvr>
                                        <p:cTn id="11" dur="500"/>
                                        <p:tgtEl>
                                          <p:spTgt spid="50"/>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51"/>
                                        </p:tgtEl>
                                        <p:attrNameLst>
                                          <p:attrName>style.visibility</p:attrName>
                                        </p:attrNameLst>
                                      </p:cBhvr>
                                      <p:to>
                                        <p:strVal val="visible"/>
                                      </p:to>
                                    </p:set>
                                    <p:animEffect transition="in" filter="fade">
                                      <p:cBhvr>
                                        <p:cTn id="15" dur="500"/>
                                        <p:tgtEl>
                                          <p:spTgt spid="51"/>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52"/>
                                        </p:tgtEl>
                                        <p:attrNameLst>
                                          <p:attrName>style.visibility</p:attrName>
                                        </p:attrNameLst>
                                      </p:cBhvr>
                                      <p:to>
                                        <p:strVal val="visible"/>
                                      </p:to>
                                    </p:set>
                                    <p:animEffect transition="in" filter="fade">
                                      <p:cBhvr>
                                        <p:cTn id="19" dur="500"/>
                                        <p:tgtEl>
                                          <p:spTgt spid="52"/>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64"/>
                                        </p:tgtEl>
                                        <p:attrNameLst>
                                          <p:attrName>style.visibility</p:attrName>
                                        </p:attrNameLst>
                                      </p:cBhvr>
                                      <p:to>
                                        <p:strVal val="visible"/>
                                      </p:to>
                                    </p:set>
                                    <p:animEffect transition="in" filter="wipe(down)">
                                      <p:cBhvr>
                                        <p:cTn id="24" dur="500"/>
                                        <p:tgtEl>
                                          <p:spTgt spid="64"/>
                                        </p:tgtEl>
                                      </p:cBhvr>
                                    </p:animEffect>
                                  </p:childTnLst>
                                </p:cTn>
                              </p:par>
                            </p:childTnLst>
                          </p:cTn>
                        </p:par>
                        <p:par>
                          <p:cTn id="25" fill="hold">
                            <p:stCondLst>
                              <p:cond delay="500"/>
                            </p:stCondLst>
                            <p:childTnLst>
                              <p:par>
                                <p:cTn id="26" presetID="22" presetClass="entr" presetSubtype="1" fill="hold" grpId="0" nodeType="afterEffect">
                                  <p:stCondLst>
                                    <p:cond delay="0"/>
                                  </p:stCondLst>
                                  <p:childTnLst>
                                    <p:set>
                                      <p:cBhvr>
                                        <p:cTn id="27" dur="1" fill="hold">
                                          <p:stCondLst>
                                            <p:cond delay="0"/>
                                          </p:stCondLst>
                                        </p:cTn>
                                        <p:tgtEl>
                                          <p:spTgt spid="90"/>
                                        </p:tgtEl>
                                        <p:attrNameLst>
                                          <p:attrName>style.visibility</p:attrName>
                                        </p:attrNameLst>
                                      </p:cBhvr>
                                      <p:to>
                                        <p:strVal val="visible"/>
                                      </p:to>
                                    </p:set>
                                    <p:animEffect transition="in" filter="wipe(up)">
                                      <p:cBhvr>
                                        <p:cTn id="28" dur="500"/>
                                        <p:tgtEl>
                                          <p:spTgt spid="90"/>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nodeType="clickEffect">
                                  <p:stCondLst>
                                    <p:cond delay="100"/>
                                  </p:stCondLst>
                                  <p:childTnLst>
                                    <p:set>
                                      <p:cBhvr>
                                        <p:cTn id="32" dur="1" fill="hold">
                                          <p:stCondLst>
                                            <p:cond delay="0"/>
                                          </p:stCondLst>
                                        </p:cTn>
                                        <p:tgtEl>
                                          <p:spTgt spid="74"/>
                                        </p:tgtEl>
                                        <p:attrNameLst>
                                          <p:attrName>style.visibility</p:attrName>
                                        </p:attrNameLst>
                                      </p:cBhvr>
                                      <p:to>
                                        <p:strVal val="visible"/>
                                      </p:to>
                                    </p:set>
                                    <p:animEffect transition="in" filter="circle(in)">
                                      <p:cBhvr>
                                        <p:cTn id="33" dur="1000"/>
                                        <p:tgtEl>
                                          <p:spTgt spid="74"/>
                                        </p:tgtEl>
                                      </p:cBhvr>
                                    </p:animEffect>
                                  </p:childTnLst>
                                </p:cTn>
                              </p:par>
                            </p:childTnLst>
                          </p:cTn>
                        </p:par>
                        <p:par>
                          <p:cTn id="34" fill="hold">
                            <p:stCondLst>
                              <p:cond delay="1100"/>
                            </p:stCondLst>
                            <p:childTnLst>
                              <p:par>
                                <p:cTn id="35" presetID="4" presetClass="entr" presetSubtype="32" fill="hold" grpId="0" nodeType="afterEffect">
                                  <p:stCondLst>
                                    <p:cond delay="0"/>
                                  </p:stCondLst>
                                  <p:childTnLst>
                                    <p:set>
                                      <p:cBhvr>
                                        <p:cTn id="36" dur="1" fill="hold">
                                          <p:stCondLst>
                                            <p:cond delay="0"/>
                                          </p:stCondLst>
                                        </p:cTn>
                                        <p:tgtEl>
                                          <p:spTgt spid="70"/>
                                        </p:tgtEl>
                                        <p:attrNameLst>
                                          <p:attrName>style.visibility</p:attrName>
                                        </p:attrNameLst>
                                      </p:cBhvr>
                                      <p:to>
                                        <p:strVal val="visible"/>
                                      </p:to>
                                    </p:set>
                                    <p:animEffect transition="in" filter="box(out)">
                                      <p:cBhvr>
                                        <p:cTn id="37" dur="500"/>
                                        <p:tgtEl>
                                          <p:spTgt spid="70"/>
                                        </p:tgtEl>
                                      </p:cBhvr>
                                    </p:animEffect>
                                  </p:childTnLst>
                                </p:cTn>
                              </p:par>
                              <p:par>
                                <p:cTn id="38" presetID="4" presetClass="entr" presetSubtype="32" fill="hold" grpId="0" nodeType="withEffect">
                                  <p:stCondLst>
                                    <p:cond delay="0"/>
                                  </p:stCondLst>
                                  <p:childTnLst>
                                    <p:set>
                                      <p:cBhvr>
                                        <p:cTn id="39" dur="1" fill="hold">
                                          <p:stCondLst>
                                            <p:cond delay="0"/>
                                          </p:stCondLst>
                                        </p:cTn>
                                        <p:tgtEl>
                                          <p:spTgt spid="71"/>
                                        </p:tgtEl>
                                        <p:attrNameLst>
                                          <p:attrName>style.visibility</p:attrName>
                                        </p:attrNameLst>
                                      </p:cBhvr>
                                      <p:to>
                                        <p:strVal val="visible"/>
                                      </p:to>
                                    </p:set>
                                    <p:animEffect transition="in" filter="box(out)">
                                      <p:cBhvr>
                                        <p:cTn id="40" dur="500"/>
                                        <p:tgtEl>
                                          <p:spTgt spid="71"/>
                                        </p:tgtEl>
                                      </p:cBhvr>
                                    </p:animEffect>
                                  </p:childTnLst>
                                </p:cTn>
                              </p:par>
                              <p:par>
                                <p:cTn id="41" presetID="4" presetClass="entr" presetSubtype="32" fill="hold" grpId="0" nodeType="withEffect">
                                  <p:stCondLst>
                                    <p:cond delay="0"/>
                                  </p:stCondLst>
                                  <p:childTnLst>
                                    <p:set>
                                      <p:cBhvr>
                                        <p:cTn id="42" dur="1" fill="hold">
                                          <p:stCondLst>
                                            <p:cond delay="0"/>
                                          </p:stCondLst>
                                        </p:cTn>
                                        <p:tgtEl>
                                          <p:spTgt spid="72"/>
                                        </p:tgtEl>
                                        <p:attrNameLst>
                                          <p:attrName>style.visibility</p:attrName>
                                        </p:attrNameLst>
                                      </p:cBhvr>
                                      <p:to>
                                        <p:strVal val="visible"/>
                                      </p:to>
                                    </p:set>
                                    <p:animEffect transition="in" filter="box(out)">
                                      <p:cBhvr>
                                        <p:cTn id="43" dur="500"/>
                                        <p:tgtEl>
                                          <p:spTgt spid="72"/>
                                        </p:tgtEl>
                                      </p:cBhvr>
                                    </p:animEffect>
                                  </p:childTnLst>
                                </p:cTn>
                              </p:par>
                              <p:par>
                                <p:cTn id="44" presetID="4" presetClass="entr" presetSubtype="32" fill="hold" grpId="0" nodeType="withEffect">
                                  <p:stCondLst>
                                    <p:cond delay="0"/>
                                  </p:stCondLst>
                                  <p:childTnLst>
                                    <p:set>
                                      <p:cBhvr>
                                        <p:cTn id="45" dur="1" fill="hold">
                                          <p:stCondLst>
                                            <p:cond delay="0"/>
                                          </p:stCondLst>
                                        </p:cTn>
                                        <p:tgtEl>
                                          <p:spTgt spid="73"/>
                                        </p:tgtEl>
                                        <p:attrNameLst>
                                          <p:attrName>style.visibility</p:attrName>
                                        </p:attrNameLst>
                                      </p:cBhvr>
                                      <p:to>
                                        <p:strVal val="visible"/>
                                      </p:to>
                                    </p:set>
                                    <p:animEffect transition="in" filter="box(out)">
                                      <p:cBhvr>
                                        <p:cTn id="46" dur="500"/>
                                        <p:tgtEl>
                                          <p:spTgt spid="73"/>
                                        </p:tgtEl>
                                      </p:cBhvr>
                                    </p:animEffect>
                                  </p:childTnLst>
                                </p:cTn>
                              </p:par>
                            </p:childTnLst>
                          </p:cTn>
                        </p:par>
                        <p:par>
                          <p:cTn id="47" fill="hold">
                            <p:stCondLst>
                              <p:cond delay="1600"/>
                            </p:stCondLst>
                            <p:childTnLst>
                              <p:par>
                                <p:cTn id="48" presetID="22" presetClass="entr" presetSubtype="8" fill="hold" grpId="0" nodeType="afterEffect">
                                  <p:stCondLst>
                                    <p:cond delay="0"/>
                                  </p:stCondLst>
                                  <p:childTnLst>
                                    <p:set>
                                      <p:cBhvr>
                                        <p:cTn id="49" dur="1" fill="hold">
                                          <p:stCondLst>
                                            <p:cond delay="0"/>
                                          </p:stCondLst>
                                        </p:cTn>
                                        <p:tgtEl>
                                          <p:spTgt spid="66"/>
                                        </p:tgtEl>
                                        <p:attrNameLst>
                                          <p:attrName>style.visibility</p:attrName>
                                        </p:attrNameLst>
                                      </p:cBhvr>
                                      <p:to>
                                        <p:strVal val="visible"/>
                                      </p:to>
                                    </p:set>
                                    <p:animEffect transition="in" filter="wipe(left)">
                                      <p:cBhvr>
                                        <p:cTn id="50" dur="500"/>
                                        <p:tgtEl>
                                          <p:spTgt spid="66"/>
                                        </p:tgtEl>
                                      </p:cBhvr>
                                    </p:animEffect>
                                  </p:childTnLst>
                                </p:cTn>
                              </p:par>
                            </p:childTnLst>
                          </p:cTn>
                        </p:par>
                        <p:par>
                          <p:cTn id="51" fill="hold">
                            <p:stCondLst>
                              <p:cond delay="2100"/>
                            </p:stCondLst>
                            <p:childTnLst>
                              <p:par>
                                <p:cTn id="52" presetID="22" presetClass="entr" presetSubtype="8" fill="hold" grpId="0" nodeType="afterEffect">
                                  <p:stCondLst>
                                    <p:cond delay="0"/>
                                  </p:stCondLst>
                                  <p:childTnLst>
                                    <p:set>
                                      <p:cBhvr>
                                        <p:cTn id="53" dur="1" fill="hold">
                                          <p:stCondLst>
                                            <p:cond delay="0"/>
                                          </p:stCondLst>
                                        </p:cTn>
                                        <p:tgtEl>
                                          <p:spTgt spid="69"/>
                                        </p:tgtEl>
                                        <p:attrNameLst>
                                          <p:attrName>style.visibility</p:attrName>
                                        </p:attrNameLst>
                                      </p:cBhvr>
                                      <p:to>
                                        <p:strVal val="visible"/>
                                      </p:to>
                                    </p:set>
                                    <p:animEffect transition="in" filter="wipe(left)">
                                      <p:cBhvr>
                                        <p:cTn id="54" dur="500"/>
                                        <p:tgtEl>
                                          <p:spTgt spid="69"/>
                                        </p:tgtEl>
                                      </p:cBhvr>
                                    </p:animEffect>
                                  </p:childTnLst>
                                </p:cTn>
                              </p:par>
                            </p:childTnLst>
                          </p:cTn>
                        </p:par>
                        <p:par>
                          <p:cTn id="55" fill="hold">
                            <p:stCondLst>
                              <p:cond delay="2600"/>
                            </p:stCondLst>
                            <p:childTnLst>
                              <p:par>
                                <p:cTn id="56" presetID="22" presetClass="entr" presetSubtype="8" fill="hold" grpId="0" nodeType="afterEffect">
                                  <p:stCondLst>
                                    <p:cond delay="0"/>
                                  </p:stCondLst>
                                  <p:childTnLst>
                                    <p:set>
                                      <p:cBhvr>
                                        <p:cTn id="57" dur="1" fill="hold">
                                          <p:stCondLst>
                                            <p:cond delay="0"/>
                                          </p:stCondLst>
                                        </p:cTn>
                                        <p:tgtEl>
                                          <p:spTgt spid="68"/>
                                        </p:tgtEl>
                                        <p:attrNameLst>
                                          <p:attrName>style.visibility</p:attrName>
                                        </p:attrNameLst>
                                      </p:cBhvr>
                                      <p:to>
                                        <p:strVal val="visible"/>
                                      </p:to>
                                    </p:set>
                                    <p:animEffect transition="in" filter="wipe(left)">
                                      <p:cBhvr>
                                        <p:cTn id="58" dur="500"/>
                                        <p:tgtEl>
                                          <p:spTgt spid="68"/>
                                        </p:tgtEl>
                                      </p:cBhvr>
                                    </p:animEffect>
                                  </p:childTnLst>
                                </p:cTn>
                              </p:par>
                            </p:childTnLst>
                          </p:cTn>
                        </p:par>
                        <p:par>
                          <p:cTn id="59" fill="hold">
                            <p:stCondLst>
                              <p:cond delay="3100"/>
                            </p:stCondLst>
                            <p:childTnLst>
                              <p:par>
                                <p:cTn id="60" presetID="22" presetClass="entr" presetSubtype="8" fill="hold" grpId="0" nodeType="afterEffect">
                                  <p:stCondLst>
                                    <p:cond delay="0"/>
                                  </p:stCondLst>
                                  <p:childTnLst>
                                    <p:set>
                                      <p:cBhvr>
                                        <p:cTn id="61" dur="1" fill="hold">
                                          <p:stCondLst>
                                            <p:cond delay="0"/>
                                          </p:stCondLst>
                                        </p:cTn>
                                        <p:tgtEl>
                                          <p:spTgt spid="67"/>
                                        </p:tgtEl>
                                        <p:attrNameLst>
                                          <p:attrName>style.visibility</p:attrName>
                                        </p:attrNameLst>
                                      </p:cBhvr>
                                      <p:to>
                                        <p:strVal val="visible"/>
                                      </p:to>
                                    </p:set>
                                    <p:animEffect transition="in" filter="wipe(left)">
                                      <p:cBhvr>
                                        <p:cTn id="62" dur="500"/>
                                        <p:tgtEl>
                                          <p:spTgt spid="67"/>
                                        </p:tgtEl>
                                      </p:cBhvr>
                                    </p:animEffect>
                                  </p:childTnLst>
                                </p:cTn>
                              </p:par>
                            </p:childTnLst>
                          </p:cTn>
                        </p:par>
                      </p:childTnLst>
                    </p:cTn>
                  </p:par>
                  <p:par>
                    <p:cTn id="63" fill="hold">
                      <p:stCondLst>
                        <p:cond delay="indefinite"/>
                      </p:stCondLst>
                      <p:childTnLst>
                        <p:par>
                          <p:cTn id="64" fill="hold">
                            <p:stCondLst>
                              <p:cond delay="0"/>
                            </p:stCondLst>
                            <p:childTnLst>
                              <p:par>
                                <p:cTn id="65" presetID="6" presetClass="entr" presetSubtype="16" fill="hold" nodeType="clickEffect">
                                  <p:stCondLst>
                                    <p:cond delay="0"/>
                                  </p:stCondLst>
                                  <p:childTnLst>
                                    <p:set>
                                      <p:cBhvr>
                                        <p:cTn id="66" dur="1" fill="hold">
                                          <p:stCondLst>
                                            <p:cond delay="0"/>
                                          </p:stCondLst>
                                        </p:cTn>
                                        <p:tgtEl>
                                          <p:spTgt spid="78"/>
                                        </p:tgtEl>
                                        <p:attrNameLst>
                                          <p:attrName>style.visibility</p:attrName>
                                        </p:attrNameLst>
                                      </p:cBhvr>
                                      <p:to>
                                        <p:strVal val="visible"/>
                                      </p:to>
                                    </p:set>
                                    <p:animEffect transition="in" filter="circle(in)">
                                      <p:cBhvr>
                                        <p:cTn id="67" dur="1000"/>
                                        <p:tgtEl>
                                          <p:spTgt spid="78"/>
                                        </p:tgtEl>
                                      </p:cBhvr>
                                    </p:animEffect>
                                  </p:childTnLst>
                                </p:cTn>
                              </p:par>
                            </p:childTnLst>
                          </p:cTn>
                        </p:par>
                        <p:par>
                          <p:cTn id="68" fill="hold">
                            <p:stCondLst>
                              <p:cond delay="1000"/>
                            </p:stCondLst>
                            <p:childTnLst>
                              <p:par>
                                <p:cTn id="69" presetID="4" presetClass="entr" presetSubtype="32" fill="hold" grpId="0" nodeType="afterEffect">
                                  <p:stCondLst>
                                    <p:cond delay="0"/>
                                  </p:stCondLst>
                                  <p:childTnLst>
                                    <p:set>
                                      <p:cBhvr>
                                        <p:cTn id="70" dur="1" fill="hold">
                                          <p:stCondLst>
                                            <p:cond delay="0"/>
                                          </p:stCondLst>
                                        </p:cTn>
                                        <p:tgtEl>
                                          <p:spTgt spid="86"/>
                                        </p:tgtEl>
                                        <p:attrNameLst>
                                          <p:attrName>style.visibility</p:attrName>
                                        </p:attrNameLst>
                                      </p:cBhvr>
                                      <p:to>
                                        <p:strVal val="visible"/>
                                      </p:to>
                                    </p:set>
                                    <p:animEffect transition="in" filter="box(out)">
                                      <p:cBhvr>
                                        <p:cTn id="71" dur="500"/>
                                        <p:tgtEl>
                                          <p:spTgt spid="86"/>
                                        </p:tgtEl>
                                      </p:cBhvr>
                                    </p:animEffect>
                                  </p:childTnLst>
                                </p:cTn>
                              </p:par>
                              <p:par>
                                <p:cTn id="72" presetID="4" presetClass="entr" presetSubtype="32" fill="hold" grpId="0" nodeType="withEffect">
                                  <p:stCondLst>
                                    <p:cond delay="0"/>
                                  </p:stCondLst>
                                  <p:childTnLst>
                                    <p:set>
                                      <p:cBhvr>
                                        <p:cTn id="73" dur="1" fill="hold">
                                          <p:stCondLst>
                                            <p:cond delay="0"/>
                                          </p:stCondLst>
                                        </p:cTn>
                                        <p:tgtEl>
                                          <p:spTgt spid="87"/>
                                        </p:tgtEl>
                                        <p:attrNameLst>
                                          <p:attrName>style.visibility</p:attrName>
                                        </p:attrNameLst>
                                      </p:cBhvr>
                                      <p:to>
                                        <p:strVal val="visible"/>
                                      </p:to>
                                    </p:set>
                                    <p:animEffect transition="in" filter="box(out)">
                                      <p:cBhvr>
                                        <p:cTn id="74" dur="500"/>
                                        <p:tgtEl>
                                          <p:spTgt spid="87"/>
                                        </p:tgtEl>
                                      </p:cBhvr>
                                    </p:animEffect>
                                  </p:childTnLst>
                                </p:cTn>
                              </p:par>
                              <p:par>
                                <p:cTn id="75" presetID="4" presetClass="entr" presetSubtype="32" fill="hold" grpId="0" nodeType="withEffect">
                                  <p:stCondLst>
                                    <p:cond delay="0"/>
                                  </p:stCondLst>
                                  <p:childTnLst>
                                    <p:set>
                                      <p:cBhvr>
                                        <p:cTn id="76" dur="1" fill="hold">
                                          <p:stCondLst>
                                            <p:cond delay="0"/>
                                          </p:stCondLst>
                                        </p:cTn>
                                        <p:tgtEl>
                                          <p:spTgt spid="88"/>
                                        </p:tgtEl>
                                        <p:attrNameLst>
                                          <p:attrName>style.visibility</p:attrName>
                                        </p:attrNameLst>
                                      </p:cBhvr>
                                      <p:to>
                                        <p:strVal val="visible"/>
                                      </p:to>
                                    </p:set>
                                    <p:animEffect transition="in" filter="box(out)">
                                      <p:cBhvr>
                                        <p:cTn id="77" dur="500"/>
                                        <p:tgtEl>
                                          <p:spTgt spid="88"/>
                                        </p:tgtEl>
                                      </p:cBhvr>
                                    </p:animEffect>
                                  </p:childTnLst>
                                </p:cTn>
                              </p:par>
                              <p:par>
                                <p:cTn id="78" presetID="4" presetClass="entr" presetSubtype="32" fill="hold" grpId="0" nodeType="withEffect">
                                  <p:stCondLst>
                                    <p:cond delay="0"/>
                                  </p:stCondLst>
                                  <p:childTnLst>
                                    <p:set>
                                      <p:cBhvr>
                                        <p:cTn id="79" dur="1" fill="hold">
                                          <p:stCondLst>
                                            <p:cond delay="0"/>
                                          </p:stCondLst>
                                        </p:cTn>
                                        <p:tgtEl>
                                          <p:spTgt spid="89"/>
                                        </p:tgtEl>
                                        <p:attrNameLst>
                                          <p:attrName>style.visibility</p:attrName>
                                        </p:attrNameLst>
                                      </p:cBhvr>
                                      <p:to>
                                        <p:strVal val="visible"/>
                                      </p:to>
                                    </p:set>
                                    <p:animEffect transition="in" filter="box(out)">
                                      <p:cBhvr>
                                        <p:cTn id="80" dur="500"/>
                                        <p:tgtEl>
                                          <p:spTgt spid="89"/>
                                        </p:tgtEl>
                                      </p:cBhvr>
                                    </p:animEffect>
                                  </p:childTnLst>
                                </p:cTn>
                              </p:par>
                            </p:childTnLst>
                          </p:cTn>
                        </p:par>
                        <p:par>
                          <p:cTn id="81" fill="hold">
                            <p:stCondLst>
                              <p:cond delay="1500"/>
                            </p:stCondLst>
                            <p:childTnLst>
                              <p:par>
                                <p:cTn id="82" presetID="22" presetClass="entr" presetSubtype="8" fill="hold" grpId="0" nodeType="afterEffect">
                                  <p:stCondLst>
                                    <p:cond delay="0"/>
                                  </p:stCondLst>
                                  <p:childTnLst>
                                    <p:set>
                                      <p:cBhvr>
                                        <p:cTn id="83" dur="1" fill="hold">
                                          <p:stCondLst>
                                            <p:cond delay="0"/>
                                          </p:stCondLst>
                                        </p:cTn>
                                        <p:tgtEl>
                                          <p:spTgt spid="83"/>
                                        </p:tgtEl>
                                        <p:attrNameLst>
                                          <p:attrName>style.visibility</p:attrName>
                                        </p:attrNameLst>
                                      </p:cBhvr>
                                      <p:to>
                                        <p:strVal val="visible"/>
                                      </p:to>
                                    </p:set>
                                    <p:animEffect transition="in" filter="wipe(left)">
                                      <p:cBhvr>
                                        <p:cTn id="84" dur="500"/>
                                        <p:tgtEl>
                                          <p:spTgt spid="83"/>
                                        </p:tgtEl>
                                      </p:cBhvr>
                                    </p:animEffect>
                                  </p:childTnLst>
                                </p:cTn>
                              </p:par>
                            </p:childTnLst>
                          </p:cTn>
                        </p:par>
                        <p:par>
                          <p:cTn id="85" fill="hold">
                            <p:stCondLst>
                              <p:cond delay="2000"/>
                            </p:stCondLst>
                            <p:childTnLst>
                              <p:par>
                                <p:cTn id="86" presetID="22" presetClass="entr" presetSubtype="8" fill="hold" grpId="0" nodeType="afterEffect">
                                  <p:stCondLst>
                                    <p:cond delay="0"/>
                                  </p:stCondLst>
                                  <p:childTnLst>
                                    <p:set>
                                      <p:cBhvr>
                                        <p:cTn id="87" dur="1" fill="hold">
                                          <p:stCondLst>
                                            <p:cond delay="0"/>
                                          </p:stCondLst>
                                        </p:cTn>
                                        <p:tgtEl>
                                          <p:spTgt spid="84"/>
                                        </p:tgtEl>
                                        <p:attrNameLst>
                                          <p:attrName>style.visibility</p:attrName>
                                        </p:attrNameLst>
                                      </p:cBhvr>
                                      <p:to>
                                        <p:strVal val="visible"/>
                                      </p:to>
                                    </p:set>
                                    <p:animEffect transition="in" filter="wipe(left)">
                                      <p:cBhvr>
                                        <p:cTn id="88" dur="500"/>
                                        <p:tgtEl>
                                          <p:spTgt spid="84"/>
                                        </p:tgtEl>
                                      </p:cBhvr>
                                    </p:animEffect>
                                  </p:childTnLst>
                                </p:cTn>
                              </p:par>
                            </p:childTnLst>
                          </p:cTn>
                        </p:par>
                        <p:par>
                          <p:cTn id="89" fill="hold">
                            <p:stCondLst>
                              <p:cond delay="2500"/>
                            </p:stCondLst>
                            <p:childTnLst>
                              <p:par>
                                <p:cTn id="90" presetID="22" presetClass="entr" presetSubtype="8" fill="hold" grpId="0" nodeType="afterEffect">
                                  <p:stCondLst>
                                    <p:cond delay="0"/>
                                  </p:stCondLst>
                                  <p:childTnLst>
                                    <p:set>
                                      <p:cBhvr>
                                        <p:cTn id="91" dur="1" fill="hold">
                                          <p:stCondLst>
                                            <p:cond delay="0"/>
                                          </p:stCondLst>
                                        </p:cTn>
                                        <p:tgtEl>
                                          <p:spTgt spid="82"/>
                                        </p:tgtEl>
                                        <p:attrNameLst>
                                          <p:attrName>style.visibility</p:attrName>
                                        </p:attrNameLst>
                                      </p:cBhvr>
                                      <p:to>
                                        <p:strVal val="visible"/>
                                      </p:to>
                                    </p:set>
                                    <p:animEffect transition="in" filter="wipe(left)">
                                      <p:cBhvr>
                                        <p:cTn id="92" dur="500"/>
                                        <p:tgtEl>
                                          <p:spTgt spid="82"/>
                                        </p:tgtEl>
                                      </p:cBhvr>
                                    </p:animEffect>
                                  </p:childTnLst>
                                </p:cTn>
                              </p:par>
                            </p:childTnLst>
                          </p:cTn>
                        </p:par>
                        <p:par>
                          <p:cTn id="93" fill="hold">
                            <p:stCondLst>
                              <p:cond delay="3000"/>
                            </p:stCondLst>
                            <p:childTnLst>
                              <p:par>
                                <p:cTn id="94" presetID="22" presetClass="entr" presetSubtype="8" fill="hold" grpId="0" nodeType="afterEffect">
                                  <p:stCondLst>
                                    <p:cond delay="0"/>
                                  </p:stCondLst>
                                  <p:childTnLst>
                                    <p:set>
                                      <p:cBhvr>
                                        <p:cTn id="95" dur="1" fill="hold">
                                          <p:stCondLst>
                                            <p:cond delay="0"/>
                                          </p:stCondLst>
                                        </p:cTn>
                                        <p:tgtEl>
                                          <p:spTgt spid="85"/>
                                        </p:tgtEl>
                                        <p:attrNameLst>
                                          <p:attrName>style.visibility</p:attrName>
                                        </p:attrNameLst>
                                      </p:cBhvr>
                                      <p:to>
                                        <p:strVal val="visible"/>
                                      </p:to>
                                    </p:set>
                                    <p:animEffect transition="in" filter="wipe(left)">
                                      <p:cBhvr>
                                        <p:cTn id="96" dur="500"/>
                                        <p:tgtEl>
                                          <p:spTgt spid="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animBg="1"/>
      <p:bldP spid="66" grpId="0"/>
      <p:bldP spid="67" grpId="0"/>
      <p:bldP spid="68" grpId="0"/>
      <p:bldP spid="69" grpId="0"/>
      <p:bldP spid="70" grpId="0" animBg="1"/>
      <p:bldP spid="71" grpId="0" animBg="1"/>
      <p:bldP spid="72" grpId="0" animBg="1"/>
      <p:bldP spid="73" grpId="0" animBg="1"/>
      <p:bldP spid="82" grpId="0"/>
      <p:bldP spid="83" grpId="0"/>
      <p:bldP spid="84" grpId="0"/>
      <p:bldP spid="85" grpId="0"/>
      <p:bldP spid="86" grpId="0" animBg="1"/>
      <p:bldP spid="87" grpId="0" animBg="1"/>
      <p:bldP spid="88" grpId="0" animBg="1"/>
      <p:bldP spid="89" grpId="0" animBg="1"/>
      <p:bldP spid="90" grpId="0"/>
      <p:bldP spid="50" grpId="0"/>
      <p:bldP spid="51" grpId="0"/>
      <p:bldP spid="52" grpId="0"/>
    </p:bld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48" name="Rectangle 47"/>
          <p:cNvSpPr/>
          <p:nvPr/>
        </p:nvSpPr>
        <p:spPr>
          <a:xfrm>
            <a:off x="-340359" y="5506720"/>
            <a:ext cx="8249920" cy="455442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FiraSans Regular"/>
            </a:endParaRPr>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Analyse</a:t>
            </a:r>
            <a:endParaRPr lang="fr" sz="3600" dirty="0">
              <a:solidFill>
                <a:schemeClr val="bg1"/>
              </a:solidFill>
              <a:latin typeface="FiraSans Regular"/>
              <a:ea typeface="Segoe Pro Display Light" charset="0"/>
              <a:cs typeface="Segoe Pro Display Light" charset="0"/>
            </a:endParaRPr>
          </a:p>
        </p:txBody>
      </p:sp>
      <p:grpSp>
        <p:nvGrpSpPr>
          <p:cNvPr id="38" name="Groupe 37"/>
          <p:cNvGrpSpPr/>
          <p:nvPr/>
        </p:nvGrpSpPr>
        <p:grpSpPr>
          <a:xfrm>
            <a:off x="180568" y="1289841"/>
            <a:ext cx="571500" cy="646331"/>
            <a:chOff x="274274" y="1300753"/>
            <a:chExt cx="571500" cy="646331"/>
          </a:xfrm>
        </p:grpSpPr>
        <p:sp>
          <p:nvSpPr>
            <p:cNvPr id="43" name="Rectangle 42"/>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ZoneTexte 45"/>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4</a:t>
              </a:r>
              <a:endParaRPr lang="fr-FR" sz="3600" b="1" dirty="0">
                <a:solidFill>
                  <a:srgbClr val="D24726"/>
                </a:solidFill>
              </a:endParaRPr>
            </a:p>
          </p:txBody>
        </p:sp>
      </p:grpSp>
      <p:sp>
        <p:nvSpPr>
          <p:cNvPr id="23"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24" name="Rettangolo 10"/>
          <p:cNvSpPr/>
          <p:nvPr/>
        </p:nvSpPr>
        <p:spPr>
          <a:xfrm>
            <a:off x="2863935" y="178560"/>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25" name="Rettangolo 10"/>
          <p:cNvSpPr/>
          <p:nvPr/>
        </p:nvSpPr>
        <p:spPr>
          <a:xfrm>
            <a:off x="3931004" y="195263"/>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26"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27"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28"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29"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30" name="Parenthèse fermante 29"/>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 name="ZoneTexte 3"/>
          <p:cNvSpPr txBox="1"/>
          <p:nvPr/>
        </p:nvSpPr>
        <p:spPr>
          <a:xfrm>
            <a:off x="1067630" y="6748790"/>
            <a:ext cx="1451972" cy="515362"/>
          </a:xfrm>
          <a:prstGeom prst="cloudCallout">
            <a:avLst>
              <a:gd name="adj1" fmla="val 11355"/>
              <a:gd name="adj2" fmla="val 4671"/>
            </a:avLst>
          </a:prstGeom>
          <a:solidFill>
            <a:schemeClr val="accent1">
              <a:lumMod val="40000"/>
              <a:lumOff val="60000"/>
            </a:schemeClr>
          </a:solidFill>
        </p:spPr>
        <p:txBody>
          <a:bodyPr wrap="square" rtlCol="0">
            <a:spAutoFit/>
          </a:bodyPr>
          <a:lstStyle/>
          <a:p>
            <a:pPr algn="ctr"/>
            <a:r>
              <a:rPr lang="fr-FR" sz="1600" dirty="0" smtClean="0">
                <a:latin typeface="FiraSans Regular"/>
              </a:rPr>
              <a:t>éclairer</a:t>
            </a:r>
            <a:endParaRPr lang="fr-FR" sz="1600" dirty="0">
              <a:latin typeface="FiraSans Regular"/>
            </a:endParaRPr>
          </a:p>
        </p:txBody>
      </p:sp>
      <p:sp>
        <p:nvSpPr>
          <p:cNvPr id="21" name="ZoneTexte 20"/>
          <p:cNvSpPr txBox="1"/>
          <p:nvPr/>
        </p:nvSpPr>
        <p:spPr>
          <a:xfrm>
            <a:off x="2402711" y="6359829"/>
            <a:ext cx="2297484" cy="515362"/>
          </a:xfrm>
          <a:prstGeom prst="cloudCallout">
            <a:avLst>
              <a:gd name="adj1" fmla="val 394"/>
              <a:gd name="adj2" fmla="val -4364"/>
            </a:avLst>
          </a:prstGeom>
          <a:solidFill>
            <a:schemeClr val="accent1">
              <a:lumMod val="40000"/>
              <a:lumOff val="60000"/>
            </a:schemeClr>
          </a:solidFill>
        </p:spPr>
        <p:txBody>
          <a:bodyPr wrap="square" rtlCol="0">
            <a:spAutoFit/>
          </a:bodyPr>
          <a:lstStyle/>
          <a:p>
            <a:pPr algn="ctr"/>
            <a:r>
              <a:rPr lang="fr-FR" sz="1600" dirty="0" smtClean="0">
                <a:latin typeface="FiraSans Regular"/>
              </a:rPr>
              <a:t>décomposer</a:t>
            </a:r>
            <a:endParaRPr lang="fr-FR" sz="1600" dirty="0">
              <a:latin typeface="FiraSans Regular"/>
            </a:endParaRPr>
          </a:p>
        </p:txBody>
      </p:sp>
      <p:sp>
        <p:nvSpPr>
          <p:cNvPr id="22" name="ZoneTexte 21"/>
          <p:cNvSpPr txBox="1"/>
          <p:nvPr/>
        </p:nvSpPr>
        <p:spPr>
          <a:xfrm>
            <a:off x="531594" y="7459714"/>
            <a:ext cx="2008831" cy="515362"/>
          </a:xfrm>
          <a:prstGeom prst="cloudCallout">
            <a:avLst>
              <a:gd name="adj1" fmla="val -8695"/>
              <a:gd name="adj2" fmla="val 20936"/>
            </a:avLst>
          </a:prstGeom>
          <a:solidFill>
            <a:schemeClr val="accent1">
              <a:lumMod val="40000"/>
              <a:lumOff val="60000"/>
            </a:schemeClr>
          </a:solidFill>
        </p:spPr>
        <p:txBody>
          <a:bodyPr wrap="square" rtlCol="0">
            <a:spAutoFit/>
          </a:bodyPr>
          <a:lstStyle/>
          <a:p>
            <a:pPr algn="ctr"/>
            <a:r>
              <a:rPr lang="fr-FR" sz="1600" dirty="0" smtClean="0">
                <a:latin typeface="FiraSans Regular"/>
              </a:rPr>
              <a:t>distinguer</a:t>
            </a:r>
            <a:endParaRPr lang="fr-FR" sz="1600" dirty="0">
              <a:latin typeface="FiraSans Regular"/>
            </a:endParaRPr>
          </a:p>
        </p:txBody>
      </p:sp>
      <p:sp>
        <p:nvSpPr>
          <p:cNvPr id="31" name="ZoneTexte 30"/>
          <p:cNvSpPr txBox="1"/>
          <p:nvPr/>
        </p:nvSpPr>
        <p:spPr>
          <a:xfrm>
            <a:off x="4099332" y="6826213"/>
            <a:ext cx="1797481" cy="515362"/>
          </a:xfrm>
          <a:prstGeom prst="cloudCallout">
            <a:avLst>
              <a:gd name="adj1" fmla="val 5834"/>
              <a:gd name="adj2" fmla="val 5704"/>
            </a:avLst>
          </a:prstGeom>
          <a:solidFill>
            <a:schemeClr val="accent1">
              <a:lumMod val="40000"/>
              <a:lumOff val="60000"/>
            </a:schemeClr>
          </a:solidFill>
        </p:spPr>
        <p:txBody>
          <a:bodyPr wrap="square" rtlCol="0">
            <a:spAutoFit/>
          </a:bodyPr>
          <a:lstStyle/>
          <a:p>
            <a:pPr algn="ctr"/>
            <a:r>
              <a:rPr lang="fr-FR" sz="1600" dirty="0" smtClean="0">
                <a:latin typeface="FiraSans Regular"/>
              </a:rPr>
              <a:t>comparer</a:t>
            </a:r>
            <a:endParaRPr lang="fr-FR" sz="1600" dirty="0">
              <a:latin typeface="FiraSans Regular"/>
            </a:endParaRPr>
          </a:p>
        </p:txBody>
      </p:sp>
      <p:sp>
        <p:nvSpPr>
          <p:cNvPr id="32" name="ZoneTexte 31"/>
          <p:cNvSpPr txBox="1"/>
          <p:nvPr/>
        </p:nvSpPr>
        <p:spPr>
          <a:xfrm>
            <a:off x="3712524" y="7771545"/>
            <a:ext cx="1559102" cy="702766"/>
          </a:xfrm>
          <a:prstGeom prst="cloudCallout">
            <a:avLst>
              <a:gd name="adj1" fmla="val 9167"/>
              <a:gd name="adj2" fmla="val -2557"/>
            </a:avLst>
          </a:prstGeom>
          <a:solidFill>
            <a:schemeClr val="accent1">
              <a:lumMod val="40000"/>
              <a:lumOff val="60000"/>
            </a:schemeClr>
          </a:solidFill>
        </p:spPr>
        <p:txBody>
          <a:bodyPr wrap="square" rtlCol="0">
            <a:spAutoFit/>
          </a:bodyPr>
          <a:lstStyle/>
          <a:p>
            <a:pPr algn="ctr">
              <a:lnSpc>
                <a:spcPct val="150000"/>
              </a:lnSpc>
            </a:pPr>
            <a:r>
              <a:rPr lang="fr-FR" sz="1600" dirty="0" smtClean="0">
                <a:latin typeface="FiraSans Regular"/>
              </a:rPr>
              <a:t>prouver</a:t>
            </a:r>
            <a:endParaRPr lang="fr-FR" sz="1600" dirty="0">
              <a:latin typeface="FiraSans Regular"/>
            </a:endParaRPr>
          </a:p>
        </p:txBody>
      </p:sp>
      <p:sp>
        <p:nvSpPr>
          <p:cNvPr id="33" name="ZoneTexte 32"/>
          <p:cNvSpPr txBox="1"/>
          <p:nvPr/>
        </p:nvSpPr>
        <p:spPr>
          <a:xfrm>
            <a:off x="2561248" y="7017846"/>
            <a:ext cx="1411402" cy="702766"/>
          </a:xfrm>
          <a:prstGeom prst="cloudCallout">
            <a:avLst>
              <a:gd name="adj1" fmla="val 1667"/>
              <a:gd name="adj2" fmla="val 1573"/>
            </a:avLst>
          </a:prstGeom>
          <a:solidFill>
            <a:schemeClr val="accent1">
              <a:lumMod val="40000"/>
              <a:lumOff val="60000"/>
            </a:schemeClr>
          </a:solidFill>
        </p:spPr>
        <p:txBody>
          <a:bodyPr wrap="square" rtlCol="0">
            <a:spAutoFit/>
          </a:bodyPr>
          <a:lstStyle/>
          <a:p>
            <a:pPr algn="ctr">
              <a:lnSpc>
                <a:spcPct val="150000"/>
              </a:lnSpc>
            </a:pPr>
            <a:r>
              <a:rPr lang="fr-FR" sz="1600" dirty="0" smtClean="0">
                <a:latin typeface="FiraSans Regular"/>
              </a:rPr>
              <a:t>déduire</a:t>
            </a:r>
            <a:endParaRPr lang="fr-FR" sz="1600" dirty="0">
              <a:latin typeface="FiraSans Regular"/>
            </a:endParaRPr>
          </a:p>
        </p:txBody>
      </p:sp>
      <p:sp>
        <p:nvSpPr>
          <p:cNvPr id="34" name="ZoneTexte 33"/>
          <p:cNvSpPr txBox="1"/>
          <p:nvPr/>
        </p:nvSpPr>
        <p:spPr>
          <a:xfrm>
            <a:off x="5380938" y="7355097"/>
            <a:ext cx="2313092" cy="890171"/>
          </a:xfrm>
          <a:prstGeom prst="cloudCallout">
            <a:avLst>
              <a:gd name="adj1" fmla="val -5899"/>
              <a:gd name="adj2" fmla="val 6737"/>
            </a:avLst>
          </a:prstGeom>
          <a:solidFill>
            <a:schemeClr val="accent1">
              <a:lumMod val="40000"/>
              <a:lumOff val="60000"/>
            </a:schemeClr>
          </a:solidFill>
        </p:spPr>
        <p:txBody>
          <a:bodyPr wrap="square" rtlCol="0">
            <a:spAutoFit/>
          </a:bodyPr>
          <a:lstStyle/>
          <a:p>
            <a:pPr algn="ctr"/>
            <a:r>
              <a:rPr lang="fr-FR" sz="1600" dirty="0">
                <a:latin typeface="FiraSans Regular"/>
              </a:rPr>
              <a:t>t</a:t>
            </a:r>
            <a:r>
              <a:rPr lang="fr-FR" sz="1600" dirty="0" smtClean="0">
                <a:latin typeface="FiraSans Regular"/>
              </a:rPr>
              <a:t>irer les conséquences</a:t>
            </a:r>
            <a:endParaRPr lang="fr-FR" sz="1600" dirty="0">
              <a:latin typeface="FiraSans Regular"/>
            </a:endParaRPr>
          </a:p>
        </p:txBody>
      </p:sp>
      <p:sp>
        <p:nvSpPr>
          <p:cNvPr id="35" name="ZoneTexte 34"/>
          <p:cNvSpPr txBox="1"/>
          <p:nvPr/>
        </p:nvSpPr>
        <p:spPr>
          <a:xfrm>
            <a:off x="1778472" y="7999099"/>
            <a:ext cx="1848241" cy="515362"/>
          </a:xfrm>
          <a:prstGeom prst="cloudCallout">
            <a:avLst>
              <a:gd name="adj1" fmla="val 606"/>
              <a:gd name="adj2" fmla="val 4671"/>
            </a:avLst>
          </a:prstGeom>
          <a:solidFill>
            <a:schemeClr val="accent1">
              <a:lumMod val="40000"/>
              <a:lumOff val="60000"/>
            </a:schemeClr>
          </a:solidFill>
        </p:spPr>
        <p:txBody>
          <a:bodyPr wrap="square" rtlCol="0">
            <a:spAutoFit/>
          </a:bodyPr>
          <a:lstStyle/>
          <a:p>
            <a:pPr algn="ctr"/>
            <a:r>
              <a:rPr lang="fr-FR" sz="1600" dirty="0">
                <a:latin typeface="FiraSans Regular"/>
              </a:rPr>
              <a:t>d</a:t>
            </a:r>
            <a:r>
              <a:rPr lang="fr-FR" sz="1600" dirty="0" smtClean="0">
                <a:latin typeface="FiraSans Regular"/>
              </a:rPr>
              <a:t>émontrer</a:t>
            </a:r>
            <a:endParaRPr lang="fr-FR" sz="1600" dirty="0">
              <a:latin typeface="FiraSans Regular"/>
            </a:endParaRPr>
          </a:p>
        </p:txBody>
      </p:sp>
      <p:sp>
        <p:nvSpPr>
          <p:cNvPr id="36" name="ZoneTexte 35"/>
          <p:cNvSpPr txBox="1"/>
          <p:nvPr/>
        </p:nvSpPr>
        <p:spPr>
          <a:xfrm>
            <a:off x="5396232" y="6200710"/>
            <a:ext cx="1684051" cy="515362"/>
          </a:xfrm>
          <a:prstGeom prst="cloudCallout">
            <a:avLst>
              <a:gd name="adj1" fmla="val 22500"/>
              <a:gd name="adj2" fmla="val 9009"/>
            </a:avLst>
          </a:prstGeom>
          <a:solidFill>
            <a:schemeClr val="accent1">
              <a:lumMod val="40000"/>
              <a:lumOff val="60000"/>
            </a:schemeClr>
          </a:solidFill>
        </p:spPr>
        <p:txBody>
          <a:bodyPr wrap="square" rtlCol="0">
            <a:spAutoFit/>
          </a:bodyPr>
          <a:lstStyle/>
          <a:p>
            <a:pPr algn="ctr"/>
            <a:r>
              <a:rPr lang="fr-FR" sz="1600" dirty="0" smtClean="0">
                <a:latin typeface="FiraSans Regular"/>
              </a:rPr>
              <a:t>confirmer</a:t>
            </a:r>
            <a:endParaRPr lang="fr-FR" sz="1600" dirty="0">
              <a:latin typeface="FiraSans Regular"/>
            </a:endParaRPr>
          </a:p>
        </p:txBody>
      </p:sp>
      <p:sp>
        <p:nvSpPr>
          <p:cNvPr id="37" name="ZoneTexte 36"/>
          <p:cNvSpPr txBox="1"/>
          <p:nvPr/>
        </p:nvSpPr>
        <p:spPr>
          <a:xfrm>
            <a:off x="3573164" y="9258309"/>
            <a:ext cx="1941396" cy="515362"/>
          </a:xfrm>
          <a:prstGeom prst="cloudCallout">
            <a:avLst>
              <a:gd name="adj1" fmla="val 9167"/>
              <a:gd name="adj2" fmla="val 14998"/>
            </a:avLst>
          </a:prstGeom>
          <a:solidFill>
            <a:schemeClr val="accent1">
              <a:lumMod val="40000"/>
              <a:lumOff val="60000"/>
            </a:schemeClr>
          </a:solidFill>
        </p:spPr>
        <p:txBody>
          <a:bodyPr wrap="square" rtlCol="0">
            <a:spAutoFit/>
          </a:bodyPr>
          <a:lstStyle/>
          <a:p>
            <a:pPr algn="ctr"/>
            <a:r>
              <a:rPr lang="fr-FR" sz="1600" dirty="0" smtClean="0">
                <a:latin typeface="FiraSans Regular"/>
              </a:rPr>
              <a:t>interpréter</a:t>
            </a:r>
            <a:endParaRPr lang="fr-FR" sz="1600" dirty="0">
              <a:latin typeface="FiraSans Regular"/>
            </a:endParaRPr>
          </a:p>
        </p:txBody>
      </p:sp>
      <p:sp>
        <p:nvSpPr>
          <p:cNvPr id="40" name="ZoneTexte 39"/>
          <p:cNvSpPr txBox="1"/>
          <p:nvPr/>
        </p:nvSpPr>
        <p:spPr>
          <a:xfrm>
            <a:off x="3177523" y="8587644"/>
            <a:ext cx="1797481" cy="515362"/>
          </a:xfrm>
          <a:prstGeom prst="cloudCallout">
            <a:avLst>
              <a:gd name="adj1" fmla="val 5834"/>
              <a:gd name="adj2" fmla="val 5704"/>
            </a:avLst>
          </a:prstGeom>
          <a:solidFill>
            <a:schemeClr val="accent1">
              <a:lumMod val="40000"/>
              <a:lumOff val="60000"/>
            </a:schemeClr>
          </a:solidFill>
        </p:spPr>
        <p:txBody>
          <a:bodyPr wrap="square" rtlCol="0">
            <a:spAutoFit/>
          </a:bodyPr>
          <a:lstStyle/>
          <a:p>
            <a:pPr algn="ctr"/>
            <a:r>
              <a:rPr lang="fr-FR" sz="1600" dirty="0" smtClean="0">
                <a:latin typeface="FiraSans Regular"/>
              </a:rPr>
              <a:t>classer</a:t>
            </a:r>
            <a:endParaRPr lang="fr-FR" sz="1600" dirty="0">
              <a:latin typeface="FiraSans Regular"/>
            </a:endParaRPr>
          </a:p>
        </p:txBody>
      </p:sp>
      <p:sp>
        <p:nvSpPr>
          <p:cNvPr id="41" name="ZoneTexte 40"/>
          <p:cNvSpPr txBox="1"/>
          <p:nvPr/>
        </p:nvSpPr>
        <p:spPr>
          <a:xfrm>
            <a:off x="5131850" y="8506532"/>
            <a:ext cx="2212816" cy="515362"/>
          </a:xfrm>
          <a:prstGeom prst="cloudCallout">
            <a:avLst>
              <a:gd name="adj1" fmla="val 5834"/>
              <a:gd name="adj2" fmla="val 5704"/>
            </a:avLst>
          </a:prstGeom>
          <a:solidFill>
            <a:schemeClr val="accent1">
              <a:lumMod val="40000"/>
              <a:lumOff val="60000"/>
            </a:schemeClr>
          </a:solidFill>
        </p:spPr>
        <p:txBody>
          <a:bodyPr wrap="square" rtlCol="0">
            <a:spAutoFit/>
          </a:bodyPr>
          <a:lstStyle/>
          <a:p>
            <a:pPr algn="ctr"/>
            <a:r>
              <a:rPr lang="fr-FR" sz="1600" dirty="0" smtClean="0">
                <a:latin typeface="FiraSans Regular"/>
              </a:rPr>
              <a:t>hiérarchiser</a:t>
            </a:r>
            <a:endParaRPr lang="fr-FR" sz="1600" dirty="0">
              <a:latin typeface="FiraSans Regular"/>
            </a:endParaRPr>
          </a:p>
        </p:txBody>
      </p:sp>
      <p:sp>
        <p:nvSpPr>
          <p:cNvPr id="42" name="ZoneTexte 41"/>
          <p:cNvSpPr txBox="1"/>
          <p:nvPr/>
        </p:nvSpPr>
        <p:spPr>
          <a:xfrm>
            <a:off x="398698" y="8506533"/>
            <a:ext cx="1848241" cy="515362"/>
          </a:xfrm>
          <a:prstGeom prst="cloudCallout">
            <a:avLst>
              <a:gd name="adj1" fmla="val 606"/>
              <a:gd name="adj2" fmla="val 4671"/>
            </a:avLst>
          </a:prstGeom>
          <a:solidFill>
            <a:schemeClr val="accent1">
              <a:lumMod val="40000"/>
              <a:lumOff val="60000"/>
            </a:schemeClr>
          </a:solidFill>
        </p:spPr>
        <p:txBody>
          <a:bodyPr wrap="square" rtlCol="0">
            <a:spAutoFit/>
          </a:bodyPr>
          <a:lstStyle/>
          <a:p>
            <a:pPr algn="ctr"/>
            <a:r>
              <a:rPr lang="fr-FR" sz="1600" dirty="0" smtClean="0">
                <a:latin typeface="FiraSans Regular"/>
              </a:rPr>
              <a:t>expliquer</a:t>
            </a:r>
            <a:endParaRPr lang="fr-FR" sz="1600" dirty="0">
              <a:latin typeface="FiraSans Regular"/>
            </a:endParaRPr>
          </a:p>
        </p:txBody>
      </p:sp>
      <p:sp>
        <p:nvSpPr>
          <p:cNvPr id="45" name="ZoneTexte 44"/>
          <p:cNvSpPr txBox="1"/>
          <p:nvPr/>
        </p:nvSpPr>
        <p:spPr>
          <a:xfrm>
            <a:off x="1096720" y="9029920"/>
            <a:ext cx="2376403" cy="890171"/>
          </a:xfrm>
          <a:prstGeom prst="cloudCallout">
            <a:avLst>
              <a:gd name="adj1" fmla="val 606"/>
              <a:gd name="adj2" fmla="val 4671"/>
            </a:avLst>
          </a:prstGeom>
          <a:solidFill>
            <a:schemeClr val="accent1">
              <a:lumMod val="40000"/>
              <a:lumOff val="60000"/>
            </a:schemeClr>
          </a:solidFill>
        </p:spPr>
        <p:txBody>
          <a:bodyPr wrap="square" rtlCol="0">
            <a:spAutoFit/>
          </a:bodyPr>
          <a:lstStyle/>
          <a:p>
            <a:pPr algn="ctr"/>
            <a:r>
              <a:rPr lang="fr-FR" sz="1600" dirty="0" smtClean="0">
                <a:latin typeface="FiraSans Regular"/>
              </a:rPr>
              <a:t>Rechercher les </a:t>
            </a:r>
            <a:r>
              <a:rPr lang="fr-FR" sz="1600" dirty="0" err="1" smtClean="0">
                <a:latin typeface="FiraSans Regular"/>
              </a:rPr>
              <a:t>pourquois</a:t>
            </a:r>
            <a:endParaRPr lang="fr-FR" sz="1600" dirty="0">
              <a:latin typeface="FiraSans Regular"/>
            </a:endParaRPr>
          </a:p>
        </p:txBody>
      </p:sp>
      <p:sp>
        <p:nvSpPr>
          <p:cNvPr id="39" name="Rectangle 38"/>
          <p:cNvSpPr/>
          <p:nvPr/>
        </p:nvSpPr>
        <p:spPr>
          <a:xfrm>
            <a:off x="2246939" y="2213223"/>
            <a:ext cx="3133999" cy="646331"/>
          </a:xfrm>
          <a:prstGeom prst="rect">
            <a:avLst/>
          </a:prstGeom>
        </p:spPr>
        <p:txBody>
          <a:bodyPr wrap="square">
            <a:spAutoFit/>
          </a:bodyPr>
          <a:lstStyle/>
          <a:p>
            <a:r>
              <a:rPr lang="fr-FR" dirty="0">
                <a:latin typeface="FiraSans Regular"/>
              </a:rPr>
              <a:t>Qu’est ce que </a:t>
            </a:r>
            <a:r>
              <a:rPr lang="fr-FR" b="1" dirty="0">
                <a:latin typeface="FiraSans Regular"/>
              </a:rPr>
              <a:t>ANALYSER</a:t>
            </a:r>
            <a:r>
              <a:rPr lang="fr-FR" dirty="0">
                <a:latin typeface="FiraSans Regular"/>
              </a:rPr>
              <a:t> ?</a:t>
            </a:r>
          </a:p>
          <a:p>
            <a:endParaRPr lang="fr-FR" dirty="0" smtClean="0">
              <a:latin typeface="FiraSans Regular"/>
            </a:endParaRPr>
          </a:p>
        </p:txBody>
      </p:sp>
      <p:sp>
        <p:nvSpPr>
          <p:cNvPr id="49" name="Rectangle 48"/>
          <p:cNvSpPr/>
          <p:nvPr/>
        </p:nvSpPr>
        <p:spPr>
          <a:xfrm>
            <a:off x="15400" y="5629104"/>
            <a:ext cx="7757000" cy="369332"/>
          </a:xfrm>
          <a:prstGeom prst="rect">
            <a:avLst/>
          </a:prstGeom>
        </p:spPr>
        <p:txBody>
          <a:bodyPr wrap="square">
            <a:spAutoFit/>
          </a:bodyPr>
          <a:lstStyle/>
          <a:p>
            <a:pPr algn="ctr"/>
            <a:r>
              <a:rPr lang="fr-FR" b="1" dirty="0" smtClean="0">
                <a:latin typeface="FiraSans Regular"/>
              </a:rPr>
              <a:t>Nuage de mots associés à l’action d’analyser</a:t>
            </a:r>
            <a:endParaRPr lang="fr-FR" b="1" dirty="0">
              <a:latin typeface="FiraSans Regular"/>
            </a:endParaRPr>
          </a:p>
        </p:txBody>
      </p:sp>
      <p:sp>
        <p:nvSpPr>
          <p:cNvPr id="50" name="ZoneTexte 49"/>
          <p:cNvSpPr txBox="1"/>
          <p:nvPr/>
        </p:nvSpPr>
        <p:spPr>
          <a:xfrm>
            <a:off x="5724541" y="9398521"/>
            <a:ext cx="773187" cy="515362"/>
          </a:xfrm>
          <a:prstGeom prst="cloudCallout">
            <a:avLst>
              <a:gd name="adj1" fmla="val 9167"/>
              <a:gd name="adj2" fmla="val 14998"/>
            </a:avLst>
          </a:prstGeom>
          <a:solidFill>
            <a:schemeClr val="accent1">
              <a:lumMod val="40000"/>
              <a:lumOff val="60000"/>
            </a:schemeClr>
          </a:solidFill>
        </p:spPr>
        <p:txBody>
          <a:bodyPr wrap="square" rtlCol="0">
            <a:spAutoFit/>
          </a:bodyPr>
          <a:lstStyle/>
          <a:p>
            <a:pPr algn="ctr"/>
            <a:r>
              <a:rPr lang="fr-FR" sz="1600" dirty="0" smtClean="0">
                <a:latin typeface="FiraSans Regular"/>
              </a:rPr>
              <a:t>…</a:t>
            </a:r>
            <a:endParaRPr lang="fr-FR" sz="1600" dirty="0">
              <a:latin typeface="FiraSans Regular"/>
            </a:endParaRPr>
          </a:p>
        </p:txBody>
      </p:sp>
      <p:grpSp>
        <p:nvGrpSpPr>
          <p:cNvPr id="51" name="Groupe 50"/>
          <p:cNvGrpSpPr/>
          <p:nvPr/>
        </p:nvGrpSpPr>
        <p:grpSpPr>
          <a:xfrm flipH="1">
            <a:off x="3201546" y="2723896"/>
            <a:ext cx="512101" cy="424165"/>
            <a:chOff x="817021" y="5640391"/>
            <a:chExt cx="609600" cy="609600"/>
          </a:xfrm>
        </p:grpSpPr>
        <p:sp>
          <p:nvSpPr>
            <p:cNvPr id="52" name="Rectangle à coins arrondis 51"/>
            <p:cNvSpPr/>
            <p:nvPr/>
          </p:nvSpPr>
          <p:spPr>
            <a:xfrm>
              <a:off x="1062989" y="5689594"/>
              <a:ext cx="289709" cy="324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pic>
          <p:nvPicPr>
            <p:cNvPr id="53" name="Image 5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7021" y="5640391"/>
              <a:ext cx="609600" cy="609600"/>
            </a:xfrm>
            <a:prstGeom prst="rect">
              <a:avLst/>
            </a:prstGeom>
          </p:spPr>
        </p:pic>
      </p:grpSp>
      <p:pic>
        <p:nvPicPr>
          <p:cNvPr id="54" name="Image 53"/>
          <p:cNvPicPr>
            <a:picLocks noChangeAspect="1"/>
          </p:cNvPicPr>
          <p:nvPr/>
        </p:nvPicPr>
        <p:blipFill>
          <a:blip r:embed="rId3">
            <a:biLevel thresh="75000"/>
            <a:extLst>
              <a:ext uri="{28A0092B-C50C-407E-A947-70E740481C1C}">
                <a14:useLocalDpi xmlns:a14="http://schemas.microsoft.com/office/drawing/2010/main" val="0"/>
              </a:ext>
            </a:extLst>
          </a:blip>
          <a:stretch>
            <a:fillRect/>
          </a:stretch>
        </p:blipFill>
        <p:spPr>
          <a:xfrm>
            <a:off x="3906787" y="2688782"/>
            <a:ext cx="464014" cy="464014"/>
          </a:xfrm>
          <a:prstGeom prst="rect">
            <a:avLst/>
          </a:prstGeom>
        </p:spPr>
      </p:pic>
      <p:sp>
        <p:nvSpPr>
          <p:cNvPr id="55" name="Rectangle 54"/>
          <p:cNvSpPr/>
          <p:nvPr/>
        </p:nvSpPr>
        <p:spPr>
          <a:xfrm>
            <a:off x="2689250" y="3259023"/>
            <a:ext cx="2338938" cy="923330"/>
          </a:xfrm>
          <a:prstGeom prst="rect">
            <a:avLst/>
          </a:prstGeom>
        </p:spPr>
        <p:txBody>
          <a:bodyPr wrap="square">
            <a:spAutoFit/>
          </a:bodyPr>
          <a:lstStyle/>
          <a:p>
            <a:pPr algn="ctr"/>
            <a:r>
              <a:rPr lang="fr-FR" dirty="0" smtClean="0">
                <a:latin typeface="FiraSans Regular"/>
              </a:rPr>
              <a:t>Partageons-nous tous les mêmes attentes ?</a:t>
            </a:r>
          </a:p>
        </p:txBody>
      </p:sp>
      <p:sp>
        <p:nvSpPr>
          <p:cNvPr id="56" name="Rectangle 55"/>
          <p:cNvSpPr/>
          <p:nvPr/>
        </p:nvSpPr>
        <p:spPr>
          <a:xfrm>
            <a:off x="1141703" y="4293203"/>
            <a:ext cx="5434033" cy="646331"/>
          </a:xfrm>
          <a:prstGeom prst="rect">
            <a:avLst/>
          </a:prstGeom>
        </p:spPr>
        <p:txBody>
          <a:bodyPr wrap="square">
            <a:spAutoFit/>
          </a:bodyPr>
          <a:lstStyle/>
          <a:p>
            <a:pPr algn="ctr"/>
            <a:r>
              <a:rPr lang="fr-FR" dirty="0" smtClean="0">
                <a:latin typeface="FiraSans Regular"/>
              </a:rPr>
              <a:t>Un travail de métacognition </a:t>
            </a:r>
            <a:br>
              <a:rPr lang="fr-FR" dirty="0" smtClean="0">
                <a:latin typeface="FiraSans Regular"/>
              </a:rPr>
            </a:br>
            <a:r>
              <a:rPr lang="fr-FR" dirty="0" smtClean="0">
                <a:latin typeface="FiraSans Regular"/>
              </a:rPr>
              <a:t>est à effectuer avec les élèves</a:t>
            </a:r>
          </a:p>
        </p:txBody>
      </p:sp>
    </p:spTree>
    <p:extLst>
      <p:ext uri="{BB962C8B-B14F-4D97-AF65-F5344CB8AC3E}">
        <p14:creationId xmlns:p14="http://schemas.microsoft.com/office/powerpoint/2010/main" val="2532688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1300"/>
                                        <p:tgtEl>
                                          <p:spTgt spid="39"/>
                                        </p:tgtEl>
                                      </p:cBhvr>
                                    </p:animEffect>
                                  </p:childTnLst>
                                </p:cTn>
                              </p:par>
                            </p:childTnLst>
                          </p:cTn>
                        </p:par>
                        <p:par>
                          <p:cTn id="8" fill="hold">
                            <p:stCondLst>
                              <p:cond delay="1300"/>
                            </p:stCondLst>
                            <p:childTnLst>
                              <p:par>
                                <p:cTn id="9" presetID="10" presetClass="entr" presetSubtype="0" fill="hold" grpId="0" nodeType="afterEffect">
                                  <p:stCondLst>
                                    <p:cond delay="0"/>
                                  </p:stCondLst>
                                  <p:childTnLst>
                                    <p:set>
                                      <p:cBhvr>
                                        <p:cTn id="10" dur="1" fill="hold">
                                          <p:stCondLst>
                                            <p:cond delay="0"/>
                                          </p:stCondLst>
                                        </p:cTn>
                                        <p:tgtEl>
                                          <p:spTgt spid="55"/>
                                        </p:tgtEl>
                                        <p:attrNameLst>
                                          <p:attrName>style.visibility</p:attrName>
                                        </p:attrNameLst>
                                      </p:cBhvr>
                                      <p:to>
                                        <p:strVal val="visible"/>
                                      </p:to>
                                    </p:set>
                                    <p:animEffect transition="in" filter="fade">
                                      <p:cBhvr>
                                        <p:cTn id="11" dur="1300"/>
                                        <p:tgtEl>
                                          <p:spTgt spid="55"/>
                                        </p:tgtEl>
                                      </p:cBhvr>
                                    </p:animEffect>
                                  </p:childTnLst>
                                </p:cTn>
                              </p:par>
                            </p:childTnLst>
                          </p:cTn>
                        </p:par>
                        <p:par>
                          <p:cTn id="12" fill="hold">
                            <p:stCondLst>
                              <p:cond delay="2600"/>
                            </p:stCondLst>
                            <p:childTnLst>
                              <p:par>
                                <p:cTn id="13" presetID="10" presetClass="entr" presetSubtype="0" fill="hold" nodeType="afterEffect">
                                  <p:stCondLst>
                                    <p:cond delay="0"/>
                                  </p:stCondLst>
                                  <p:childTnLst>
                                    <p:set>
                                      <p:cBhvr>
                                        <p:cTn id="14" dur="1" fill="hold">
                                          <p:stCondLst>
                                            <p:cond delay="0"/>
                                          </p:stCondLst>
                                        </p:cTn>
                                        <p:tgtEl>
                                          <p:spTgt spid="51"/>
                                        </p:tgtEl>
                                        <p:attrNameLst>
                                          <p:attrName>style.visibility</p:attrName>
                                        </p:attrNameLst>
                                      </p:cBhvr>
                                      <p:to>
                                        <p:strVal val="visible"/>
                                      </p:to>
                                    </p:set>
                                    <p:animEffect transition="in" filter="fade">
                                      <p:cBhvr>
                                        <p:cTn id="15" dur="500"/>
                                        <p:tgtEl>
                                          <p:spTgt spid="51"/>
                                        </p:tgtEl>
                                      </p:cBhvr>
                                    </p:animEffect>
                                  </p:childTnLst>
                                </p:cTn>
                              </p:par>
                              <p:par>
                                <p:cTn id="16" presetID="10" presetClass="entr" presetSubtype="0" fill="hold" nodeType="withEffect">
                                  <p:stCondLst>
                                    <p:cond delay="0"/>
                                  </p:stCondLst>
                                  <p:childTnLst>
                                    <p:set>
                                      <p:cBhvr>
                                        <p:cTn id="17" dur="1" fill="hold">
                                          <p:stCondLst>
                                            <p:cond delay="0"/>
                                          </p:stCondLst>
                                        </p:cTn>
                                        <p:tgtEl>
                                          <p:spTgt spid="54"/>
                                        </p:tgtEl>
                                        <p:attrNameLst>
                                          <p:attrName>style.visibility</p:attrName>
                                        </p:attrNameLst>
                                      </p:cBhvr>
                                      <p:to>
                                        <p:strVal val="visible"/>
                                      </p:to>
                                    </p:set>
                                    <p:animEffect transition="in" filter="fade">
                                      <p:cBhvr>
                                        <p:cTn id="18" dur="500"/>
                                        <p:tgtEl>
                                          <p:spTgt spid="54"/>
                                        </p:tgtEl>
                                      </p:cBhvr>
                                    </p:animEffect>
                                  </p:childTnLst>
                                </p:cTn>
                              </p:par>
                            </p:childTnLst>
                          </p:cTn>
                        </p:par>
                        <p:par>
                          <p:cTn id="19" fill="hold">
                            <p:stCondLst>
                              <p:cond delay="3100"/>
                            </p:stCondLst>
                            <p:childTnLst>
                              <p:par>
                                <p:cTn id="20" presetID="10" presetClass="entr" presetSubtype="0" fill="hold" grpId="0" nodeType="afterEffect">
                                  <p:stCondLst>
                                    <p:cond delay="0"/>
                                  </p:stCondLst>
                                  <p:childTnLst>
                                    <p:set>
                                      <p:cBhvr>
                                        <p:cTn id="21" dur="1" fill="hold">
                                          <p:stCondLst>
                                            <p:cond delay="0"/>
                                          </p:stCondLst>
                                        </p:cTn>
                                        <p:tgtEl>
                                          <p:spTgt spid="56"/>
                                        </p:tgtEl>
                                        <p:attrNameLst>
                                          <p:attrName>style.visibility</p:attrName>
                                        </p:attrNameLst>
                                      </p:cBhvr>
                                      <p:to>
                                        <p:strVal val="visible"/>
                                      </p:to>
                                    </p:set>
                                    <p:animEffect transition="in" filter="fade">
                                      <p:cBhvr>
                                        <p:cTn id="22" dur="1700"/>
                                        <p:tgtEl>
                                          <p:spTgt spid="5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48"/>
                                        </p:tgtEl>
                                        <p:attrNameLst>
                                          <p:attrName>style.visibility</p:attrName>
                                        </p:attrNameLst>
                                      </p:cBhvr>
                                      <p:to>
                                        <p:strVal val="visible"/>
                                      </p:to>
                                    </p:set>
                                    <p:animEffect transition="in" filter="wipe(down)">
                                      <p:cBhvr>
                                        <p:cTn id="27" dur="500"/>
                                        <p:tgtEl>
                                          <p:spTgt spid="48"/>
                                        </p:tgtEl>
                                      </p:cBhvr>
                                    </p:animEffect>
                                  </p:childTnLst>
                                </p:cTn>
                              </p:par>
                            </p:childTnLst>
                          </p:cTn>
                        </p:par>
                        <p:par>
                          <p:cTn id="28" fill="hold">
                            <p:stCondLst>
                              <p:cond delay="500"/>
                            </p:stCondLst>
                            <p:childTnLst>
                              <p:par>
                                <p:cTn id="29" presetID="6" presetClass="entr" presetSubtype="32" fill="hold" grpId="0" nodeType="afterEffect">
                                  <p:stCondLst>
                                    <p:cond delay="0"/>
                                  </p:stCondLst>
                                  <p:childTnLst>
                                    <p:set>
                                      <p:cBhvr>
                                        <p:cTn id="30" dur="1" fill="hold">
                                          <p:stCondLst>
                                            <p:cond delay="0"/>
                                          </p:stCondLst>
                                        </p:cTn>
                                        <p:tgtEl>
                                          <p:spTgt spid="49"/>
                                        </p:tgtEl>
                                        <p:attrNameLst>
                                          <p:attrName>style.visibility</p:attrName>
                                        </p:attrNameLst>
                                      </p:cBhvr>
                                      <p:to>
                                        <p:strVal val="visible"/>
                                      </p:to>
                                    </p:set>
                                    <p:animEffect transition="in" filter="circle(out)">
                                      <p:cBhvr>
                                        <p:cTn id="31" dur="1100"/>
                                        <p:tgtEl>
                                          <p:spTgt spid="49"/>
                                        </p:tgtEl>
                                      </p:cBhvr>
                                    </p:animEffect>
                                  </p:childTnLst>
                                </p:cTn>
                              </p:par>
                            </p:childTnLst>
                          </p:cTn>
                        </p:par>
                        <p:par>
                          <p:cTn id="32" fill="hold">
                            <p:stCondLst>
                              <p:cond delay="1600"/>
                            </p:stCondLst>
                            <p:childTnLst>
                              <p:par>
                                <p:cTn id="33" presetID="10" presetClass="entr" presetSubtype="0" fill="hold" grpId="0" nodeType="after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500"/>
                                        <p:tgtEl>
                                          <p:spTgt spid="4"/>
                                        </p:tgtEl>
                                      </p:cBhvr>
                                    </p:animEffect>
                                  </p:childTnLst>
                                </p:cTn>
                              </p:par>
                            </p:childTnLst>
                          </p:cTn>
                        </p:par>
                        <p:par>
                          <p:cTn id="36" fill="hold">
                            <p:stCondLst>
                              <p:cond delay="2100"/>
                            </p:stCondLst>
                            <p:childTnLst>
                              <p:par>
                                <p:cTn id="37" presetID="10" presetClass="entr" presetSubtype="0" fill="hold" grpId="0" nodeType="after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fade">
                                      <p:cBhvr>
                                        <p:cTn id="39" dur="500"/>
                                        <p:tgtEl>
                                          <p:spTgt spid="21"/>
                                        </p:tgtEl>
                                      </p:cBhvr>
                                    </p:animEffect>
                                  </p:childTnLst>
                                </p:cTn>
                              </p:par>
                            </p:childTnLst>
                          </p:cTn>
                        </p:par>
                        <p:par>
                          <p:cTn id="40" fill="hold">
                            <p:stCondLst>
                              <p:cond delay="2600"/>
                            </p:stCondLst>
                            <p:childTnLst>
                              <p:par>
                                <p:cTn id="41" presetID="10" presetClass="entr" presetSubtype="0" fill="hold" grpId="0" nodeType="afterEffect">
                                  <p:stCondLst>
                                    <p:cond delay="0"/>
                                  </p:stCondLst>
                                  <p:childTnLst>
                                    <p:set>
                                      <p:cBhvr>
                                        <p:cTn id="42" dur="1" fill="hold">
                                          <p:stCondLst>
                                            <p:cond delay="0"/>
                                          </p:stCondLst>
                                        </p:cTn>
                                        <p:tgtEl>
                                          <p:spTgt spid="22"/>
                                        </p:tgtEl>
                                        <p:attrNameLst>
                                          <p:attrName>style.visibility</p:attrName>
                                        </p:attrNameLst>
                                      </p:cBhvr>
                                      <p:to>
                                        <p:strVal val="visible"/>
                                      </p:to>
                                    </p:set>
                                    <p:animEffect transition="in" filter="fade">
                                      <p:cBhvr>
                                        <p:cTn id="43" dur="500"/>
                                        <p:tgtEl>
                                          <p:spTgt spid="22"/>
                                        </p:tgtEl>
                                      </p:cBhvr>
                                    </p:animEffect>
                                  </p:childTnLst>
                                </p:cTn>
                              </p:par>
                            </p:childTnLst>
                          </p:cTn>
                        </p:par>
                        <p:par>
                          <p:cTn id="44" fill="hold">
                            <p:stCondLst>
                              <p:cond delay="3100"/>
                            </p:stCondLst>
                            <p:childTnLst>
                              <p:par>
                                <p:cTn id="45" presetID="10" presetClass="entr" presetSubtype="0" fill="hold" grpId="0" nodeType="afterEffect">
                                  <p:stCondLst>
                                    <p:cond delay="0"/>
                                  </p:stCondLst>
                                  <p:childTnLst>
                                    <p:set>
                                      <p:cBhvr>
                                        <p:cTn id="46" dur="1" fill="hold">
                                          <p:stCondLst>
                                            <p:cond delay="0"/>
                                          </p:stCondLst>
                                        </p:cTn>
                                        <p:tgtEl>
                                          <p:spTgt spid="31"/>
                                        </p:tgtEl>
                                        <p:attrNameLst>
                                          <p:attrName>style.visibility</p:attrName>
                                        </p:attrNameLst>
                                      </p:cBhvr>
                                      <p:to>
                                        <p:strVal val="visible"/>
                                      </p:to>
                                    </p:set>
                                    <p:animEffect transition="in" filter="fade">
                                      <p:cBhvr>
                                        <p:cTn id="47" dur="500"/>
                                        <p:tgtEl>
                                          <p:spTgt spid="31"/>
                                        </p:tgtEl>
                                      </p:cBhvr>
                                    </p:animEffect>
                                  </p:childTnLst>
                                </p:cTn>
                              </p:par>
                            </p:childTnLst>
                          </p:cTn>
                        </p:par>
                        <p:par>
                          <p:cTn id="48" fill="hold">
                            <p:stCondLst>
                              <p:cond delay="3600"/>
                            </p:stCondLst>
                            <p:childTnLst>
                              <p:par>
                                <p:cTn id="49" presetID="10" presetClass="entr" presetSubtype="0" fill="hold" grpId="0" nodeType="afterEffect">
                                  <p:stCondLst>
                                    <p:cond delay="0"/>
                                  </p:stCondLst>
                                  <p:childTnLst>
                                    <p:set>
                                      <p:cBhvr>
                                        <p:cTn id="50" dur="1" fill="hold">
                                          <p:stCondLst>
                                            <p:cond delay="0"/>
                                          </p:stCondLst>
                                        </p:cTn>
                                        <p:tgtEl>
                                          <p:spTgt spid="32"/>
                                        </p:tgtEl>
                                        <p:attrNameLst>
                                          <p:attrName>style.visibility</p:attrName>
                                        </p:attrNameLst>
                                      </p:cBhvr>
                                      <p:to>
                                        <p:strVal val="visible"/>
                                      </p:to>
                                    </p:set>
                                    <p:animEffect transition="in" filter="fade">
                                      <p:cBhvr>
                                        <p:cTn id="51" dur="500"/>
                                        <p:tgtEl>
                                          <p:spTgt spid="32"/>
                                        </p:tgtEl>
                                      </p:cBhvr>
                                    </p:animEffect>
                                  </p:childTnLst>
                                </p:cTn>
                              </p:par>
                            </p:childTnLst>
                          </p:cTn>
                        </p:par>
                        <p:par>
                          <p:cTn id="52" fill="hold">
                            <p:stCondLst>
                              <p:cond delay="4100"/>
                            </p:stCondLst>
                            <p:childTnLst>
                              <p:par>
                                <p:cTn id="53" presetID="10" presetClass="entr" presetSubtype="0" fill="hold" grpId="0" nodeType="afterEffect">
                                  <p:stCondLst>
                                    <p:cond delay="0"/>
                                  </p:stCondLst>
                                  <p:childTnLst>
                                    <p:set>
                                      <p:cBhvr>
                                        <p:cTn id="54" dur="1" fill="hold">
                                          <p:stCondLst>
                                            <p:cond delay="0"/>
                                          </p:stCondLst>
                                        </p:cTn>
                                        <p:tgtEl>
                                          <p:spTgt spid="33"/>
                                        </p:tgtEl>
                                        <p:attrNameLst>
                                          <p:attrName>style.visibility</p:attrName>
                                        </p:attrNameLst>
                                      </p:cBhvr>
                                      <p:to>
                                        <p:strVal val="visible"/>
                                      </p:to>
                                    </p:set>
                                    <p:animEffect transition="in" filter="fade">
                                      <p:cBhvr>
                                        <p:cTn id="55" dur="500"/>
                                        <p:tgtEl>
                                          <p:spTgt spid="33"/>
                                        </p:tgtEl>
                                      </p:cBhvr>
                                    </p:animEffect>
                                  </p:childTnLst>
                                </p:cTn>
                              </p:par>
                            </p:childTnLst>
                          </p:cTn>
                        </p:par>
                        <p:par>
                          <p:cTn id="56" fill="hold">
                            <p:stCondLst>
                              <p:cond delay="4600"/>
                            </p:stCondLst>
                            <p:childTnLst>
                              <p:par>
                                <p:cTn id="57" presetID="10" presetClass="entr" presetSubtype="0" fill="hold" grpId="0" nodeType="afterEffect">
                                  <p:stCondLst>
                                    <p:cond delay="0"/>
                                  </p:stCondLst>
                                  <p:childTnLst>
                                    <p:set>
                                      <p:cBhvr>
                                        <p:cTn id="58" dur="1" fill="hold">
                                          <p:stCondLst>
                                            <p:cond delay="0"/>
                                          </p:stCondLst>
                                        </p:cTn>
                                        <p:tgtEl>
                                          <p:spTgt spid="34"/>
                                        </p:tgtEl>
                                        <p:attrNameLst>
                                          <p:attrName>style.visibility</p:attrName>
                                        </p:attrNameLst>
                                      </p:cBhvr>
                                      <p:to>
                                        <p:strVal val="visible"/>
                                      </p:to>
                                    </p:set>
                                    <p:animEffect transition="in" filter="fade">
                                      <p:cBhvr>
                                        <p:cTn id="59" dur="500"/>
                                        <p:tgtEl>
                                          <p:spTgt spid="34"/>
                                        </p:tgtEl>
                                      </p:cBhvr>
                                    </p:animEffect>
                                  </p:childTnLst>
                                </p:cTn>
                              </p:par>
                            </p:childTnLst>
                          </p:cTn>
                        </p:par>
                        <p:par>
                          <p:cTn id="60" fill="hold">
                            <p:stCondLst>
                              <p:cond delay="5100"/>
                            </p:stCondLst>
                            <p:childTnLst>
                              <p:par>
                                <p:cTn id="61" presetID="10" presetClass="entr" presetSubtype="0" fill="hold" grpId="0" nodeType="afterEffect">
                                  <p:stCondLst>
                                    <p:cond delay="0"/>
                                  </p:stCondLst>
                                  <p:childTnLst>
                                    <p:set>
                                      <p:cBhvr>
                                        <p:cTn id="62" dur="1" fill="hold">
                                          <p:stCondLst>
                                            <p:cond delay="0"/>
                                          </p:stCondLst>
                                        </p:cTn>
                                        <p:tgtEl>
                                          <p:spTgt spid="35"/>
                                        </p:tgtEl>
                                        <p:attrNameLst>
                                          <p:attrName>style.visibility</p:attrName>
                                        </p:attrNameLst>
                                      </p:cBhvr>
                                      <p:to>
                                        <p:strVal val="visible"/>
                                      </p:to>
                                    </p:set>
                                    <p:animEffect transition="in" filter="fade">
                                      <p:cBhvr>
                                        <p:cTn id="63" dur="500"/>
                                        <p:tgtEl>
                                          <p:spTgt spid="35"/>
                                        </p:tgtEl>
                                      </p:cBhvr>
                                    </p:animEffect>
                                  </p:childTnLst>
                                </p:cTn>
                              </p:par>
                            </p:childTnLst>
                          </p:cTn>
                        </p:par>
                        <p:par>
                          <p:cTn id="64" fill="hold">
                            <p:stCondLst>
                              <p:cond delay="5600"/>
                            </p:stCondLst>
                            <p:childTnLst>
                              <p:par>
                                <p:cTn id="65" presetID="10" presetClass="entr" presetSubtype="0" fill="hold" grpId="0" nodeType="afterEffect">
                                  <p:stCondLst>
                                    <p:cond delay="0"/>
                                  </p:stCondLst>
                                  <p:childTnLst>
                                    <p:set>
                                      <p:cBhvr>
                                        <p:cTn id="66" dur="1" fill="hold">
                                          <p:stCondLst>
                                            <p:cond delay="0"/>
                                          </p:stCondLst>
                                        </p:cTn>
                                        <p:tgtEl>
                                          <p:spTgt spid="36"/>
                                        </p:tgtEl>
                                        <p:attrNameLst>
                                          <p:attrName>style.visibility</p:attrName>
                                        </p:attrNameLst>
                                      </p:cBhvr>
                                      <p:to>
                                        <p:strVal val="visible"/>
                                      </p:to>
                                    </p:set>
                                    <p:animEffect transition="in" filter="fade">
                                      <p:cBhvr>
                                        <p:cTn id="67" dur="500"/>
                                        <p:tgtEl>
                                          <p:spTgt spid="36"/>
                                        </p:tgtEl>
                                      </p:cBhvr>
                                    </p:animEffect>
                                  </p:childTnLst>
                                </p:cTn>
                              </p:par>
                            </p:childTnLst>
                          </p:cTn>
                        </p:par>
                        <p:par>
                          <p:cTn id="68" fill="hold">
                            <p:stCondLst>
                              <p:cond delay="6100"/>
                            </p:stCondLst>
                            <p:childTnLst>
                              <p:par>
                                <p:cTn id="69" presetID="10" presetClass="entr" presetSubtype="0" fill="hold" grpId="0" nodeType="afterEffect">
                                  <p:stCondLst>
                                    <p:cond delay="0"/>
                                  </p:stCondLst>
                                  <p:childTnLst>
                                    <p:set>
                                      <p:cBhvr>
                                        <p:cTn id="70" dur="1" fill="hold">
                                          <p:stCondLst>
                                            <p:cond delay="0"/>
                                          </p:stCondLst>
                                        </p:cTn>
                                        <p:tgtEl>
                                          <p:spTgt spid="37"/>
                                        </p:tgtEl>
                                        <p:attrNameLst>
                                          <p:attrName>style.visibility</p:attrName>
                                        </p:attrNameLst>
                                      </p:cBhvr>
                                      <p:to>
                                        <p:strVal val="visible"/>
                                      </p:to>
                                    </p:set>
                                    <p:animEffect transition="in" filter="fade">
                                      <p:cBhvr>
                                        <p:cTn id="71" dur="500"/>
                                        <p:tgtEl>
                                          <p:spTgt spid="37"/>
                                        </p:tgtEl>
                                      </p:cBhvr>
                                    </p:animEffect>
                                  </p:childTnLst>
                                </p:cTn>
                              </p:par>
                            </p:childTnLst>
                          </p:cTn>
                        </p:par>
                        <p:par>
                          <p:cTn id="72" fill="hold">
                            <p:stCondLst>
                              <p:cond delay="6600"/>
                            </p:stCondLst>
                            <p:childTnLst>
                              <p:par>
                                <p:cTn id="73" presetID="10" presetClass="entr" presetSubtype="0" fill="hold" grpId="0" nodeType="afterEffect">
                                  <p:stCondLst>
                                    <p:cond delay="0"/>
                                  </p:stCondLst>
                                  <p:childTnLst>
                                    <p:set>
                                      <p:cBhvr>
                                        <p:cTn id="74" dur="1" fill="hold">
                                          <p:stCondLst>
                                            <p:cond delay="0"/>
                                          </p:stCondLst>
                                        </p:cTn>
                                        <p:tgtEl>
                                          <p:spTgt spid="40"/>
                                        </p:tgtEl>
                                        <p:attrNameLst>
                                          <p:attrName>style.visibility</p:attrName>
                                        </p:attrNameLst>
                                      </p:cBhvr>
                                      <p:to>
                                        <p:strVal val="visible"/>
                                      </p:to>
                                    </p:set>
                                    <p:animEffect transition="in" filter="fade">
                                      <p:cBhvr>
                                        <p:cTn id="75" dur="500"/>
                                        <p:tgtEl>
                                          <p:spTgt spid="40"/>
                                        </p:tgtEl>
                                      </p:cBhvr>
                                    </p:animEffect>
                                  </p:childTnLst>
                                </p:cTn>
                              </p:par>
                            </p:childTnLst>
                          </p:cTn>
                        </p:par>
                        <p:par>
                          <p:cTn id="76" fill="hold">
                            <p:stCondLst>
                              <p:cond delay="7100"/>
                            </p:stCondLst>
                            <p:childTnLst>
                              <p:par>
                                <p:cTn id="77" presetID="10" presetClass="entr" presetSubtype="0" fill="hold" grpId="0" nodeType="afterEffect">
                                  <p:stCondLst>
                                    <p:cond delay="0"/>
                                  </p:stCondLst>
                                  <p:childTnLst>
                                    <p:set>
                                      <p:cBhvr>
                                        <p:cTn id="78" dur="1" fill="hold">
                                          <p:stCondLst>
                                            <p:cond delay="0"/>
                                          </p:stCondLst>
                                        </p:cTn>
                                        <p:tgtEl>
                                          <p:spTgt spid="41"/>
                                        </p:tgtEl>
                                        <p:attrNameLst>
                                          <p:attrName>style.visibility</p:attrName>
                                        </p:attrNameLst>
                                      </p:cBhvr>
                                      <p:to>
                                        <p:strVal val="visible"/>
                                      </p:to>
                                    </p:set>
                                    <p:animEffect transition="in" filter="fade">
                                      <p:cBhvr>
                                        <p:cTn id="79" dur="500"/>
                                        <p:tgtEl>
                                          <p:spTgt spid="41"/>
                                        </p:tgtEl>
                                      </p:cBhvr>
                                    </p:animEffect>
                                  </p:childTnLst>
                                </p:cTn>
                              </p:par>
                            </p:childTnLst>
                          </p:cTn>
                        </p:par>
                        <p:par>
                          <p:cTn id="80" fill="hold">
                            <p:stCondLst>
                              <p:cond delay="7600"/>
                            </p:stCondLst>
                            <p:childTnLst>
                              <p:par>
                                <p:cTn id="81" presetID="10" presetClass="entr" presetSubtype="0" fill="hold" grpId="0" nodeType="afterEffect">
                                  <p:stCondLst>
                                    <p:cond delay="0"/>
                                  </p:stCondLst>
                                  <p:childTnLst>
                                    <p:set>
                                      <p:cBhvr>
                                        <p:cTn id="82" dur="1" fill="hold">
                                          <p:stCondLst>
                                            <p:cond delay="0"/>
                                          </p:stCondLst>
                                        </p:cTn>
                                        <p:tgtEl>
                                          <p:spTgt spid="42"/>
                                        </p:tgtEl>
                                        <p:attrNameLst>
                                          <p:attrName>style.visibility</p:attrName>
                                        </p:attrNameLst>
                                      </p:cBhvr>
                                      <p:to>
                                        <p:strVal val="visible"/>
                                      </p:to>
                                    </p:set>
                                    <p:animEffect transition="in" filter="fade">
                                      <p:cBhvr>
                                        <p:cTn id="83" dur="500"/>
                                        <p:tgtEl>
                                          <p:spTgt spid="42"/>
                                        </p:tgtEl>
                                      </p:cBhvr>
                                    </p:animEffect>
                                  </p:childTnLst>
                                </p:cTn>
                              </p:par>
                            </p:childTnLst>
                          </p:cTn>
                        </p:par>
                        <p:par>
                          <p:cTn id="84" fill="hold">
                            <p:stCondLst>
                              <p:cond delay="8100"/>
                            </p:stCondLst>
                            <p:childTnLst>
                              <p:par>
                                <p:cTn id="85" presetID="10" presetClass="entr" presetSubtype="0" fill="hold" grpId="0" nodeType="afterEffect">
                                  <p:stCondLst>
                                    <p:cond delay="0"/>
                                  </p:stCondLst>
                                  <p:childTnLst>
                                    <p:set>
                                      <p:cBhvr>
                                        <p:cTn id="86" dur="1" fill="hold">
                                          <p:stCondLst>
                                            <p:cond delay="0"/>
                                          </p:stCondLst>
                                        </p:cTn>
                                        <p:tgtEl>
                                          <p:spTgt spid="45"/>
                                        </p:tgtEl>
                                        <p:attrNameLst>
                                          <p:attrName>style.visibility</p:attrName>
                                        </p:attrNameLst>
                                      </p:cBhvr>
                                      <p:to>
                                        <p:strVal val="visible"/>
                                      </p:to>
                                    </p:set>
                                    <p:animEffect transition="in" filter="fade">
                                      <p:cBhvr>
                                        <p:cTn id="87" dur="500"/>
                                        <p:tgtEl>
                                          <p:spTgt spid="45"/>
                                        </p:tgtEl>
                                      </p:cBhvr>
                                    </p:animEffect>
                                  </p:childTnLst>
                                </p:cTn>
                              </p:par>
                            </p:childTnLst>
                          </p:cTn>
                        </p:par>
                        <p:par>
                          <p:cTn id="88" fill="hold">
                            <p:stCondLst>
                              <p:cond delay="8600"/>
                            </p:stCondLst>
                            <p:childTnLst>
                              <p:par>
                                <p:cTn id="89" presetID="10" presetClass="entr" presetSubtype="0" fill="hold" grpId="0" nodeType="afterEffect">
                                  <p:stCondLst>
                                    <p:cond delay="0"/>
                                  </p:stCondLst>
                                  <p:childTnLst>
                                    <p:set>
                                      <p:cBhvr>
                                        <p:cTn id="90" dur="1" fill="hold">
                                          <p:stCondLst>
                                            <p:cond delay="0"/>
                                          </p:stCondLst>
                                        </p:cTn>
                                        <p:tgtEl>
                                          <p:spTgt spid="50"/>
                                        </p:tgtEl>
                                        <p:attrNameLst>
                                          <p:attrName>style.visibility</p:attrName>
                                        </p:attrNameLst>
                                      </p:cBhvr>
                                      <p:to>
                                        <p:strVal val="visible"/>
                                      </p:to>
                                    </p:set>
                                    <p:animEffect transition="in" filter="fade">
                                      <p:cBhvr>
                                        <p:cTn id="91"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4" grpId="0" animBg="1"/>
      <p:bldP spid="21" grpId="0" animBg="1"/>
      <p:bldP spid="22" grpId="0" animBg="1"/>
      <p:bldP spid="31" grpId="0" animBg="1"/>
      <p:bldP spid="32" grpId="0" animBg="1"/>
      <p:bldP spid="33" grpId="0" animBg="1"/>
      <p:bldP spid="34" grpId="0" animBg="1"/>
      <p:bldP spid="35" grpId="0" animBg="1"/>
      <p:bldP spid="36" grpId="0" animBg="1"/>
      <p:bldP spid="37" grpId="0" animBg="1"/>
      <p:bldP spid="40" grpId="0" animBg="1"/>
      <p:bldP spid="41" grpId="0" animBg="1"/>
      <p:bldP spid="42" grpId="0" animBg="1"/>
      <p:bldP spid="45" grpId="0" animBg="1"/>
      <p:bldP spid="39" grpId="0"/>
      <p:bldP spid="49" grpId="0"/>
      <p:bldP spid="50" grpId="0" animBg="1"/>
      <p:bldP spid="55" grpId="0"/>
      <p:bldP spid="56" grpId="0"/>
    </p:bld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283" name="Rectangle 282"/>
          <p:cNvSpPr/>
          <p:nvPr/>
        </p:nvSpPr>
        <p:spPr>
          <a:xfrm>
            <a:off x="-340359" y="5586179"/>
            <a:ext cx="8249920" cy="455442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Analyse</a:t>
            </a:r>
            <a:endParaRPr lang="fr" sz="3600" dirty="0">
              <a:solidFill>
                <a:schemeClr val="bg1"/>
              </a:solidFill>
              <a:latin typeface="FiraSans Regular"/>
              <a:ea typeface="Segoe Pro Display Light" charset="0"/>
              <a:cs typeface="Segoe Pro Display Light" charset="0"/>
            </a:endParaRPr>
          </a:p>
        </p:txBody>
      </p:sp>
      <p:grpSp>
        <p:nvGrpSpPr>
          <p:cNvPr id="38" name="Groupe 37"/>
          <p:cNvGrpSpPr/>
          <p:nvPr/>
        </p:nvGrpSpPr>
        <p:grpSpPr>
          <a:xfrm>
            <a:off x="180568" y="1289841"/>
            <a:ext cx="571500" cy="646331"/>
            <a:chOff x="274274" y="1300753"/>
            <a:chExt cx="571500" cy="646331"/>
          </a:xfrm>
        </p:grpSpPr>
        <p:sp>
          <p:nvSpPr>
            <p:cNvPr id="43" name="Rectangle 42"/>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ZoneTexte 45"/>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4</a:t>
              </a:r>
              <a:endParaRPr lang="fr-FR" sz="3600" b="1" dirty="0">
                <a:solidFill>
                  <a:srgbClr val="D24726"/>
                </a:solidFill>
              </a:endParaRPr>
            </a:p>
          </p:txBody>
        </p:sp>
      </p:grpSp>
      <p:sp>
        <p:nvSpPr>
          <p:cNvPr id="23"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24" name="Rettangolo 10"/>
          <p:cNvSpPr/>
          <p:nvPr/>
        </p:nvSpPr>
        <p:spPr>
          <a:xfrm>
            <a:off x="2863935" y="178560"/>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25" name="Rettangolo 10"/>
          <p:cNvSpPr/>
          <p:nvPr/>
        </p:nvSpPr>
        <p:spPr>
          <a:xfrm>
            <a:off x="3931004" y="195263"/>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26"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27"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28"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29"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30" name="Parenthèse fermante 29"/>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9" name="Rectangle 38"/>
          <p:cNvSpPr/>
          <p:nvPr/>
        </p:nvSpPr>
        <p:spPr>
          <a:xfrm>
            <a:off x="2398154" y="2213223"/>
            <a:ext cx="2932425" cy="646331"/>
          </a:xfrm>
          <a:prstGeom prst="rect">
            <a:avLst/>
          </a:prstGeom>
        </p:spPr>
        <p:txBody>
          <a:bodyPr wrap="square">
            <a:spAutoFit/>
          </a:bodyPr>
          <a:lstStyle/>
          <a:p>
            <a:pPr algn="ctr"/>
            <a:r>
              <a:rPr lang="fr-FR" dirty="0" smtClean="0">
                <a:latin typeface="FiraSans Regular"/>
              </a:rPr>
              <a:t>Que signifie </a:t>
            </a:r>
            <a:r>
              <a:rPr lang="fr-FR" b="1" dirty="0" smtClean="0">
                <a:latin typeface="FiraSans Regular"/>
              </a:rPr>
              <a:t>POURQUOI</a:t>
            </a:r>
            <a:r>
              <a:rPr lang="fr-FR" dirty="0" smtClean="0">
                <a:latin typeface="FiraSans Regular"/>
              </a:rPr>
              <a:t> </a:t>
            </a:r>
            <a:r>
              <a:rPr lang="fr-FR" dirty="0">
                <a:latin typeface="FiraSans Regular"/>
              </a:rPr>
              <a:t>?</a:t>
            </a:r>
          </a:p>
          <a:p>
            <a:endParaRPr lang="fr-FR" dirty="0" smtClean="0">
              <a:latin typeface="FiraSans Regular"/>
            </a:endParaRPr>
          </a:p>
        </p:txBody>
      </p:sp>
      <p:grpSp>
        <p:nvGrpSpPr>
          <p:cNvPr id="51" name="Groupe 50"/>
          <p:cNvGrpSpPr/>
          <p:nvPr/>
        </p:nvGrpSpPr>
        <p:grpSpPr>
          <a:xfrm flipH="1">
            <a:off x="3201546" y="2723896"/>
            <a:ext cx="512101" cy="424165"/>
            <a:chOff x="817021" y="5640391"/>
            <a:chExt cx="609600" cy="609600"/>
          </a:xfrm>
        </p:grpSpPr>
        <p:sp>
          <p:nvSpPr>
            <p:cNvPr id="52" name="Rectangle à coins arrondis 51"/>
            <p:cNvSpPr/>
            <p:nvPr/>
          </p:nvSpPr>
          <p:spPr>
            <a:xfrm>
              <a:off x="1062989" y="5689594"/>
              <a:ext cx="289709" cy="324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pic>
          <p:nvPicPr>
            <p:cNvPr id="53" name="Image 5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7021" y="5640391"/>
              <a:ext cx="609600" cy="609600"/>
            </a:xfrm>
            <a:prstGeom prst="rect">
              <a:avLst/>
            </a:prstGeom>
          </p:spPr>
        </p:pic>
      </p:grpSp>
      <p:pic>
        <p:nvPicPr>
          <p:cNvPr id="54" name="Image 53"/>
          <p:cNvPicPr>
            <a:picLocks noChangeAspect="1"/>
          </p:cNvPicPr>
          <p:nvPr/>
        </p:nvPicPr>
        <p:blipFill>
          <a:blip r:embed="rId3">
            <a:biLevel thresh="75000"/>
            <a:extLst>
              <a:ext uri="{28A0092B-C50C-407E-A947-70E740481C1C}">
                <a14:useLocalDpi xmlns:a14="http://schemas.microsoft.com/office/drawing/2010/main" val="0"/>
              </a:ext>
            </a:extLst>
          </a:blip>
          <a:stretch>
            <a:fillRect/>
          </a:stretch>
        </p:blipFill>
        <p:spPr>
          <a:xfrm>
            <a:off x="3906787" y="2688782"/>
            <a:ext cx="464014" cy="464014"/>
          </a:xfrm>
          <a:prstGeom prst="rect">
            <a:avLst/>
          </a:prstGeom>
        </p:spPr>
      </p:pic>
      <p:sp>
        <p:nvSpPr>
          <p:cNvPr id="55" name="Rectangle 54"/>
          <p:cNvSpPr/>
          <p:nvPr/>
        </p:nvSpPr>
        <p:spPr>
          <a:xfrm>
            <a:off x="2120993" y="3319692"/>
            <a:ext cx="3785555" cy="923330"/>
          </a:xfrm>
          <a:prstGeom prst="rect">
            <a:avLst/>
          </a:prstGeom>
        </p:spPr>
        <p:txBody>
          <a:bodyPr wrap="square">
            <a:spAutoFit/>
          </a:bodyPr>
          <a:lstStyle/>
          <a:p>
            <a:pPr algn="ctr"/>
            <a:r>
              <a:rPr lang="fr-FR" dirty="0" smtClean="0">
                <a:latin typeface="FiraSans Regular"/>
              </a:rPr>
              <a:t>En fonction de la situation à analyser, le pourquoi n’a pas le même sens.</a:t>
            </a:r>
          </a:p>
        </p:txBody>
      </p:sp>
      <p:sp>
        <p:nvSpPr>
          <p:cNvPr id="56" name="Rectangle 55"/>
          <p:cNvSpPr/>
          <p:nvPr/>
        </p:nvSpPr>
        <p:spPr>
          <a:xfrm>
            <a:off x="1212873" y="4638613"/>
            <a:ext cx="5434033" cy="646331"/>
          </a:xfrm>
          <a:prstGeom prst="rect">
            <a:avLst/>
          </a:prstGeom>
        </p:spPr>
        <p:txBody>
          <a:bodyPr wrap="square">
            <a:spAutoFit/>
          </a:bodyPr>
          <a:lstStyle/>
          <a:p>
            <a:pPr algn="ctr"/>
            <a:r>
              <a:rPr lang="fr-FR" dirty="0" smtClean="0">
                <a:latin typeface="FiraSans Regular"/>
              </a:rPr>
              <a:t>Un travail de métacognition </a:t>
            </a:r>
            <a:br>
              <a:rPr lang="fr-FR" dirty="0" smtClean="0">
                <a:latin typeface="FiraSans Regular"/>
              </a:rPr>
            </a:br>
            <a:r>
              <a:rPr lang="fr-FR" dirty="0" smtClean="0">
                <a:latin typeface="FiraSans Regular"/>
              </a:rPr>
              <a:t>est à effectuer avec les élèves</a:t>
            </a:r>
          </a:p>
        </p:txBody>
      </p:sp>
      <p:grpSp>
        <p:nvGrpSpPr>
          <p:cNvPr id="7" name="Groupe 6"/>
          <p:cNvGrpSpPr/>
          <p:nvPr/>
        </p:nvGrpSpPr>
        <p:grpSpPr>
          <a:xfrm>
            <a:off x="448636" y="5825604"/>
            <a:ext cx="1414799" cy="1041599"/>
            <a:chOff x="313073" y="5770217"/>
            <a:chExt cx="1414799" cy="1041599"/>
          </a:xfrm>
        </p:grpSpPr>
        <p:sp>
          <p:nvSpPr>
            <p:cNvPr id="44" name="Rectangle 43"/>
            <p:cNvSpPr/>
            <p:nvPr/>
          </p:nvSpPr>
          <p:spPr>
            <a:xfrm>
              <a:off x="313073" y="6319373"/>
              <a:ext cx="1414799" cy="492443"/>
            </a:xfrm>
            <a:prstGeom prst="rect">
              <a:avLst/>
            </a:prstGeom>
          </p:spPr>
          <p:txBody>
            <a:bodyPr wrap="square">
              <a:spAutoFit/>
            </a:bodyPr>
            <a:lstStyle/>
            <a:p>
              <a:pPr algn="ctr"/>
              <a:r>
                <a:rPr lang="fr-FR" sz="1300" b="1" dirty="0" smtClean="0">
                  <a:latin typeface="FiraSans Regular"/>
                </a:rPr>
                <a:t>Pour quelles</a:t>
              </a:r>
            </a:p>
            <a:p>
              <a:pPr algn="ctr"/>
              <a:r>
                <a:rPr lang="fr-FR" sz="1300" b="1" dirty="0" smtClean="0">
                  <a:latin typeface="FiraSans Regular"/>
                </a:rPr>
                <a:t>raisons ?</a:t>
              </a:r>
              <a:endParaRPr lang="fr-FR" sz="1300" b="1" dirty="0">
                <a:latin typeface="FiraSans Regular"/>
              </a:endParaRPr>
            </a:p>
          </p:txBody>
        </p:sp>
        <p:grpSp>
          <p:nvGrpSpPr>
            <p:cNvPr id="6" name="Groupe 5"/>
            <p:cNvGrpSpPr/>
            <p:nvPr/>
          </p:nvGrpSpPr>
          <p:grpSpPr>
            <a:xfrm>
              <a:off x="752068" y="5770217"/>
              <a:ext cx="588673" cy="873225"/>
              <a:chOff x="-1573794" y="6750745"/>
              <a:chExt cx="823789" cy="1150224"/>
            </a:xfrm>
          </p:grpSpPr>
          <p:sp>
            <p:nvSpPr>
              <p:cNvPr id="2" name="Ellipse 1"/>
              <p:cNvSpPr/>
              <p:nvPr/>
            </p:nvSpPr>
            <p:spPr>
              <a:xfrm>
                <a:off x="-1382164" y="7072526"/>
                <a:ext cx="265974" cy="22899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latin typeface="FiraSans Regular"/>
                </a:endParaRPr>
              </a:p>
            </p:txBody>
          </p:sp>
          <p:sp>
            <p:nvSpPr>
              <p:cNvPr id="3" name="Arc plein 2"/>
              <p:cNvSpPr/>
              <p:nvPr/>
            </p:nvSpPr>
            <p:spPr>
              <a:xfrm>
                <a:off x="-1573794" y="7335520"/>
                <a:ext cx="649234" cy="565449"/>
              </a:xfrm>
              <a:prstGeom prst="blockArc">
                <a:avLst>
                  <a:gd name="adj1" fmla="val 10800000"/>
                  <a:gd name="adj2" fmla="val 21258026"/>
                  <a:gd name="adj3" fmla="val 11039"/>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solidFill>
                    <a:schemeClr val="tx1"/>
                  </a:solidFill>
                  <a:latin typeface="FiraSans Regular"/>
                </a:endParaRPr>
              </a:p>
            </p:txBody>
          </p:sp>
          <p:sp>
            <p:nvSpPr>
              <p:cNvPr id="5" name="ZoneTexte 4"/>
              <p:cNvSpPr txBox="1"/>
              <p:nvPr/>
            </p:nvSpPr>
            <p:spPr>
              <a:xfrm>
                <a:off x="-1176725" y="6750745"/>
                <a:ext cx="426720" cy="385138"/>
              </a:xfrm>
              <a:prstGeom prst="rect">
                <a:avLst/>
              </a:prstGeom>
              <a:noFill/>
            </p:spPr>
            <p:txBody>
              <a:bodyPr wrap="square" rtlCol="0">
                <a:spAutoFit/>
              </a:bodyPr>
              <a:lstStyle/>
              <a:p>
                <a:r>
                  <a:rPr lang="fr-FR" sz="1300" dirty="0" smtClean="0">
                    <a:solidFill>
                      <a:schemeClr val="accent4"/>
                    </a:solidFill>
                    <a:latin typeface="FiraSans Regular"/>
                  </a:rPr>
                  <a:t>?</a:t>
                </a:r>
                <a:endParaRPr lang="fr-FR" sz="1300" dirty="0">
                  <a:solidFill>
                    <a:schemeClr val="accent4"/>
                  </a:solidFill>
                  <a:latin typeface="FiraSans Regular"/>
                </a:endParaRPr>
              </a:p>
            </p:txBody>
          </p:sp>
        </p:grpSp>
      </p:grpSp>
      <p:grpSp>
        <p:nvGrpSpPr>
          <p:cNvPr id="8" name="Groupe 7"/>
          <p:cNvGrpSpPr/>
          <p:nvPr/>
        </p:nvGrpSpPr>
        <p:grpSpPr>
          <a:xfrm>
            <a:off x="1996100" y="6004009"/>
            <a:ext cx="1729410" cy="1072487"/>
            <a:chOff x="1860537" y="5694066"/>
            <a:chExt cx="1729410" cy="1072487"/>
          </a:xfrm>
        </p:grpSpPr>
        <p:sp>
          <p:nvSpPr>
            <p:cNvPr id="63" name="Rectangle 62"/>
            <p:cNvSpPr/>
            <p:nvPr/>
          </p:nvSpPr>
          <p:spPr>
            <a:xfrm>
              <a:off x="1860537" y="6274110"/>
              <a:ext cx="1729410" cy="492443"/>
            </a:xfrm>
            <a:prstGeom prst="rect">
              <a:avLst/>
            </a:prstGeom>
          </p:spPr>
          <p:txBody>
            <a:bodyPr wrap="square">
              <a:spAutoFit/>
            </a:bodyPr>
            <a:lstStyle/>
            <a:p>
              <a:pPr algn="ctr"/>
              <a:r>
                <a:rPr lang="fr-FR" sz="1300" b="1" dirty="0" smtClean="0">
                  <a:latin typeface="FiraSans Regular"/>
                </a:rPr>
                <a:t>Dans quelle proportion … ?</a:t>
              </a:r>
              <a:endParaRPr lang="fr-FR" sz="1300" b="1" dirty="0">
                <a:latin typeface="FiraSans Regular"/>
              </a:endParaRPr>
            </a:p>
          </p:txBody>
        </p:sp>
        <p:grpSp>
          <p:nvGrpSpPr>
            <p:cNvPr id="75" name="Groupe 74"/>
            <p:cNvGrpSpPr/>
            <p:nvPr/>
          </p:nvGrpSpPr>
          <p:grpSpPr>
            <a:xfrm>
              <a:off x="2421801" y="5694066"/>
              <a:ext cx="588673" cy="873225"/>
              <a:chOff x="-1573794" y="6750745"/>
              <a:chExt cx="823789" cy="1150224"/>
            </a:xfrm>
          </p:grpSpPr>
          <p:sp>
            <p:nvSpPr>
              <p:cNvPr id="76" name="Ellipse 75"/>
              <p:cNvSpPr/>
              <p:nvPr/>
            </p:nvSpPr>
            <p:spPr>
              <a:xfrm>
                <a:off x="-1382164" y="7072526"/>
                <a:ext cx="265974" cy="22899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latin typeface="FiraSans Regular"/>
                </a:endParaRPr>
              </a:p>
            </p:txBody>
          </p:sp>
          <p:sp>
            <p:nvSpPr>
              <p:cNvPr id="77" name="Arc plein 76"/>
              <p:cNvSpPr/>
              <p:nvPr/>
            </p:nvSpPr>
            <p:spPr>
              <a:xfrm>
                <a:off x="-1573794" y="7335520"/>
                <a:ext cx="649234" cy="565449"/>
              </a:xfrm>
              <a:prstGeom prst="blockArc">
                <a:avLst>
                  <a:gd name="adj1" fmla="val 10800000"/>
                  <a:gd name="adj2" fmla="val 21258026"/>
                  <a:gd name="adj3" fmla="val 11039"/>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solidFill>
                    <a:schemeClr val="tx1"/>
                  </a:solidFill>
                  <a:latin typeface="FiraSans Regular"/>
                </a:endParaRPr>
              </a:p>
            </p:txBody>
          </p:sp>
          <p:sp>
            <p:nvSpPr>
              <p:cNvPr id="78" name="ZoneTexte 77"/>
              <p:cNvSpPr txBox="1"/>
              <p:nvPr/>
            </p:nvSpPr>
            <p:spPr>
              <a:xfrm>
                <a:off x="-1176725" y="6750745"/>
                <a:ext cx="426720" cy="385138"/>
              </a:xfrm>
              <a:prstGeom prst="rect">
                <a:avLst/>
              </a:prstGeom>
              <a:noFill/>
            </p:spPr>
            <p:txBody>
              <a:bodyPr wrap="square" rtlCol="0">
                <a:spAutoFit/>
              </a:bodyPr>
              <a:lstStyle/>
              <a:p>
                <a:r>
                  <a:rPr lang="fr-FR" sz="1300" dirty="0" smtClean="0">
                    <a:solidFill>
                      <a:schemeClr val="accent4"/>
                    </a:solidFill>
                    <a:latin typeface="FiraSans Regular"/>
                  </a:rPr>
                  <a:t>?</a:t>
                </a:r>
                <a:endParaRPr lang="fr-FR" sz="1300" dirty="0">
                  <a:solidFill>
                    <a:schemeClr val="accent4"/>
                  </a:solidFill>
                  <a:latin typeface="FiraSans Regular"/>
                </a:endParaRPr>
              </a:p>
            </p:txBody>
          </p:sp>
        </p:grpSp>
      </p:grpSp>
      <p:grpSp>
        <p:nvGrpSpPr>
          <p:cNvPr id="9" name="Groupe 8"/>
          <p:cNvGrpSpPr/>
          <p:nvPr/>
        </p:nvGrpSpPr>
        <p:grpSpPr>
          <a:xfrm>
            <a:off x="4228537" y="6167606"/>
            <a:ext cx="1509104" cy="1080578"/>
            <a:chOff x="4138794" y="5635507"/>
            <a:chExt cx="1509104" cy="1080578"/>
          </a:xfrm>
        </p:grpSpPr>
        <p:sp>
          <p:nvSpPr>
            <p:cNvPr id="61" name="Rectangle 60"/>
            <p:cNvSpPr/>
            <p:nvPr/>
          </p:nvSpPr>
          <p:spPr>
            <a:xfrm>
              <a:off x="4138794" y="6223642"/>
              <a:ext cx="1509104" cy="492443"/>
            </a:xfrm>
            <a:prstGeom prst="rect">
              <a:avLst/>
            </a:prstGeom>
          </p:spPr>
          <p:txBody>
            <a:bodyPr wrap="square">
              <a:spAutoFit/>
            </a:bodyPr>
            <a:lstStyle/>
            <a:p>
              <a:pPr algn="ctr"/>
              <a:r>
                <a:rPr lang="fr-FR" sz="1300" b="1" dirty="0" smtClean="0">
                  <a:latin typeface="FiraSans Regular"/>
                </a:rPr>
                <a:t>Quels objectifs </a:t>
              </a:r>
            </a:p>
            <a:p>
              <a:pPr algn="ctr"/>
              <a:r>
                <a:rPr lang="fr-FR" sz="1300" b="1" dirty="0" smtClean="0">
                  <a:latin typeface="FiraSans Regular"/>
                </a:rPr>
                <a:t>sont visés ?</a:t>
              </a:r>
              <a:endParaRPr lang="fr-FR" sz="1300" b="1" dirty="0">
                <a:latin typeface="FiraSans Regular"/>
              </a:endParaRPr>
            </a:p>
          </p:txBody>
        </p:sp>
        <p:grpSp>
          <p:nvGrpSpPr>
            <p:cNvPr id="79" name="Groupe 78"/>
            <p:cNvGrpSpPr/>
            <p:nvPr/>
          </p:nvGrpSpPr>
          <p:grpSpPr>
            <a:xfrm>
              <a:off x="4651028" y="5635507"/>
              <a:ext cx="588673" cy="873225"/>
              <a:chOff x="-1573794" y="6750745"/>
              <a:chExt cx="823789" cy="1150224"/>
            </a:xfrm>
          </p:grpSpPr>
          <p:sp>
            <p:nvSpPr>
              <p:cNvPr id="80" name="Ellipse 79"/>
              <p:cNvSpPr/>
              <p:nvPr/>
            </p:nvSpPr>
            <p:spPr>
              <a:xfrm>
                <a:off x="-1382164" y="7072526"/>
                <a:ext cx="265974" cy="22899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latin typeface="FiraSans Regular"/>
                </a:endParaRPr>
              </a:p>
            </p:txBody>
          </p:sp>
          <p:sp>
            <p:nvSpPr>
              <p:cNvPr id="81" name="Arc plein 80"/>
              <p:cNvSpPr/>
              <p:nvPr/>
            </p:nvSpPr>
            <p:spPr>
              <a:xfrm>
                <a:off x="-1573794" y="7335520"/>
                <a:ext cx="649234" cy="565449"/>
              </a:xfrm>
              <a:prstGeom prst="blockArc">
                <a:avLst>
                  <a:gd name="adj1" fmla="val 10800000"/>
                  <a:gd name="adj2" fmla="val 21258026"/>
                  <a:gd name="adj3" fmla="val 11039"/>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solidFill>
                    <a:schemeClr val="tx1"/>
                  </a:solidFill>
                  <a:latin typeface="FiraSans Regular"/>
                </a:endParaRPr>
              </a:p>
            </p:txBody>
          </p:sp>
          <p:sp>
            <p:nvSpPr>
              <p:cNvPr id="82" name="ZoneTexte 81"/>
              <p:cNvSpPr txBox="1"/>
              <p:nvPr/>
            </p:nvSpPr>
            <p:spPr>
              <a:xfrm>
                <a:off x="-1176725" y="6750745"/>
                <a:ext cx="426720" cy="385138"/>
              </a:xfrm>
              <a:prstGeom prst="rect">
                <a:avLst/>
              </a:prstGeom>
              <a:noFill/>
            </p:spPr>
            <p:txBody>
              <a:bodyPr wrap="square" rtlCol="0">
                <a:spAutoFit/>
              </a:bodyPr>
              <a:lstStyle/>
              <a:p>
                <a:r>
                  <a:rPr lang="fr-FR" sz="1300" dirty="0" smtClean="0">
                    <a:solidFill>
                      <a:schemeClr val="accent4"/>
                    </a:solidFill>
                    <a:latin typeface="FiraSans Regular"/>
                  </a:rPr>
                  <a:t>?</a:t>
                </a:r>
                <a:endParaRPr lang="fr-FR" sz="1300" dirty="0">
                  <a:solidFill>
                    <a:schemeClr val="accent4"/>
                  </a:solidFill>
                  <a:latin typeface="FiraSans Regular"/>
                </a:endParaRPr>
              </a:p>
            </p:txBody>
          </p:sp>
        </p:grpSp>
      </p:grpSp>
      <p:grpSp>
        <p:nvGrpSpPr>
          <p:cNvPr id="16" name="Groupe 15"/>
          <p:cNvGrpSpPr/>
          <p:nvPr/>
        </p:nvGrpSpPr>
        <p:grpSpPr>
          <a:xfrm>
            <a:off x="1050104" y="6811400"/>
            <a:ext cx="1396611" cy="1068123"/>
            <a:chOff x="561280" y="6725637"/>
            <a:chExt cx="1396611" cy="1068123"/>
          </a:xfrm>
        </p:grpSpPr>
        <p:sp>
          <p:nvSpPr>
            <p:cNvPr id="49" name="Rectangle 48"/>
            <p:cNvSpPr/>
            <p:nvPr/>
          </p:nvSpPr>
          <p:spPr>
            <a:xfrm>
              <a:off x="561280" y="7301317"/>
              <a:ext cx="1396611" cy="492443"/>
            </a:xfrm>
            <a:prstGeom prst="rect">
              <a:avLst/>
            </a:prstGeom>
          </p:spPr>
          <p:txBody>
            <a:bodyPr wrap="square">
              <a:spAutoFit/>
            </a:bodyPr>
            <a:lstStyle/>
            <a:p>
              <a:pPr algn="ctr"/>
              <a:r>
                <a:rPr lang="fr-FR" sz="1300" b="1" dirty="0" smtClean="0">
                  <a:latin typeface="FiraSans Regular"/>
                </a:rPr>
                <a:t>Quelles sont les causes ?</a:t>
              </a:r>
              <a:endParaRPr lang="fr-FR" sz="1300" b="1" dirty="0">
                <a:latin typeface="FiraSans Regular"/>
              </a:endParaRPr>
            </a:p>
          </p:txBody>
        </p:sp>
        <p:grpSp>
          <p:nvGrpSpPr>
            <p:cNvPr id="83" name="Groupe 82"/>
            <p:cNvGrpSpPr/>
            <p:nvPr/>
          </p:nvGrpSpPr>
          <p:grpSpPr>
            <a:xfrm>
              <a:off x="965248" y="6725637"/>
              <a:ext cx="588673" cy="873225"/>
              <a:chOff x="-1573794" y="6750745"/>
              <a:chExt cx="823789" cy="1150224"/>
            </a:xfrm>
          </p:grpSpPr>
          <p:sp>
            <p:nvSpPr>
              <p:cNvPr id="84" name="Ellipse 83"/>
              <p:cNvSpPr/>
              <p:nvPr/>
            </p:nvSpPr>
            <p:spPr>
              <a:xfrm>
                <a:off x="-1382164" y="7072526"/>
                <a:ext cx="265974" cy="22899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latin typeface="FiraSans Regular"/>
                </a:endParaRPr>
              </a:p>
            </p:txBody>
          </p:sp>
          <p:sp>
            <p:nvSpPr>
              <p:cNvPr id="85" name="Arc plein 84"/>
              <p:cNvSpPr/>
              <p:nvPr/>
            </p:nvSpPr>
            <p:spPr>
              <a:xfrm>
                <a:off x="-1573794" y="7335520"/>
                <a:ext cx="649234" cy="565449"/>
              </a:xfrm>
              <a:prstGeom prst="blockArc">
                <a:avLst>
                  <a:gd name="adj1" fmla="val 10800000"/>
                  <a:gd name="adj2" fmla="val 21258026"/>
                  <a:gd name="adj3" fmla="val 11039"/>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solidFill>
                    <a:schemeClr val="tx1"/>
                  </a:solidFill>
                  <a:latin typeface="FiraSans Regular"/>
                </a:endParaRPr>
              </a:p>
            </p:txBody>
          </p:sp>
          <p:sp>
            <p:nvSpPr>
              <p:cNvPr id="86" name="ZoneTexte 85"/>
              <p:cNvSpPr txBox="1"/>
              <p:nvPr/>
            </p:nvSpPr>
            <p:spPr>
              <a:xfrm>
                <a:off x="-1176725" y="6750745"/>
                <a:ext cx="426720" cy="385138"/>
              </a:xfrm>
              <a:prstGeom prst="rect">
                <a:avLst/>
              </a:prstGeom>
              <a:noFill/>
            </p:spPr>
            <p:txBody>
              <a:bodyPr wrap="square" rtlCol="0">
                <a:spAutoFit/>
              </a:bodyPr>
              <a:lstStyle/>
              <a:p>
                <a:r>
                  <a:rPr lang="fr-FR" sz="1300" dirty="0" smtClean="0">
                    <a:solidFill>
                      <a:schemeClr val="accent4"/>
                    </a:solidFill>
                    <a:latin typeface="FiraSans Regular"/>
                  </a:rPr>
                  <a:t>?</a:t>
                </a:r>
                <a:endParaRPr lang="fr-FR" sz="1300" dirty="0">
                  <a:solidFill>
                    <a:schemeClr val="accent4"/>
                  </a:solidFill>
                  <a:latin typeface="FiraSans Regular"/>
                </a:endParaRPr>
              </a:p>
            </p:txBody>
          </p:sp>
        </p:grpSp>
      </p:grpSp>
      <p:grpSp>
        <p:nvGrpSpPr>
          <p:cNvPr id="18" name="Groupe 17"/>
          <p:cNvGrpSpPr/>
          <p:nvPr/>
        </p:nvGrpSpPr>
        <p:grpSpPr>
          <a:xfrm>
            <a:off x="1699680" y="7769105"/>
            <a:ext cx="1602131" cy="1052768"/>
            <a:chOff x="871998" y="7704256"/>
            <a:chExt cx="1602131" cy="1052768"/>
          </a:xfrm>
        </p:grpSpPr>
        <p:sp>
          <p:nvSpPr>
            <p:cNvPr id="60" name="Rectangle 59"/>
            <p:cNvSpPr/>
            <p:nvPr/>
          </p:nvSpPr>
          <p:spPr>
            <a:xfrm>
              <a:off x="871998" y="8264581"/>
              <a:ext cx="1602131" cy="492443"/>
            </a:xfrm>
            <a:prstGeom prst="rect">
              <a:avLst/>
            </a:prstGeom>
          </p:spPr>
          <p:txBody>
            <a:bodyPr wrap="square">
              <a:spAutoFit/>
            </a:bodyPr>
            <a:lstStyle/>
            <a:p>
              <a:pPr algn="ctr"/>
              <a:r>
                <a:rPr lang="fr-FR" sz="1300" b="1" dirty="0" smtClean="0">
                  <a:latin typeface="FiraSans Regular"/>
                </a:rPr>
                <a:t>Pourquoi </a:t>
              </a:r>
              <a:br>
                <a:rPr lang="fr-FR" sz="1300" b="1" dirty="0" smtClean="0">
                  <a:latin typeface="FiraSans Regular"/>
                </a:rPr>
              </a:br>
              <a:r>
                <a:rPr lang="fr-FR" sz="1300" b="1" dirty="0" smtClean="0">
                  <a:latin typeface="FiraSans Regular"/>
                </a:rPr>
                <a:t>du comment ?</a:t>
              </a:r>
              <a:endParaRPr lang="fr-FR" sz="1300" b="1" dirty="0">
                <a:latin typeface="FiraSans Regular"/>
              </a:endParaRPr>
            </a:p>
          </p:txBody>
        </p:sp>
        <p:grpSp>
          <p:nvGrpSpPr>
            <p:cNvPr id="87" name="Groupe 86"/>
            <p:cNvGrpSpPr/>
            <p:nvPr/>
          </p:nvGrpSpPr>
          <p:grpSpPr>
            <a:xfrm>
              <a:off x="1433535" y="7704256"/>
              <a:ext cx="588673" cy="873225"/>
              <a:chOff x="-1573794" y="6750745"/>
              <a:chExt cx="823789" cy="1150224"/>
            </a:xfrm>
          </p:grpSpPr>
          <p:sp>
            <p:nvSpPr>
              <p:cNvPr id="88" name="Ellipse 87"/>
              <p:cNvSpPr/>
              <p:nvPr/>
            </p:nvSpPr>
            <p:spPr>
              <a:xfrm>
                <a:off x="-1382164" y="7072526"/>
                <a:ext cx="265974" cy="22899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latin typeface="FiraSans Regular"/>
                </a:endParaRPr>
              </a:p>
            </p:txBody>
          </p:sp>
          <p:sp>
            <p:nvSpPr>
              <p:cNvPr id="89" name="Arc plein 88"/>
              <p:cNvSpPr/>
              <p:nvPr/>
            </p:nvSpPr>
            <p:spPr>
              <a:xfrm>
                <a:off x="-1573794" y="7335520"/>
                <a:ext cx="649234" cy="565449"/>
              </a:xfrm>
              <a:prstGeom prst="blockArc">
                <a:avLst>
                  <a:gd name="adj1" fmla="val 10800000"/>
                  <a:gd name="adj2" fmla="val 21258026"/>
                  <a:gd name="adj3" fmla="val 11039"/>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solidFill>
                    <a:schemeClr val="tx1"/>
                  </a:solidFill>
                  <a:latin typeface="FiraSans Regular"/>
                </a:endParaRPr>
              </a:p>
            </p:txBody>
          </p:sp>
          <p:sp>
            <p:nvSpPr>
              <p:cNvPr id="90" name="ZoneTexte 89"/>
              <p:cNvSpPr txBox="1"/>
              <p:nvPr/>
            </p:nvSpPr>
            <p:spPr>
              <a:xfrm>
                <a:off x="-1176725" y="6750745"/>
                <a:ext cx="426720" cy="385138"/>
              </a:xfrm>
              <a:prstGeom prst="rect">
                <a:avLst/>
              </a:prstGeom>
              <a:noFill/>
            </p:spPr>
            <p:txBody>
              <a:bodyPr wrap="square" rtlCol="0">
                <a:spAutoFit/>
              </a:bodyPr>
              <a:lstStyle/>
              <a:p>
                <a:r>
                  <a:rPr lang="fr-FR" sz="1300" dirty="0" smtClean="0">
                    <a:solidFill>
                      <a:schemeClr val="accent4"/>
                    </a:solidFill>
                    <a:latin typeface="FiraSans Regular"/>
                  </a:rPr>
                  <a:t>?</a:t>
                </a:r>
                <a:endParaRPr lang="fr-FR" sz="1300" dirty="0">
                  <a:solidFill>
                    <a:schemeClr val="accent4"/>
                  </a:solidFill>
                  <a:latin typeface="FiraSans Regular"/>
                </a:endParaRPr>
              </a:p>
            </p:txBody>
          </p:sp>
        </p:grpSp>
      </p:grpSp>
      <p:grpSp>
        <p:nvGrpSpPr>
          <p:cNvPr id="13" name="Groupe 12"/>
          <p:cNvGrpSpPr/>
          <p:nvPr/>
        </p:nvGrpSpPr>
        <p:grpSpPr>
          <a:xfrm>
            <a:off x="5812947" y="7190754"/>
            <a:ext cx="1590068" cy="1113931"/>
            <a:chOff x="5131850" y="6486989"/>
            <a:chExt cx="1590068" cy="1113931"/>
          </a:xfrm>
        </p:grpSpPr>
        <p:sp>
          <p:nvSpPr>
            <p:cNvPr id="47" name="Rectangle 46"/>
            <p:cNvSpPr/>
            <p:nvPr/>
          </p:nvSpPr>
          <p:spPr>
            <a:xfrm>
              <a:off x="5131850" y="7108477"/>
              <a:ext cx="1590068" cy="492443"/>
            </a:xfrm>
            <a:prstGeom prst="rect">
              <a:avLst/>
            </a:prstGeom>
          </p:spPr>
          <p:txBody>
            <a:bodyPr wrap="square">
              <a:spAutoFit/>
            </a:bodyPr>
            <a:lstStyle/>
            <a:p>
              <a:pPr algn="ctr"/>
              <a:r>
                <a:rPr lang="fr-FR" sz="1300" b="1" dirty="0">
                  <a:latin typeface="FiraSans Regular"/>
                </a:rPr>
                <a:t>Q</a:t>
              </a:r>
              <a:r>
                <a:rPr lang="fr-FR" sz="1300" b="1" dirty="0" smtClean="0">
                  <a:latin typeface="FiraSans Regular"/>
                </a:rPr>
                <a:t>uelles sont les</a:t>
              </a:r>
            </a:p>
            <a:p>
              <a:pPr algn="ctr"/>
              <a:r>
                <a:rPr lang="fr-FR" sz="1300" b="1" dirty="0" smtClean="0">
                  <a:latin typeface="FiraSans Regular"/>
                </a:rPr>
                <a:t>conséquences ?</a:t>
              </a:r>
              <a:endParaRPr lang="fr-FR" sz="1300" b="1" dirty="0">
                <a:latin typeface="FiraSans Regular"/>
              </a:endParaRPr>
            </a:p>
          </p:txBody>
        </p:sp>
        <p:grpSp>
          <p:nvGrpSpPr>
            <p:cNvPr id="91" name="Groupe 90"/>
            <p:cNvGrpSpPr/>
            <p:nvPr/>
          </p:nvGrpSpPr>
          <p:grpSpPr>
            <a:xfrm>
              <a:off x="5656771" y="6486989"/>
              <a:ext cx="588673" cy="873225"/>
              <a:chOff x="-1573794" y="6750745"/>
              <a:chExt cx="823789" cy="1150224"/>
            </a:xfrm>
          </p:grpSpPr>
          <p:sp>
            <p:nvSpPr>
              <p:cNvPr id="92" name="Ellipse 91"/>
              <p:cNvSpPr/>
              <p:nvPr/>
            </p:nvSpPr>
            <p:spPr>
              <a:xfrm>
                <a:off x="-1382164" y="7072526"/>
                <a:ext cx="265974" cy="22899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latin typeface="FiraSans Regular"/>
                </a:endParaRPr>
              </a:p>
            </p:txBody>
          </p:sp>
          <p:sp>
            <p:nvSpPr>
              <p:cNvPr id="93" name="Arc plein 92"/>
              <p:cNvSpPr/>
              <p:nvPr/>
            </p:nvSpPr>
            <p:spPr>
              <a:xfrm>
                <a:off x="-1573794" y="7335520"/>
                <a:ext cx="649234" cy="565449"/>
              </a:xfrm>
              <a:prstGeom prst="blockArc">
                <a:avLst>
                  <a:gd name="adj1" fmla="val 10800000"/>
                  <a:gd name="adj2" fmla="val 21258026"/>
                  <a:gd name="adj3" fmla="val 11039"/>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solidFill>
                    <a:schemeClr val="tx1"/>
                  </a:solidFill>
                  <a:latin typeface="FiraSans Regular"/>
                </a:endParaRPr>
              </a:p>
            </p:txBody>
          </p:sp>
          <p:sp>
            <p:nvSpPr>
              <p:cNvPr id="94" name="ZoneTexte 93"/>
              <p:cNvSpPr txBox="1"/>
              <p:nvPr/>
            </p:nvSpPr>
            <p:spPr>
              <a:xfrm>
                <a:off x="-1176725" y="6750745"/>
                <a:ext cx="426720" cy="385138"/>
              </a:xfrm>
              <a:prstGeom prst="rect">
                <a:avLst/>
              </a:prstGeom>
              <a:noFill/>
            </p:spPr>
            <p:txBody>
              <a:bodyPr wrap="square" rtlCol="0">
                <a:spAutoFit/>
              </a:bodyPr>
              <a:lstStyle/>
              <a:p>
                <a:r>
                  <a:rPr lang="fr-FR" sz="1300" dirty="0" smtClean="0">
                    <a:solidFill>
                      <a:schemeClr val="accent4"/>
                    </a:solidFill>
                    <a:latin typeface="FiraSans Regular"/>
                  </a:rPr>
                  <a:t>?</a:t>
                </a:r>
                <a:endParaRPr lang="fr-FR" sz="1300" dirty="0">
                  <a:solidFill>
                    <a:schemeClr val="accent4"/>
                  </a:solidFill>
                  <a:latin typeface="FiraSans Regular"/>
                </a:endParaRPr>
              </a:p>
            </p:txBody>
          </p:sp>
        </p:grpSp>
      </p:grpSp>
      <p:grpSp>
        <p:nvGrpSpPr>
          <p:cNvPr id="15" name="Groupe 14"/>
          <p:cNvGrpSpPr/>
          <p:nvPr/>
        </p:nvGrpSpPr>
        <p:grpSpPr>
          <a:xfrm>
            <a:off x="3104713" y="7025389"/>
            <a:ext cx="1213960" cy="1073808"/>
            <a:chOff x="3040984" y="7134938"/>
            <a:chExt cx="1213960" cy="1073808"/>
          </a:xfrm>
        </p:grpSpPr>
        <p:sp>
          <p:nvSpPr>
            <p:cNvPr id="58" name="Rectangle 57"/>
            <p:cNvSpPr/>
            <p:nvPr/>
          </p:nvSpPr>
          <p:spPr>
            <a:xfrm>
              <a:off x="3040984" y="7716303"/>
              <a:ext cx="1213960" cy="492443"/>
            </a:xfrm>
            <a:prstGeom prst="rect">
              <a:avLst/>
            </a:prstGeom>
          </p:spPr>
          <p:txBody>
            <a:bodyPr wrap="square">
              <a:spAutoFit/>
            </a:bodyPr>
            <a:lstStyle/>
            <a:p>
              <a:pPr algn="ctr"/>
              <a:r>
                <a:rPr lang="fr-FR" sz="1300" b="1" dirty="0" smtClean="0">
                  <a:latin typeface="FiraSans Regular"/>
                </a:rPr>
                <a:t>Pour quels motifs</a:t>
              </a:r>
              <a:endParaRPr lang="fr-FR" sz="1300" b="1" dirty="0">
                <a:latin typeface="FiraSans Regular"/>
              </a:endParaRPr>
            </a:p>
          </p:txBody>
        </p:sp>
        <p:grpSp>
          <p:nvGrpSpPr>
            <p:cNvPr id="95" name="Groupe 94"/>
            <p:cNvGrpSpPr/>
            <p:nvPr/>
          </p:nvGrpSpPr>
          <p:grpSpPr>
            <a:xfrm>
              <a:off x="3415793" y="7134938"/>
              <a:ext cx="588673" cy="873225"/>
              <a:chOff x="-1573794" y="6750745"/>
              <a:chExt cx="823789" cy="1150224"/>
            </a:xfrm>
          </p:grpSpPr>
          <p:sp>
            <p:nvSpPr>
              <p:cNvPr id="96" name="Ellipse 95"/>
              <p:cNvSpPr/>
              <p:nvPr/>
            </p:nvSpPr>
            <p:spPr>
              <a:xfrm>
                <a:off x="-1382164" y="7072526"/>
                <a:ext cx="265974" cy="22899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latin typeface="FiraSans Regular"/>
                </a:endParaRPr>
              </a:p>
            </p:txBody>
          </p:sp>
          <p:sp>
            <p:nvSpPr>
              <p:cNvPr id="97" name="Arc plein 96"/>
              <p:cNvSpPr/>
              <p:nvPr/>
            </p:nvSpPr>
            <p:spPr>
              <a:xfrm>
                <a:off x="-1573794" y="7335520"/>
                <a:ext cx="649234" cy="565449"/>
              </a:xfrm>
              <a:prstGeom prst="blockArc">
                <a:avLst>
                  <a:gd name="adj1" fmla="val 10800000"/>
                  <a:gd name="adj2" fmla="val 21258026"/>
                  <a:gd name="adj3" fmla="val 11039"/>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solidFill>
                    <a:schemeClr val="tx1"/>
                  </a:solidFill>
                  <a:latin typeface="FiraSans Regular"/>
                </a:endParaRPr>
              </a:p>
            </p:txBody>
          </p:sp>
          <p:sp>
            <p:nvSpPr>
              <p:cNvPr id="98" name="ZoneTexte 97"/>
              <p:cNvSpPr txBox="1"/>
              <p:nvPr/>
            </p:nvSpPr>
            <p:spPr>
              <a:xfrm>
                <a:off x="-1176725" y="6750745"/>
                <a:ext cx="426720" cy="385138"/>
              </a:xfrm>
              <a:prstGeom prst="rect">
                <a:avLst/>
              </a:prstGeom>
              <a:noFill/>
            </p:spPr>
            <p:txBody>
              <a:bodyPr wrap="square" rtlCol="0">
                <a:spAutoFit/>
              </a:bodyPr>
              <a:lstStyle/>
              <a:p>
                <a:r>
                  <a:rPr lang="fr-FR" sz="1300" dirty="0" smtClean="0">
                    <a:solidFill>
                      <a:schemeClr val="accent4"/>
                    </a:solidFill>
                    <a:latin typeface="FiraSans Regular"/>
                  </a:rPr>
                  <a:t>?</a:t>
                </a:r>
                <a:endParaRPr lang="fr-FR" sz="1300" dirty="0">
                  <a:solidFill>
                    <a:schemeClr val="accent4"/>
                  </a:solidFill>
                  <a:latin typeface="FiraSans Regular"/>
                </a:endParaRPr>
              </a:p>
            </p:txBody>
          </p:sp>
        </p:grpSp>
      </p:grpSp>
      <p:grpSp>
        <p:nvGrpSpPr>
          <p:cNvPr id="14" name="Groupe 13"/>
          <p:cNvGrpSpPr/>
          <p:nvPr/>
        </p:nvGrpSpPr>
        <p:grpSpPr>
          <a:xfrm>
            <a:off x="5056677" y="8642330"/>
            <a:ext cx="1068016" cy="1130394"/>
            <a:chOff x="5466708" y="8483020"/>
            <a:chExt cx="1068016" cy="1130394"/>
          </a:xfrm>
        </p:grpSpPr>
        <p:sp>
          <p:nvSpPr>
            <p:cNvPr id="62" name="Rectangle 61"/>
            <p:cNvSpPr/>
            <p:nvPr/>
          </p:nvSpPr>
          <p:spPr>
            <a:xfrm>
              <a:off x="5466708" y="9120971"/>
              <a:ext cx="1068016" cy="492443"/>
            </a:xfrm>
            <a:prstGeom prst="rect">
              <a:avLst/>
            </a:prstGeom>
          </p:spPr>
          <p:txBody>
            <a:bodyPr wrap="square">
              <a:spAutoFit/>
            </a:bodyPr>
            <a:lstStyle/>
            <a:p>
              <a:pPr algn="ctr"/>
              <a:r>
                <a:rPr lang="fr-FR" sz="1300" b="1" dirty="0" smtClean="0">
                  <a:latin typeface="FiraSans Regular"/>
                </a:rPr>
                <a:t>À quel </a:t>
              </a:r>
            </a:p>
            <a:p>
              <a:pPr algn="ctr"/>
              <a:r>
                <a:rPr lang="fr-FR" sz="1300" b="1" dirty="0" smtClean="0">
                  <a:latin typeface="FiraSans Regular"/>
                </a:rPr>
                <a:t>point ?</a:t>
              </a:r>
              <a:endParaRPr lang="fr-FR" sz="1300" b="1" dirty="0">
                <a:latin typeface="FiraSans Regular"/>
              </a:endParaRPr>
            </a:p>
          </p:txBody>
        </p:sp>
        <p:grpSp>
          <p:nvGrpSpPr>
            <p:cNvPr id="99" name="Groupe 98"/>
            <p:cNvGrpSpPr/>
            <p:nvPr/>
          </p:nvGrpSpPr>
          <p:grpSpPr>
            <a:xfrm>
              <a:off x="5740610" y="8483020"/>
              <a:ext cx="588673" cy="873225"/>
              <a:chOff x="-1573794" y="6750745"/>
              <a:chExt cx="823789" cy="1150224"/>
            </a:xfrm>
          </p:grpSpPr>
          <p:sp>
            <p:nvSpPr>
              <p:cNvPr id="100" name="Ellipse 99"/>
              <p:cNvSpPr/>
              <p:nvPr/>
            </p:nvSpPr>
            <p:spPr>
              <a:xfrm>
                <a:off x="-1382164" y="7072526"/>
                <a:ext cx="265974" cy="22899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latin typeface="FiraSans Regular"/>
                </a:endParaRPr>
              </a:p>
            </p:txBody>
          </p:sp>
          <p:sp>
            <p:nvSpPr>
              <p:cNvPr id="101" name="Arc plein 100"/>
              <p:cNvSpPr/>
              <p:nvPr/>
            </p:nvSpPr>
            <p:spPr>
              <a:xfrm>
                <a:off x="-1573794" y="7335520"/>
                <a:ext cx="649234" cy="565449"/>
              </a:xfrm>
              <a:prstGeom prst="blockArc">
                <a:avLst>
                  <a:gd name="adj1" fmla="val 10800000"/>
                  <a:gd name="adj2" fmla="val 21258026"/>
                  <a:gd name="adj3" fmla="val 11039"/>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solidFill>
                    <a:schemeClr val="tx1"/>
                  </a:solidFill>
                  <a:latin typeface="FiraSans Regular"/>
                </a:endParaRPr>
              </a:p>
            </p:txBody>
          </p:sp>
          <p:sp>
            <p:nvSpPr>
              <p:cNvPr id="102" name="ZoneTexte 101"/>
              <p:cNvSpPr txBox="1"/>
              <p:nvPr/>
            </p:nvSpPr>
            <p:spPr>
              <a:xfrm>
                <a:off x="-1176725" y="6750745"/>
                <a:ext cx="426720" cy="385138"/>
              </a:xfrm>
              <a:prstGeom prst="rect">
                <a:avLst/>
              </a:prstGeom>
              <a:noFill/>
            </p:spPr>
            <p:txBody>
              <a:bodyPr wrap="square" rtlCol="0">
                <a:spAutoFit/>
              </a:bodyPr>
              <a:lstStyle/>
              <a:p>
                <a:r>
                  <a:rPr lang="fr-FR" sz="1300" dirty="0" smtClean="0">
                    <a:solidFill>
                      <a:schemeClr val="accent4"/>
                    </a:solidFill>
                    <a:latin typeface="FiraSans Regular"/>
                  </a:rPr>
                  <a:t>?</a:t>
                </a:r>
                <a:endParaRPr lang="fr-FR" sz="1300" dirty="0">
                  <a:solidFill>
                    <a:schemeClr val="accent4"/>
                  </a:solidFill>
                  <a:latin typeface="FiraSans Regular"/>
                </a:endParaRPr>
              </a:p>
            </p:txBody>
          </p:sp>
        </p:grpSp>
      </p:grpSp>
      <p:grpSp>
        <p:nvGrpSpPr>
          <p:cNvPr id="12" name="Groupe 11"/>
          <p:cNvGrpSpPr/>
          <p:nvPr/>
        </p:nvGrpSpPr>
        <p:grpSpPr>
          <a:xfrm>
            <a:off x="4259586" y="7569464"/>
            <a:ext cx="1443886" cy="1084895"/>
            <a:chOff x="4783433" y="7493246"/>
            <a:chExt cx="1443886" cy="1084895"/>
          </a:xfrm>
        </p:grpSpPr>
        <p:sp>
          <p:nvSpPr>
            <p:cNvPr id="59" name="Rectangle 58"/>
            <p:cNvSpPr/>
            <p:nvPr/>
          </p:nvSpPr>
          <p:spPr>
            <a:xfrm>
              <a:off x="4783433" y="8085698"/>
              <a:ext cx="1443886" cy="492443"/>
            </a:xfrm>
            <a:prstGeom prst="rect">
              <a:avLst/>
            </a:prstGeom>
          </p:spPr>
          <p:txBody>
            <a:bodyPr wrap="square">
              <a:spAutoFit/>
            </a:bodyPr>
            <a:lstStyle/>
            <a:p>
              <a:pPr algn="ctr"/>
              <a:r>
                <a:rPr lang="fr-FR" sz="1300" b="1" dirty="0" smtClean="0">
                  <a:latin typeface="FiraSans Regular"/>
                </a:rPr>
                <a:t>Avec quelles intentions</a:t>
              </a:r>
              <a:endParaRPr lang="fr-FR" sz="1300" b="1" dirty="0">
                <a:latin typeface="FiraSans Regular"/>
              </a:endParaRPr>
            </a:p>
          </p:txBody>
        </p:sp>
        <p:grpSp>
          <p:nvGrpSpPr>
            <p:cNvPr id="103" name="Groupe 102"/>
            <p:cNvGrpSpPr/>
            <p:nvPr/>
          </p:nvGrpSpPr>
          <p:grpSpPr>
            <a:xfrm>
              <a:off x="5239701" y="7493246"/>
              <a:ext cx="588673" cy="873225"/>
              <a:chOff x="-1573794" y="6750745"/>
              <a:chExt cx="823789" cy="1150224"/>
            </a:xfrm>
          </p:grpSpPr>
          <p:sp>
            <p:nvSpPr>
              <p:cNvPr id="104" name="Ellipse 103"/>
              <p:cNvSpPr/>
              <p:nvPr/>
            </p:nvSpPr>
            <p:spPr>
              <a:xfrm>
                <a:off x="-1382164" y="7072526"/>
                <a:ext cx="265974" cy="22899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latin typeface="FiraSans Regular"/>
                </a:endParaRPr>
              </a:p>
            </p:txBody>
          </p:sp>
          <p:sp>
            <p:nvSpPr>
              <p:cNvPr id="105" name="Arc plein 104"/>
              <p:cNvSpPr/>
              <p:nvPr/>
            </p:nvSpPr>
            <p:spPr>
              <a:xfrm>
                <a:off x="-1573794" y="7335520"/>
                <a:ext cx="649234" cy="565449"/>
              </a:xfrm>
              <a:prstGeom prst="blockArc">
                <a:avLst>
                  <a:gd name="adj1" fmla="val 10800000"/>
                  <a:gd name="adj2" fmla="val 21258026"/>
                  <a:gd name="adj3" fmla="val 11039"/>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solidFill>
                    <a:schemeClr val="tx1"/>
                  </a:solidFill>
                  <a:latin typeface="FiraSans Regular"/>
                </a:endParaRPr>
              </a:p>
            </p:txBody>
          </p:sp>
          <p:sp>
            <p:nvSpPr>
              <p:cNvPr id="106" name="ZoneTexte 105"/>
              <p:cNvSpPr txBox="1"/>
              <p:nvPr/>
            </p:nvSpPr>
            <p:spPr>
              <a:xfrm>
                <a:off x="-1176725" y="6750745"/>
                <a:ext cx="426720" cy="385138"/>
              </a:xfrm>
              <a:prstGeom prst="rect">
                <a:avLst/>
              </a:prstGeom>
              <a:noFill/>
            </p:spPr>
            <p:txBody>
              <a:bodyPr wrap="square" rtlCol="0">
                <a:spAutoFit/>
              </a:bodyPr>
              <a:lstStyle/>
              <a:p>
                <a:r>
                  <a:rPr lang="fr-FR" sz="1300" dirty="0" smtClean="0">
                    <a:solidFill>
                      <a:schemeClr val="accent4"/>
                    </a:solidFill>
                    <a:latin typeface="FiraSans Regular"/>
                  </a:rPr>
                  <a:t>?</a:t>
                </a:r>
                <a:endParaRPr lang="fr-FR" sz="1300" dirty="0">
                  <a:solidFill>
                    <a:schemeClr val="accent4"/>
                  </a:solidFill>
                  <a:latin typeface="FiraSans Regular"/>
                </a:endParaRPr>
              </a:p>
            </p:txBody>
          </p:sp>
        </p:grpSp>
      </p:grpSp>
      <p:grpSp>
        <p:nvGrpSpPr>
          <p:cNvPr id="10" name="Groupe 9"/>
          <p:cNvGrpSpPr/>
          <p:nvPr/>
        </p:nvGrpSpPr>
        <p:grpSpPr>
          <a:xfrm>
            <a:off x="5715375" y="5903973"/>
            <a:ext cx="1443886" cy="1090784"/>
            <a:chOff x="6006193" y="5827496"/>
            <a:chExt cx="1443886" cy="1090784"/>
          </a:xfrm>
        </p:grpSpPr>
        <p:sp>
          <p:nvSpPr>
            <p:cNvPr id="74" name="Rectangle 73"/>
            <p:cNvSpPr/>
            <p:nvPr/>
          </p:nvSpPr>
          <p:spPr>
            <a:xfrm>
              <a:off x="6006193" y="6425837"/>
              <a:ext cx="1443886" cy="492443"/>
            </a:xfrm>
            <a:prstGeom prst="rect">
              <a:avLst/>
            </a:prstGeom>
          </p:spPr>
          <p:txBody>
            <a:bodyPr wrap="square">
              <a:spAutoFit/>
            </a:bodyPr>
            <a:lstStyle/>
            <a:p>
              <a:pPr algn="ctr"/>
              <a:r>
                <a:rPr lang="fr-FR" sz="1300" b="1" dirty="0" smtClean="0">
                  <a:latin typeface="FiraSans Regular"/>
                </a:rPr>
                <a:t>Quel en est </a:t>
              </a:r>
            </a:p>
            <a:p>
              <a:pPr algn="ctr"/>
              <a:r>
                <a:rPr lang="fr-FR" sz="1300" b="1" dirty="0" smtClean="0">
                  <a:latin typeface="FiraSans Regular"/>
                </a:rPr>
                <a:t>le but ?</a:t>
              </a:r>
              <a:endParaRPr lang="fr-FR" sz="1300" b="1" dirty="0">
                <a:latin typeface="FiraSans Regular"/>
              </a:endParaRPr>
            </a:p>
          </p:txBody>
        </p:sp>
        <p:grpSp>
          <p:nvGrpSpPr>
            <p:cNvPr id="107" name="Groupe 106"/>
            <p:cNvGrpSpPr/>
            <p:nvPr/>
          </p:nvGrpSpPr>
          <p:grpSpPr>
            <a:xfrm>
              <a:off x="6461182" y="5827496"/>
              <a:ext cx="588673" cy="873225"/>
              <a:chOff x="-1573794" y="6750745"/>
              <a:chExt cx="823789" cy="1150224"/>
            </a:xfrm>
          </p:grpSpPr>
          <p:sp>
            <p:nvSpPr>
              <p:cNvPr id="108" name="Ellipse 107"/>
              <p:cNvSpPr/>
              <p:nvPr/>
            </p:nvSpPr>
            <p:spPr>
              <a:xfrm>
                <a:off x="-1382164" y="7072526"/>
                <a:ext cx="265974" cy="22899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latin typeface="FiraSans Regular"/>
                </a:endParaRPr>
              </a:p>
            </p:txBody>
          </p:sp>
          <p:sp>
            <p:nvSpPr>
              <p:cNvPr id="109" name="Arc plein 108"/>
              <p:cNvSpPr/>
              <p:nvPr/>
            </p:nvSpPr>
            <p:spPr>
              <a:xfrm>
                <a:off x="-1573794" y="7335520"/>
                <a:ext cx="649234" cy="565449"/>
              </a:xfrm>
              <a:prstGeom prst="blockArc">
                <a:avLst>
                  <a:gd name="adj1" fmla="val 10800000"/>
                  <a:gd name="adj2" fmla="val 21258026"/>
                  <a:gd name="adj3" fmla="val 11039"/>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solidFill>
                    <a:schemeClr val="tx1"/>
                  </a:solidFill>
                  <a:latin typeface="FiraSans Regular"/>
                </a:endParaRPr>
              </a:p>
            </p:txBody>
          </p:sp>
          <p:sp>
            <p:nvSpPr>
              <p:cNvPr id="110" name="ZoneTexte 109"/>
              <p:cNvSpPr txBox="1"/>
              <p:nvPr/>
            </p:nvSpPr>
            <p:spPr>
              <a:xfrm>
                <a:off x="-1176725" y="6750745"/>
                <a:ext cx="426720" cy="385138"/>
              </a:xfrm>
              <a:prstGeom prst="rect">
                <a:avLst/>
              </a:prstGeom>
              <a:noFill/>
            </p:spPr>
            <p:txBody>
              <a:bodyPr wrap="square" rtlCol="0">
                <a:spAutoFit/>
              </a:bodyPr>
              <a:lstStyle/>
              <a:p>
                <a:r>
                  <a:rPr lang="fr-FR" sz="1300" dirty="0" smtClean="0">
                    <a:solidFill>
                      <a:schemeClr val="accent4"/>
                    </a:solidFill>
                    <a:latin typeface="FiraSans Regular"/>
                  </a:rPr>
                  <a:t>?</a:t>
                </a:r>
                <a:endParaRPr lang="fr-FR" sz="1300" dirty="0">
                  <a:solidFill>
                    <a:schemeClr val="accent4"/>
                  </a:solidFill>
                  <a:latin typeface="FiraSans Regular"/>
                </a:endParaRPr>
              </a:p>
            </p:txBody>
          </p:sp>
        </p:grpSp>
      </p:grpSp>
      <p:grpSp>
        <p:nvGrpSpPr>
          <p:cNvPr id="20" name="Groupe 19"/>
          <p:cNvGrpSpPr/>
          <p:nvPr/>
        </p:nvGrpSpPr>
        <p:grpSpPr>
          <a:xfrm>
            <a:off x="2922353" y="8574852"/>
            <a:ext cx="1620396" cy="1133025"/>
            <a:chOff x="2375943" y="8614529"/>
            <a:chExt cx="1620396" cy="1133025"/>
          </a:xfrm>
        </p:grpSpPr>
        <p:sp>
          <p:nvSpPr>
            <p:cNvPr id="73" name="Rectangle 72"/>
            <p:cNvSpPr/>
            <p:nvPr/>
          </p:nvSpPr>
          <p:spPr>
            <a:xfrm>
              <a:off x="2375943" y="9255111"/>
              <a:ext cx="1620396" cy="492443"/>
            </a:xfrm>
            <a:prstGeom prst="rect">
              <a:avLst/>
            </a:prstGeom>
          </p:spPr>
          <p:txBody>
            <a:bodyPr wrap="square">
              <a:spAutoFit/>
            </a:bodyPr>
            <a:lstStyle/>
            <a:p>
              <a:pPr algn="ctr"/>
              <a:r>
                <a:rPr lang="fr-FR" sz="1300" b="1" dirty="0" smtClean="0">
                  <a:latin typeface="FiraSans Regular"/>
                </a:rPr>
                <a:t>Quelles en sont</a:t>
              </a:r>
            </a:p>
            <a:p>
              <a:pPr algn="ctr"/>
              <a:r>
                <a:rPr lang="fr-FR" sz="1300" b="1" dirty="0" smtClean="0">
                  <a:latin typeface="FiraSans Regular"/>
                </a:rPr>
                <a:t> les conditions ?</a:t>
              </a:r>
              <a:endParaRPr lang="fr-FR" sz="1300" b="1" dirty="0">
                <a:latin typeface="FiraSans Regular"/>
              </a:endParaRPr>
            </a:p>
          </p:txBody>
        </p:sp>
        <p:grpSp>
          <p:nvGrpSpPr>
            <p:cNvPr id="111" name="Groupe 110"/>
            <p:cNvGrpSpPr/>
            <p:nvPr/>
          </p:nvGrpSpPr>
          <p:grpSpPr>
            <a:xfrm>
              <a:off x="2904727" y="8614529"/>
              <a:ext cx="588673" cy="873225"/>
              <a:chOff x="-1573794" y="6750745"/>
              <a:chExt cx="823789" cy="1150224"/>
            </a:xfrm>
          </p:grpSpPr>
          <p:sp>
            <p:nvSpPr>
              <p:cNvPr id="112" name="Ellipse 111"/>
              <p:cNvSpPr/>
              <p:nvPr/>
            </p:nvSpPr>
            <p:spPr>
              <a:xfrm>
                <a:off x="-1382164" y="7072526"/>
                <a:ext cx="265974" cy="22899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latin typeface="FiraSans Regular"/>
                </a:endParaRPr>
              </a:p>
            </p:txBody>
          </p:sp>
          <p:sp>
            <p:nvSpPr>
              <p:cNvPr id="113" name="Arc plein 112"/>
              <p:cNvSpPr/>
              <p:nvPr/>
            </p:nvSpPr>
            <p:spPr>
              <a:xfrm>
                <a:off x="-1573794" y="7335520"/>
                <a:ext cx="649234" cy="565449"/>
              </a:xfrm>
              <a:prstGeom prst="blockArc">
                <a:avLst>
                  <a:gd name="adj1" fmla="val 10800000"/>
                  <a:gd name="adj2" fmla="val 21258026"/>
                  <a:gd name="adj3" fmla="val 11039"/>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solidFill>
                    <a:schemeClr val="tx1"/>
                  </a:solidFill>
                  <a:latin typeface="FiraSans Regular"/>
                </a:endParaRPr>
              </a:p>
            </p:txBody>
          </p:sp>
          <p:sp>
            <p:nvSpPr>
              <p:cNvPr id="114" name="ZoneTexte 113"/>
              <p:cNvSpPr txBox="1"/>
              <p:nvPr/>
            </p:nvSpPr>
            <p:spPr>
              <a:xfrm>
                <a:off x="-1176725" y="6750745"/>
                <a:ext cx="426720" cy="385138"/>
              </a:xfrm>
              <a:prstGeom prst="rect">
                <a:avLst/>
              </a:prstGeom>
              <a:noFill/>
            </p:spPr>
            <p:txBody>
              <a:bodyPr wrap="square" rtlCol="0">
                <a:spAutoFit/>
              </a:bodyPr>
              <a:lstStyle/>
              <a:p>
                <a:r>
                  <a:rPr lang="fr-FR" sz="1300" dirty="0" smtClean="0">
                    <a:solidFill>
                      <a:schemeClr val="accent4"/>
                    </a:solidFill>
                    <a:latin typeface="FiraSans Regular"/>
                  </a:rPr>
                  <a:t>?</a:t>
                </a:r>
                <a:endParaRPr lang="fr-FR" sz="1300" dirty="0">
                  <a:solidFill>
                    <a:schemeClr val="accent4"/>
                  </a:solidFill>
                  <a:latin typeface="FiraSans Regular"/>
                </a:endParaRPr>
              </a:p>
            </p:txBody>
          </p:sp>
        </p:grpSp>
      </p:grpSp>
      <p:grpSp>
        <p:nvGrpSpPr>
          <p:cNvPr id="19" name="Groupe 18"/>
          <p:cNvGrpSpPr/>
          <p:nvPr/>
        </p:nvGrpSpPr>
        <p:grpSpPr>
          <a:xfrm>
            <a:off x="638040" y="8695380"/>
            <a:ext cx="1499723" cy="1136736"/>
            <a:chOff x="502477" y="8639993"/>
            <a:chExt cx="1499723" cy="1136736"/>
          </a:xfrm>
        </p:grpSpPr>
        <p:sp>
          <p:nvSpPr>
            <p:cNvPr id="64" name="Rectangle 63"/>
            <p:cNvSpPr/>
            <p:nvPr/>
          </p:nvSpPr>
          <p:spPr>
            <a:xfrm>
              <a:off x="502477" y="9284286"/>
              <a:ext cx="1499723" cy="492443"/>
            </a:xfrm>
            <a:prstGeom prst="rect">
              <a:avLst/>
            </a:prstGeom>
          </p:spPr>
          <p:txBody>
            <a:bodyPr wrap="square">
              <a:spAutoFit/>
            </a:bodyPr>
            <a:lstStyle/>
            <a:p>
              <a:pPr algn="ctr"/>
              <a:r>
                <a:rPr lang="fr-FR" sz="1300" b="1" dirty="0" smtClean="0">
                  <a:latin typeface="FiraSans Regular"/>
                </a:rPr>
                <a:t>Quelles en sont </a:t>
              </a:r>
            </a:p>
            <a:p>
              <a:pPr algn="ctr"/>
              <a:r>
                <a:rPr lang="fr-FR" sz="1300" b="1" dirty="0" smtClean="0">
                  <a:latin typeface="FiraSans Regular"/>
                </a:rPr>
                <a:t>les modalités ?</a:t>
              </a:r>
              <a:endParaRPr lang="fr-FR" sz="1300" b="1" dirty="0">
                <a:latin typeface="FiraSans Regular"/>
              </a:endParaRPr>
            </a:p>
          </p:txBody>
        </p:sp>
        <p:grpSp>
          <p:nvGrpSpPr>
            <p:cNvPr id="115" name="Groupe 114"/>
            <p:cNvGrpSpPr/>
            <p:nvPr/>
          </p:nvGrpSpPr>
          <p:grpSpPr>
            <a:xfrm>
              <a:off x="954653" y="8639993"/>
              <a:ext cx="588673" cy="873225"/>
              <a:chOff x="-1573794" y="6750745"/>
              <a:chExt cx="823789" cy="1150224"/>
            </a:xfrm>
          </p:grpSpPr>
          <p:sp>
            <p:nvSpPr>
              <p:cNvPr id="116" name="Ellipse 115"/>
              <p:cNvSpPr/>
              <p:nvPr/>
            </p:nvSpPr>
            <p:spPr>
              <a:xfrm>
                <a:off x="-1382164" y="7072526"/>
                <a:ext cx="265974" cy="22899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latin typeface="FiraSans Regular"/>
                </a:endParaRPr>
              </a:p>
            </p:txBody>
          </p:sp>
          <p:sp>
            <p:nvSpPr>
              <p:cNvPr id="117" name="Arc plein 116"/>
              <p:cNvSpPr/>
              <p:nvPr/>
            </p:nvSpPr>
            <p:spPr>
              <a:xfrm>
                <a:off x="-1573794" y="7335520"/>
                <a:ext cx="649234" cy="565449"/>
              </a:xfrm>
              <a:prstGeom prst="blockArc">
                <a:avLst>
                  <a:gd name="adj1" fmla="val 10800000"/>
                  <a:gd name="adj2" fmla="val 21258026"/>
                  <a:gd name="adj3" fmla="val 11039"/>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solidFill>
                    <a:schemeClr val="tx1"/>
                  </a:solidFill>
                  <a:latin typeface="FiraSans Regular"/>
                </a:endParaRPr>
              </a:p>
            </p:txBody>
          </p:sp>
          <p:sp>
            <p:nvSpPr>
              <p:cNvPr id="118" name="ZoneTexte 117"/>
              <p:cNvSpPr txBox="1"/>
              <p:nvPr/>
            </p:nvSpPr>
            <p:spPr>
              <a:xfrm>
                <a:off x="-1176725" y="6750745"/>
                <a:ext cx="426720" cy="385138"/>
              </a:xfrm>
              <a:prstGeom prst="rect">
                <a:avLst/>
              </a:prstGeom>
              <a:noFill/>
            </p:spPr>
            <p:txBody>
              <a:bodyPr wrap="square" rtlCol="0">
                <a:spAutoFit/>
              </a:bodyPr>
              <a:lstStyle/>
              <a:p>
                <a:r>
                  <a:rPr lang="fr-FR" sz="1300" dirty="0" smtClean="0">
                    <a:solidFill>
                      <a:schemeClr val="accent4"/>
                    </a:solidFill>
                    <a:latin typeface="FiraSans Regular"/>
                  </a:rPr>
                  <a:t>?</a:t>
                </a:r>
                <a:endParaRPr lang="fr-FR" sz="1300" dirty="0">
                  <a:solidFill>
                    <a:schemeClr val="accent4"/>
                  </a:solidFill>
                  <a:latin typeface="FiraSans Regular"/>
                </a:endParaRPr>
              </a:p>
            </p:txBody>
          </p:sp>
        </p:grpSp>
      </p:grpSp>
      <p:sp>
        <p:nvSpPr>
          <p:cNvPr id="284" name="Rectangle 283"/>
          <p:cNvSpPr/>
          <p:nvPr/>
        </p:nvSpPr>
        <p:spPr>
          <a:xfrm>
            <a:off x="2015157" y="4020400"/>
            <a:ext cx="3785555" cy="523220"/>
          </a:xfrm>
          <a:prstGeom prst="rect">
            <a:avLst/>
          </a:prstGeom>
        </p:spPr>
        <p:txBody>
          <a:bodyPr wrap="square">
            <a:spAutoFit/>
          </a:bodyPr>
          <a:lstStyle/>
          <a:p>
            <a:pPr algn="ctr"/>
            <a:r>
              <a:rPr lang="fr-FR" dirty="0" smtClean="0">
                <a:latin typeface="FiraSans Regular"/>
              </a:rPr>
              <a:t>Il y a donc des </a:t>
            </a:r>
            <a:r>
              <a:rPr lang="fr-FR" dirty="0" err="1" smtClean="0">
                <a:latin typeface="FiraSans Regular"/>
              </a:rPr>
              <a:t>POURQUOI</a:t>
            </a:r>
            <a:r>
              <a:rPr lang="fr-FR" sz="2800" dirty="0" err="1" smtClean="0">
                <a:latin typeface="FiraSans Regular"/>
              </a:rPr>
              <a:t>S</a:t>
            </a:r>
            <a:endParaRPr lang="fr-FR" sz="2800" dirty="0" smtClean="0">
              <a:latin typeface="FiraSans Regular"/>
            </a:endParaRPr>
          </a:p>
        </p:txBody>
      </p:sp>
      <p:sp>
        <p:nvSpPr>
          <p:cNvPr id="285" name="Rectangle 284"/>
          <p:cNvSpPr/>
          <p:nvPr/>
        </p:nvSpPr>
        <p:spPr>
          <a:xfrm>
            <a:off x="2981873" y="5612170"/>
            <a:ext cx="1893467" cy="338554"/>
          </a:xfrm>
          <a:prstGeom prst="rect">
            <a:avLst/>
          </a:prstGeom>
        </p:spPr>
        <p:txBody>
          <a:bodyPr wrap="none">
            <a:spAutoFit/>
          </a:bodyPr>
          <a:lstStyle/>
          <a:p>
            <a:pPr algn="ctr"/>
            <a:r>
              <a:rPr lang="fr-FR" sz="1600" b="1" dirty="0" smtClean="0">
                <a:latin typeface="FiraSans Regular"/>
              </a:rPr>
              <a:t>LES </a:t>
            </a:r>
            <a:r>
              <a:rPr lang="fr-FR" sz="1600" b="1" dirty="0" err="1" smtClean="0">
                <a:latin typeface="FiraSans Regular"/>
              </a:rPr>
              <a:t>POURQUOIS</a:t>
            </a:r>
            <a:endParaRPr lang="fr-FR" sz="1600" b="1" dirty="0">
              <a:latin typeface="FiraSans Regular"/>
            </a:endParaRPr>
          </a:p>
        </p:txBody>
      </p:sp>
      <p:grpSp>
        <p:nvGrpSpPr>
          <p:cNvPr id="286" name="Groupe 285"/>
          <p:cNvGrpSpPr/>
          <p:nvPr/>
        </p:nvGrpSpPr>
        <p:grpSpPr>
          <a:xfrm>
            <a:off x="6322156" y="8440877"/>
            <a:ext cx="1068016" cy="930339"/>
            <a:chOff x="5466708" y="8483020"/>
            <a:chExt cx="1068016" cy="930339"/>
          </a:xfrm>
        </p:grpSpPr>
        <p:sp>
          <p:nvSpPr>
            <p:cNvPr id="287" name="Rectangle 286"/>
            <p:cNvSpPr/>
            <p:nvPr/>
          </p:nvSpPr>
          <p:spPr>
            <a:xfrm>
              <a:off x="5466708" y="9120971"/>
              <a:ext cx="1068016" cy="292388"/>
            </a:xfrm>
            <a:prstGeom prst="rect">
              <a:avLst/>
            </a:prstGeom>
          </p:spPr>
          <p:txBody>
            <a:bodyPr wrap="square">
              <a:spAutoFit/>
            </a:bodyPr>
            <a:lstStyle/>
            <a:p>
              <a:pPr algn="ctr"/>
              <a:r>
                <a:rPr lang="fr-FR" sz="1300" b="1" dirty="0" smtClean="0">
                  <a:latin typeface="FiraSans Regular"/>
                </a:rPr>
                <a:t>… ?</a:t>
              </a:r>
              <a:endParaRPr lang="fr-FR" sz="1300" b="1" dirty="0">
                <a:latin typeface="FiraSans Regular"/>
              </a:endParaRPr>
            </a:p>
          </p:txBody>
        </p:sp>
        <p:grpSp>
          <p:nvGrpSpPr>
            <p:cNvPr id="288" name="Groupe 287"/>
            <p:cNvGrpSpPr/>
            <p:nvPr/>
          </p:nvGrpSpPr>
          <p:grpSpPr>
            <a:xfrm>
              <a:off x="5740610" y="8483020"/>
              <a:ext cx="588673" cy="873225"/>
              <a:chOff x="-1573794" y="6750745"/>
              <a:chExt cx="823789" cy="1150224"/>
            </a:xfrm>
          </p:grpSpPr>
          <p:sp>
            <p:nvSpPr>
              <p:cNvPr id="289" name="Ellipse 288"/>
              <p:cNvSpPr/>
              <p:nvPr/>
            </p:nvSpPr>
            <p:spPr>
              <a:xfrm>
                <a:off x="-1382164" y="7072526"/>
                <a:ext cx="265974" cy="22899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latin typeface="FiraSans Regular"/>
                </a:endParaRPr>
              </a:p>
            </p:txBody>
          </p:sp>
          <p:sp>
            <p:nvSpPr>
              <p:cNvPr id="290" name="Arc plein 289"/>
              <p:cNvSpPr/>
              <p:nvPr/>
            </p:nvSpPr>
            <p:spPr>
              <a:xfrm>
                <a:off x="-1573794" y="7335520"/>
                <a:ext cx="649234" cy="565449"/>
              </a:xfrm>
              <a:prstGeom prst="blockArc">
                <a:avLst>
                  <a:gd name="adj1" fmla="val 10800000"/>
                  <a:gd name="adj2" fmla="val 21258026"/>
                  <a:gd name="adj3" fmla="val 11039"/>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solidFill>
                    <a:schemeClr val="tx1"/>
                  </a:solidFill>
                  <a:latin typeface="FiraSans Regular"/>
                </a:endParaRPr>
              </a:p>
            </p:txBody>
          </p:sp>
          <p:sp>
            <p:nvSpPr>
              <p:cNvPr id="291" name="ZoneTexte 290"/>
              <p:cNvSpPr txBox="1"/>
              <p:nvPr/>
            </p:nvSpPr>
            <p:spPr>
              <a:xfrm>
                <a:off x="-1176725" y="6750745"/>
                <a:ext cx="426720" cy="385138"/>
              </a:xfrm>
              <a:prstGeom prst="rect">
                <a:avLst/>
              </a:prstGeom>
              <a:noFill/>
            </p:spPr>
            <p:txBody>
              <a:bodyPr wrap="square" rtlCol="0">
                <a:spAutoFit/>
              </a:bodyPr>
              <a:lstStyle/>
              <a:p>
                <a:r>
                  <a:rPr lang="fr-FR" sz="1300" dirty="0" smtClean="0">
                    <a:solidFill>
                      <a:schemeClr val="accent4"/>
                    </a:solidFill>
                    <a:latin typeface="FiraSans Regular"/>
                  </a:rPr>
                  <a:t>?</a:t>
                </a:r>
                <a:endParaRPr lang="fr-FR" sz="1300" dirty="0">
                  <a:solidFill>
                    <a:schemeClr val="accent4"/>
                  </a:solidFill>
                  <a:latin typeface="FiraSans Regular"/>
                </a:endParaRPr>
              </a:p>
            </p:txBody>
          </p:sp>
        </p:grpSp>
      </p:grpSp>
      <p:grpSp>
        <p:nvGrpSpPr>
          <p:cNvPr id="292" name="Groupe 291"/>
          <p:cNvGrpSpPr/>
          <p:nvPr/>
        </p:nvGrpSpPr>
        <p:grpSpPr>
          <a:xfrm>
            <a:off x="216209" y="7473360"/>
            <a:ext cx="1214172" cy="1130394"/>
            <a:chOff x="5466708" y="8483020"/>
            <a:chExt cx="1214172" cy="1130394"/>
          </a:xfrm>
        </p:grpSpPr>
        <p:sp>
          <p:nvSpPr>
            <p:cNvPr id="293" name="Rectangle 292"/>
            <p:cNvSpPr/>
            <p:nvPr/>
          </p:nvSpPr>
          <p:spPr>
            <a:xfrm>
              <a:off x="5466708" y="9120971"/>
              <a:ext cx="1214172" cy="492443"/>
            </a:xfrm>
            <a:prstGeom prst="rect">
              <a:avLst/>
            </a:prstGeom>
          </p:spPr>
          <p:txBody>
            <a:bodyPr wrap="square">
              <a:spAutoFit/>
            </a:bodyPr>
            <a:lstStyle/>
            <a:p>
              <a:pPr algn="ctr"/>
              <a:r>
                <a:rPr lang="fr-FR" sz="1300" b="1" dirty="0" smtClean="0">
                  <a:latin typeface="FiraSans Regular"/>
                </a:rPr>
                <a:t>Qu’est ce qui justifie ?</a:t>
              </a:r>
              <a:endParaRPr lang="fr-FR" sz="1300" b="1" dirty="0">
                <a:latin typeface="FiraSans Regular"/>
              </a:endParaRPr>
            </a:p>
          </p:txBody>
        </p:sp>
        <p:grpSp>
          <p:nvGrpSpPr>
            <p:cNvPr id="294" name="Groupe 293"/>
            <p:cNvGrpSpPr/>
            <p:nvPr/>
          </p:nvGrpSpPr>
          <p:grpSpPr>
            <a:xfrm>
              <a:off x="5740610" y="8483020"/>
              <a:ext cx="588673" cy="873225"/>
              <a:chOff x="-1573794" y="6750745"/>
              <a:chExt cx="823789" cy="1150224"/>
            </a:xfrm>
          </p:grpSpPr>
          <p:sp>
            <p:nvSpPr>
              <p:cNvPr id="295" name="Ellipse 294"/>
              <p:cNvSpPr/>
              <p:nvPr/>
            </p:nvSpPr>
            <p:spPr>
              <a:xfrm>
                <a:off x="-1382164" y="7072526"/>
                <a:ext cx="265974" cy="22899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latin typeface="FiraSans Regular"/>
                </a:endParaRPr>
              </a:p>
            </p:txBody>
          </p:sp>
          <p:sp>
            <p:nvSpPr>
              <p:cNvPr id="296" name="Arc plein 295"/>
              <p:cNvSpPr/>
              <p:nvPr/>
            </p:nvSpPr>
            <p:spPr>
              <a:xfrm>
                <a:off x="-1573794" y="7335520"/>
                <a:ext cx="649234" cy="565449"/>
              </a:xfrm>
              <a:prstGeom prst="blockArc">
                <a:avLst>
                  <a:gd name="adj1" fmla="val 10800000"/>
                  <a:gd name="adj2" fmla="val 21258026"/>
                  <a:gd name="adj3" fmla="val 11039"/>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00" dirty="0">
                  <a:solidFill>
                    <a:schemeClr val="tx1"/>
                  </a:solidFill>
                  <a:latin typeface="FiraSans Regular"/>
                </a:endParaRPr>
              </a:p>
            </p:txBody>
          </p:sp>
          <p:sp>
            <p:nvSpPr>
              <p:cNvPr id="297" name="ZoneTexte 296"/>
              <p:cNvSpPr txBox="1"/>
              <p:nvPr/>
            </p:nvSpPr>
            <p:spPr>
              <a:xfrm>
                <a:off x="-1176725" y="6750745"/>
                <a:ext cx="426720" cy="385138"/>
              </a:xfrm>
              <a:prstGeom prst="rect">
                <a:avLst/>
              </a:prstGeom>
              <a:noFill/>
            </p:spPr>
            <p:txBody>
              <a:bodyPr wrap="square" rtlCol="0">
                <a:spAutoFit/>
              </a:bodyPr>
              <a:lstStyle/>
              <a:p>
                <a:r>
                  <a:rPr lang="fr-FR" sz="1300" dirty="0" smtClean="0">
                    <a:solidFill>
                      <a:schemeClr val="accent4"/>
                    </a:solidFill>
                    <a:latin typeface="FiraSans Regular"/>
                  </a:rPr>
                  <a:t>?</a:t>
                </a:r>
                <a:endParaRPr lang="fr-FR" sz="1300" dirty="0">
                  <a:solidFill>
                    <a:schemeClr val="accent4"/>
                  </a:solidFill>
                  <a:latin typeface="FiraSans Regular"/>
                </a:endParaRPr>
              </a:p>
            </p:txBody>
          </p:sp>
        </p:grpSp>
      </p:grpSp>
    </p:spTree>
    <p:extLst>
      <p:ext uri="{BB962C8B-B14F-4D97-AF65-F5344CB8AC3E}">
        <p14:creationId xmlns:p14="http://schemas.microsoft.com/office/powerpoint/2010/main" val="3230441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1300"/>
                                        <p:tgtEl>
                                          <p:spTgt spid="39"/>
                                        </p:tgtEl>
                                      </p:cBhvr>
                                    </p:animEffect>
                                  </p:childTnLst>
                                </p:cTn>
                              </p:par>
                            </p:childTnLst>
                          </p:cTn>
                        </p:par>
                        <p:par>
                          <p:cTn id="8" fill="hold">
                            <p:stCondLst>
                              <p:cond delay="1300"/>
                            </p:stCondLst>
                            <p:childTnLst>
                              <p:par>
                                <p:cTn id="9" presetID="10" presetClass="entr" presetSubtype="0" fill="hold" grpId="0" nodeType="afterEffect">
                                  <p:stCondLst>
                                    <p:cond delay="0"/>
                                  </p:stCondLst>
                                  <p:childTnLst>
                                    <p:set>
                                      <p:cBhvr>
                                        <p:cTn id="10" dur="1" fill="hold">
                                          <p:stCondLst>
                                            <p:cond delay="0"/>
                                          </p:stCondLst>
                                        </p:cTn>
                                        <p:tgtEl>
                                          <p:spTgt spid="55"/>
                                        </p:tgtEl>
                                        <p:attrNameLst>
                                          <p:attrName>style.visibility</p:attrName>
                                        </p:attrNameLst>
                                      </p:cBhvr>
                                      <p:to>
                                        <p:strVal val="visible"/>
                                      </p:to>
                                    </p:set>
                                    <p:animEffect transition="in" filter="fade">
                                      <p:cBhvr>
                                        <p:cTn id="11" dur="1300"/>
                                        <p:tgtEl>
                                          <p:spTgt spid="55"/>
                                        </p:tgtEl>
                                      </p:cBhvr>
                                    </p:animEffect>
                                  </p:childTnLst>
                                </p:cTn>
                              </p:par>
                            </p:childTnLst>
                          </p:cTn>
                        </p:par>
                        <p:par>
                          <p:cTn id="12" fill="hold">
                            <p:stCondLst>
                              <p:cond delay="2600"/>
                            </p:stCondLst>
                            <p:childTnLst>
                              <p:par>
                                <p:cTn id="13" presetID="10" presetClass="entr" presetSubtype="0" fill="hold" nodeType="afterEffect">
                                  <p:stCondLst>
                                    <p:cond delay="0"/>
                                  </p:stCondLst>
                                  <p:childTnLst>
                                    <p:set>
                                      <p:cBhvr>
                                        <p:cTn id="14" dur="1" fill="hold">
                                          <p:stCondLst>
                                            <p:cond delay="0"/>
                                          </p:stCondLst>
                                        </p:cTn>
                                        <p:tgtEl>
                                          <p:spTgt spid="51"/>
                                        </p:tgtEl>
                                        <p:attrNameLst>
                                          <p:attrName>style.visibility</p:attrName>
                                        </p:attrNameLst>
                                      </p:cBhvr>
                                      <p:to>
                                        <p:strVal val="visible"/>
                                      </p:to>
                                    </p:set>
                                    <p:animEffect transition="in" filter="fade">
                                      <p:cBhvr>
                                        <p:cTn id="15" dur="500"/>
                                        <p:tgtEl>
                                          <p:spTgt spid="51"/>
                                        </p:tgtEl>
                                      </p:cBhvr>
                                    </p:animEffect>
                                  </p:childTnLst>
                                </p:cTn>
                              </p:par>
                              <p:par>
                                <p:cTn id="16" presetID="10" presetClass="entr" presetSubtype="0" fill="hold" nodeType="withEffect">
                                  <p:stCondLst>
                                    <p:cond delay="0"/>
                                  </p:stCondLst>
                                  <p:childTnLst>
                                    <p:set>
                                      <p:cBhvr>
                                        <p:cTn id="17" dur="1" fill="hold">
                                          <p:stCondLst>
                                            <p:cond delay="0"/>
                                          </p:stCondLst>
                                        </p:cTn>
                                        <p:tgtEl>
                                          <p:spTgt spid="54"/>
                                        </p:tgtEl>
                                        <p:attrNameLst>
                                          <p:attrName>style.visibility</p:attrName>
                                        </p:attrNameLst>
                                      </p:cBhvr>
                                      <p:to>
                                        <p:strVal val="visible"/>
                                      </p:to>
                                    </p:set>
                                    <p:animEffect transition="in" filter="fade">
                                      <p:cBhvr>
                                        <p:cTn id="18" dur="500"/>
                                        <p:tgtEl>
                                          <p:spTgt spid="54"/>
                                        </p:tgtEl>
                                      </p:cBhvr>
                                    </p:animEffect>
                                  </p:childTnLst>
                                </p:cTn>
                              </p:par>
                            </p:childTnLst>
                          </p:cTn>
                        </p:par>
                        <p:par>
                          <p:cTn id="19" fill="hold">
                            <p:stCondLst>
                              <p:cond delay="3100"/>
                            </p:stCondLst>
                            <p:childTnLst>
                              <p:par>
                                <p:cTn id="20" presetID="10" presetClass="entr" presetSubtype="0" fill="hold" grpId="0" nodeType="afterEffect">
                                  <p:stCondLst>
                                    <p:cond delay="600"/>
                                  </p:stCondLst>
                                  <p:childTnLst>
                                    <p:set>
                                      <p:cBhvr>
                                        <p:cTn id="21" dur="1" fill="hold">
                                          <p:stCondLst>
                                            <p:cond delay="0"/>
                                          </p:stCondLst>
                                        </p:cTn>
                                        <p:tgtEl>
                                          <p:spTgt spid="284"/>
                                        </p:tgtEl>
                                        <p:attrNameLst>
                                          <p:attrName>style.visibility</p:attrName>
                                        </p:attrNameLst>
                                      </p:cBhvr>
                                      <p:to>
                                        <p:strVal val="visible"/>
                                      </p:to>
                                    </p:set>
                                    <p:animEffect transition="in" filter="fade">
                                      <p:cBhvr>
                                        <p:cTn id="22" dur="1300"/>
                                        <p:tgtEl>
                                          <p:spTgt spid="284"/>
                                        </p:tgtEl>
                                      </p:cBhvr>
                                    </p:animEffect>
                                  </p:childTnLst>
                                </p:cTn>
                              </p:par>
                            </p:childTnLst>
                          </p:cTn>
                        </p:par>
                        <p:par>
                          <p:cTn id="23" fill="hold">
                            <p:stCondLst>
                              <p:cond delay="5000"/>
                            </p:stCondLst>
                            <p:childTnLst>
                              <p:par>
                                <p:cTn id="24" presetID="10" presetClass="entr" presetSubtype="0" fill="hold" grpId="0" nodeType="afterEffect">
                                  <p:stCondLst>
                                    <p:cond delay="0"/>
                                  </p:stCondLst>
                                  <p:childTnLst>
                                    <p:set>
                                      <p:cBhvr>
                                        <p:cTn id="25" dur="1" fill="hold">
                                          <p:stCondLst>
                                            <p:cond delay="0"/>
                                          </p:stCondLst>
                                        </p:cTn>
                                        <p:tgtEl>
                                          <p:spTgt spid="56"/>
                                        </p:tgtEl>
                                        <p:attrNameLst>
                                          <p:attrName>style.visibility</p:attrName>
                                        </p:attrNameLst>
                                      </p:cBhvr>
                                      <p:to>
                                        <p:strVal val="visible"/>
                                      </p:to>
                                    </p:set>
                                    <p:animEffect transition="in" filter="fade">
                                      <p:cBhvr>
                                        <p:cTn id="26" dur="1700"/>
                                        <p:tgtEl>
                                          <p:spTgt spid="56"/>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283"/>
                                        </p:tgtEl>
                                        <p:attrNameLst>
                                          <p:attrName>style.visibility</p:attrName>
                                        </p:attrNameLst>
                                      </p:cBhvr>
                                      <p:to>
                                        <p:strVal val="visible"/>
                                      </p:to>
                                    </p:set>
                                    <p:animEffect transition="in" filter="wipe(down)">
                                      <p:cBhvr>
                                        <p:cTn id="31" dur="500"/>
                                        <p:tgtEl>
                                          <p:spTgt spid="283"/>
                                        </p:tgtEl>
                                      </p:cBhvr>
                                    </p:animEffect>
                                  </p:childTnLst>
                                </p:cTn>
                              </p:par>
                            </p:childTnLst>
                          </p:cTn>
                        </p:par>
                        <p:par>
                          <p:cTn id="32" fill="hold">
                            <p:stCondLst>
                              <p:cond delay="500"/>
                            </p:stCondLst>
                            <p:childTnLst>
                              <p:par>
                                <p:cTn id="33" presetID="22" presetClass="entr" presetSubtype="1" fill="hold" grpId="0" nodeType="afterEffect">
                                  <p:stCondLst>
                                    <p:cond delay="0"/>
                                  </p:stCondLst>
                                  <p:childTnLst>
                                    <p:set>
                                      <p:cBhvr>
                                        <p:cTn id="34" dur="1" fill="hold">
                                          <p:stCondLst>
                                            <p:cond delay="0"/>
                                          </p:stCondLst>
                                        </p:cTn>
                                        <p:tgtEl>
                                          <p:spTgt spid="285"/>
                                        </p:tgtEl>
                                        <p:attrNameLst>
                                          <p:attrName>style.visibility</p:attrName>
                                        </p:attrNameLst>
                                      </p:cBhvr>
                                      <p:to>
                                        <p:strVal val="visible"/>
                                      </p:to>
                                    </p:set>
                                    <p:animEffect transition="in" filter="wipe(up)">
                                      <p:cBhvr>
                                        <p:cTn id="35" dur="500"/>
                                        <p:tgtEl>
                                          <p:spTgt spid="285"/>
                                        </p:tgtEl>
                                      </p:cBhvr>
                                    </p:animEffect>
                                  </p:childTnLst>
                                </p:cTn>
                              </p:par>
                            </p:childTnLst>
                          </p:cTn>
                        </p:par>
                        <p:par>
                          <p:cTn id="36" fill="hold">
                            <p:stCondLst>
                              <p:cond delay="1000"/>
                            </p:stCondLst>
                            <p:childTnLst>
                              <p:par>
                                <p:cTn id="37" presetID="23" presetClass="entr" presetSubtype="16" fill="hold" nodeType="afterEffect">
                                  <p:stCondLst>
                                    <p:cond delay="0"/>
                                  </p:stCondLst>
                                  <p:childTnLst>
                                    <p:set>
                                      <p:cBhvr>
                                        <p:cTn id="38" dur="1" fill="hold">
                                          <p:stCondLst>
                                            <p:cond delay="0"/>
                                          </p:stCondLst>
                                        </p:cTn>
                                        <p:tgtEl>
                                          <p:spTgt spid="7"/>
                                        </p:tgtEl>
                                        <p:attrNameLst>
                                          <p:attrName>style.visibility</p:attrName>
                                        </p:attrNameLst>
                                      </p:cBhvr>
                                      <p:to>
                                        <p:strVal val="visible"/>
                                      </p:to>
                                    </p:set>
                                    <p:anim calcmode="lin" valueType="num">
                                      <p:cBhvr>
                                        <p:cTn id="39" dur="500" fill="hold"/>
                                        <p:tgtEl>
                                          <p:spTgt spid="7"/>
                                        </p:tgtEl>
                                        <p:attrNameLst>
                                          <p:attrName>ppt_w</p:attrName>
                                        </p:attrNameLst>
                                      </p:cBhvr>
                                      <p:tavLst>
                                        <p:tav tm="0">
                                          <p:val>
                                            <p:fltVal val="0"/>
                                          </p:val>
                                        </p:tav>
                                        <p:tav tm="100000">
                                          <p:val>
                                            <p:strVal val="#ppt_w"/>
                                          </p:val>
                                        </p:tav>
                                      </p:tavLst>
                                    </p:anim>
                                    <p:anim calcmode="lin" valueType="num">
                                      <p:cBhvr>
                                        <p:cTn id="40" dur="500" fill="hold"/>
                                        <p:tgtEl>
                                          <p:spTgt spid="7"/>
                                        </p:tgtEl>
                                        <p:attrNameLst>
                                          <p:attrName>ppt_h</p:attrName>
                                        </p:attrNameLst>
                                      </p:cBhvr>
                                      <p:tavLst>
                                        <p:tav tm="0">
                                          <p:val>
                                            <p:fltVal val="0"/>
                                          </p:val>
                                        </p:tav>
                                        <p:tav tm="100000">
                                          <p:val>
                                            <p:strVal val="#ppt_h"/>
                                          </p:val>
                                        </p:tav>
                                      </p:tavLst>
                                    </p:anim>
                                  </p:childTnLst>
                                </p:cTn>
                              </p:par>
                            </p:childTnLst>
                          </p:cTn>
                        </p:par>
                        <p:par>
                          <p:cTn id="41" fill="hold">
                            <p:stCondLst>
                              <p:cond delay="1500"/>
                            </p:stCondLst>
                            <p:childTnLst>
                              <p:par>
                                <p:cTn id="42" presetID="23" presetClass="entr" presetSubtype="16" fill="hold" nodeType="afterEffect">
                                  <p:stCondLst>
                                    <p:cond delay="0"/>
                                  </p:stCondLst>
                                  <p:childTnLst>
                                    <p:set>
                                      <p:cBhvr>
                                        <p:cTn id="43" dur="1" fill="hold">
                                          <p:stCondLst>
                                            <p:cond delay="0"/>
                                          </p:stCondLst>
                                        </p:cTn>
                                        <p:tgtEl>
                                          <p:spTgt spid="8"/>
                                        </p:tgtEl>
                                        <p:attrNameLst>
                                          <p:attrName>style.visibility</p:attrName>
                                        </p:attrNameLst>
                                      </p:cBhvr>
                                      <p:to>
                                        <p:strVal val="visible"/>
                                      </p:to>
                                    </p:set>
                                    <p:anim calcmode="lin" valueType="num">
                                      <p:cBhvr>
                                        <p:cTn id="44" dur="500" fill="hold"/>
                                        <p:tgtEl>
                                          <p:spTgt spid="8"/>
                                        </p:tgtEl>
                                        <p:attrNameLst>
                                          <p:attrName>ppt_w</p:attrName>
                                        </p:attrNameLst>
                                      </p:cBhvr>
                                      <p:tavLst>
                                        <p:tav tm="0">
                                          <p:val>
                                            <p:fltVal val="0"/>
                                          </p:val>
                                        </p:tav>
                                        <p:tav tm="100000">
                                          <p:val>
                                            <p:strVal val="#ppt_w"/>
                                          </p:val>
                                        </p:tav>
                                      </p:tavLst>
                                    </p:anim>
                                    <p:anim calcmode="lin" valueType="num">
                                      <p:cBhvr>
                                        <p:cTn id="45" dur="500" fill="hold"/>
                                        <p:tgtEl>
                                          <p:spTgt spid="8"/>
                                        </p:tgtEl>
                                        <p:attrNameLst>
                                          <p:attrName>ppt_h</p:attrName>
                                        </p:attrNameLst>
                                      </p:cBhvr>
                                      <p:tavLst>
                                        <p:tav tm="0">
                                          <p:val>
                                            <p:fltVal val="0"/>
                                          </p:val>
                                        </p:tav>
                                        <p:tav tm="100000">
                                          <p:val>
                                            <p:strVal val="#ppt_h"/>
                                          </p:val>
                                        </p:tav>
                                      </p:tavLst>
                                    </p:anim>
                                  </p:childTnLst>
                                </p:cTn>
                              </p:par>
                            </p:childTnLst>
                          </p:cTn>
                        </p:par>
                        <p:par>
                          <p:cTn id="46" fill="hold">
                            <p:stCondLst>
                              <p:cond delay="2000"/>
                            </p:stCondLst>
                            <p:childTnLst>
                              <p:par>
                                <p:cTn id="47" presetID="23" presetClass="entr" presetSubtype="16" fill="hold" nodeType="after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childTnLst>
                                </p:cTn>
                              </p:par>
                            </p:childTnLst>
                          </p:cTn>
                        </p:par>
                        <p:par>
                          <p:cTn id="51" fill="hold">
                            <p:stCondLst>
                              <p:cond delay="2500"/>
                            </p:stCondLst>
                            <p:childTnLst>
                              <p:par>
                                <p:cTn id="52" presetID="23" presetClass="entr" presetSubtype="16" fill="hold" nodeType="afterEffect">
                                  <p:stCondLst>
                                    <p:cond delay="0"/>
                                  </p:stCondLst>
                                  <p:childTnLst>
                                    <p:set>
                                      <p:cBhvr>
                                        <p:cTn id="53" dur="1" fill="hold">
                                          <p:stCondLst>
                                            <p:cond delay="0"/>
                                          </p:stCondLst>
                                        </p:cTn>
                                        <p:tgtEl>
                                          <p:spTgt spid="15"/>
                                        </p:tgtEl>
                                        <p:attrNameLst>
                                          <p:attrName>style.visibility</p:attrName>
                                        </p:attrNameLst>
                                      </p:cBhvr>
                                      <p:to>
                                        <p:strVal val="visible"/>
                                      </p:to>
                                    </p:set>
                                    <p:anim calcmode="lin" valueType="num">
                                      <p:cBhvr>
                                        <p:cTn id="54" dur="500" fill="hold"/>
                                        <p:tgtEl>
                                          <p:spTgt spid="15"/>
                                        </p:tgtEl>
                                        <p:attrNameLst>
                                          <p:attrName>ppt_w</p:attrName>
                                        </p:attrNameLst>
                                      </p:cBhvr>
                                      <p:tavLst>
                                        <p:tav tm="0">
                                          <p:val>
                                            <p:fltVal val="0"/>
                                          </p:val>
                                        </p:tav>
                                        <p:tav tm="100000">
                                          <p:val>
                                            <p:strVal val="#ppt_w"/>
                                          </p:val>
                                        </p:tav>
                                      </p:tavLst>
                                    </p:anim>
                                    <p:anim calcmode="lin" valueType="num">
                                      <p:cBhvr>
                                        <p:cTn id="55" dur="500" fill="hold"/>
                                        <p:tgtEl>
                                          <p:spTgt spid="15"/>
                                        </p:tgtEl>
                                        <p:attrNameLst>
                                          <p:attrName>ppt_h</p:attrName>
                                        </p:attrNameLst>
                                      </p:cBhvr>
                                      <p:tavLst>
                                        <p:tav tm="0">
                                          <p:val>
                                            <p:fltVal val="0"/>
                                          </p:val>
                                        </p:tav>
                                        <p:tav tm="100000">
                                          <p:val>
                                            <p:strVal val="#ppt_h"/>
                                          </p:val>
                                        </p:tav>
                                      </p:tavLst>
                                    </p:anim>
                                  </p:childTnLst>
                                </p:cTn>
                              </p:par>
                            </p:childTnLst>
                          </p:cTn>
                        </p:par>
                        <p:par>
                          <p:cTn id="56" fill="hold">
                            <p:stCondLst>
                              <p:cond delay="3000"/>
                            </p:stCondLst>
                            <p:childTnLst>
                              <p:par>
                                <p:cTn id="57" presetID="23" presetClass="entr" presetSubtype="16" fill="hold" nodeType="afterEffect">
                                  <p:stCondLst>
                                    <p:cond delay="0"/>
                                  </p:stCondLst>
                                  <p:childTnLst>
                                    <p:set>
                                      <p:cBhvr>
                                        <p:cTn id="58" dur="1" fill="hold">
                                          <p:stCondLst>
                                            <p:cond delay="0"/>
                                          </p:stCondLst>
                                        </p:cTn>
                                        <p:tgtEl>
                                          <p:spTgt spid="19"/>
                                        </p:tgtEl>
                                        <p:attrNameLst>
                                          <p:attrName>style.visibility</p:attrName>
                                        </p:attrNameLst>
                                      </p:cBhvr>
                                      <p:to>
                                        <p:strVal val="visible"/>
                                      </p:to>
                                    </p:set>
                                    <p:anim calcmode="lin" valueType="num">
                                      <p:cBhvr>
                                        <p:cTn id="59" dur="500" fill="hold"/>
                                        <p:tgtEl>
                                          <p:spTgt spid="19"/>
                                        </p:tgtEl>
                                        <p:attrNameLst>
                                          <p:attrName>ppt_w</p:attrName>
                                        </p:attrNameLst>
                                      </p:cBhvr>
                                      <p:tavLst>
                                        <p:tav tm="0">
                                          <p:val>
                                            <p:fltVal val="0"/>
                                          </p:val>
                                        </p:tav>
                                        <p:tav tm="100000">
                                          <p:val>
                                            <p:strVal val="#ppt_w"/>
                                          </p:val>
                                        </p:tav>
                                      </p:tavLst>
                                    </p:anim>
                                    <p:anim calcmode="lin" valueType="num">
                                      <p:cBhvr>
                                        <p:cTn id="60" dur="500" fill="hold"/>
                                        <p:tgtEl>
                                          <p:spTgt spid="19"/>
                                        </p:tgtEl>
                                        <p:attrNameLst>
                                          <p:attrName>ppt_h</p:attrName>
                                        </p:attrNameLst>
                                      </p:cBhvr>
                                      <p:tavLst>
                                        <p:tav tm="0">
                                          <p:val>
                                            <p:fltVal val="0"/>
                                          </p:val>
                                        </p:tav>
                                        <p:tav tm="100000">
                                          <p:val>
                                            <p:strVal val="#ppt_h"/>
                                          </p:val>
                                        </p:tav>
                                      </p:tavLst>
                                    </p:anim>
                                  </p:childTnLst>
                                </p:cTn>
                              </p:par>
                            </p:childTnLst>
                          </p:cTn>
                        </p:par>
                        <p:par>
                          <p:cTn id="61" fill="hold">
                            <p:stCondLst>
                              <p:cond delay="3500"/>
                            </p:stCondLst>
                            <p:childTnLst>
                              <p:par>
                                <p:cTn id="62" presetID="23" presetClass="entr" presetSubtype="16" fill="hold" nodeType="afterEffect">
                                  <p:stCondLst>
                                    <p:cond delay="0"/>
                                  </p:stCondLst>
                                  <p:childTnLst>
                                    <p:set>
                                      <p:cBhvr>
                                        <p:cTn id="63" dur="1" fill="hold">
                                          <p:stCondLst>
                                            <p:cond delay="0"/>
                                          </p:stCondLst>
                                        </p:cTn>
                                        <p:tgtEl>
                                          <p:spTgt spid="12"/>
                                        </p:tgtEl>
                                        <p:attrNameLst>
                                          <p:attrName>style.visibility</p:attrName>
                                        </p:attrNameLst>
                                      </p:cBhvr>
                                      <p:to>
                                        <p:strVal val="visible"/>
                                      </p:to>
                                    </p:set>
                                    <p:anim calcmode="lin" valueType="num">
                                      <p:cBhvr>
                                        <p:cTn id="64" dur="500" fill="hold"/>
                                        <p:tgtEl>
                                          <p:spTgt spid="12"/>
                                        </p:tgtEl>
                                        <p:attrNameLst>
                                          <p:attrName>ppt_w</p:attrName>
                                        </p:attrNameLst>
                                      </p:cBhvr>
                                      <p:tavLst>
                                        <p:tav tm="0">
                                          <p:val>
                                            <p:fltVal val="0"/>
                                          </p:val>
                                        </p:tav>
                                        <p:tav tm="100000">
                                          <p:val>
                                            <p:strVal val="#ppt_w"/>
                                          </p:val>
                                        </p:tav>
                                      </p:tavLst>
                                    </p:anim>
                                    <p:anim calcmode="lin" valueType="num">
                                      <p:cBhvr>
                                        <p:cTn id="65" dur="500" fill="hold"/>
                                        <p:tgtEl>
                                          <p:spTgt spid="12"/>
                                        </p:tgtEl>
                                        <p:attrNameLst>
                                          <p:attrName>ppt_h</p:attrName>
                                        </p:attrNameLst>
                                      </p:cBhvr>
                                      <p:tavLst>
                                        <p:tav tm="0">
                                          <p:val>
                                            <p:fltVal val="0"/>
                                          </p:val>
                                        </p:tav>
                                        <p:tav tm="100000">
                                          <p:val>
                                            <p:strVal val="#ppt_h"/>
                                          </p:val>
                                        </p:tav>
                                      </p:tavLst>
                                    </p:anim>
                                  </p:childTnLst>
                                </p:cTn>
                              </p:par>
                            </p:childTnLst>
                          </p:cTn>
                        </p:par>
                        <p:par>
                          <p:cTn id="66" fill="hold">
                            <p:stCondLst>
                              <p:cond delay="4000"/>
                            </p:stCondLst>
                            <p:childTnLst>
                              <p:par>
                                <p:cTn id="67" presetID="23" presetClass="entr" presetSubtype="16" fill="hold" nodeType="afterEffect">
                                  <p:stCondLst>
                                    <p:cond delay="0"/>
                                  </p:stCondLst>
                                  <p:childTnLst>
                                    <p:set>
                                      <p:cBhvr>
                                        <p:cTn id="68" dur="1" fill="hold">
                                          <p:stCondLst>
                                            <p:cond delay="0"/>
                                          </p:stCondLst>
                                        </p:cTn>
                                        <p:tgtEl>
                                          <p:spTgt spid="16"/>
                                        </p:tgtEl>
                                        <p:attrNameLst>
                                          <p:attrName>style.visibility</p:attrName>
                                        </p:attrNameLst>
                                      </p:cBhvr>
                                      <p:to>
                                        <p:strVal val="visible"/>
                                      </p:to>
                                    </p:set>
                                    <p:anim calcmode="lin" valueType="num">
                                      <p:cBhvr>
                                        <p:cTn id="69" dur="500" fill="hold"/>
                                        <p:tgtEl>
                                          <p:spTgt spid="16"/>
                                        </p:tgtEl>
                                        <p:attrNameLst>
                                          <p:attrName>ppt_w</p:attrName>
                                        </p:attrNameLst>
                                      </p:cBhvr>
                                      <p:tavLst>
                                        <p:tav tm="0">
                                          <p:val>
                                            <p:fltVal val="0"/>
                                          </p:val>
                                        </p:tav>
                                        <p:tav tm="100000">
                                          <p:val>
                                            <p:strVal val="#ppt_w"/>
                                          </p:val>
                                        </p:tav>
                                      </p:tavLst>
                                    </p:anim>
                                    <p:anim calcmode="lin" valueType="num">
                                      <p:cBhvr>
                                        <p:cTn id="70" dur="500" fill="hold"/>
                                        <p:tgtEl>
                                          <p:spTgt spid="16"/>
                                        </p:tgtEl>
                                        <p:attrNameLst>
                                          <p:attrName>ppt_h</p:attrName>
                                        </p:attrNameLst>
                                      </p:cBhvr>
                                      <p:tavLst>
                                        <p:tav tm="0">
                                          <p:val>
                                            <p:fltVal val="0"/>
                                          </p:val>
                                        </p:tav>
                                        <p:tav tm="100000">
                                          <p:val>
                                            <p:strVal val="#ppt_h"/>
                                          </p:val>
                                        </p:tav>
                                      </p:tavLst>
                                    </p:anim>
                                  </p:childTnLst>
                                </p:cTn>
                              </p:par>
                            </p:childTnLst>
                          </p:cTn>
                        </p:par>
                        <p:par>
                          <p:cTn id="71" fill="hold">
                            <p:stCondLst>
                              <p:cond delay="4500"/>
                            </p:stCondLst>
                            <p:childTnLst>
                              <p:par>
                                <p:cTn id="72" presetID="23" presetClass="entr" presetSubtype="16" fill="hold" nodeType="afterEffect">
                                  <p:stCondLst>
                                    <p:cond delay="0"/>
                                  </p:stCondLst>
                                  <p:childTnLst>
                                    <p:set>
                                      <p:cBhvr>
                                        <p:cTn id="73" dur="1" fill="hold">
                                          <p:stCondLst>
                                            <p:cond delay="0"/>
                                          </p:stCondLst>
                                        </p:cTn>
                                        <p:tgtEl>
                                          <p:spTgt spid="10"/>
                                        </p:tgtEl>
                                        <p:attrNameLst>
                                          <p:attrName>style.visibility</p:attrName>
                                        </p:attrNameLst>
                                      </p:cBhvr>
                                      <p:to>
                                        <p:strVal val="visible"/>
                                      </p:to>
                                    </p:set>
                                    <p:anim calcmode="lin" valueType="num">
                                      <p:cBhvr>
                                        <p:cTn id="74" dur="500" fill="hold"/>
                                        <p:tgtEl>
                                          <p:spTgt spid="10"/>
                                        </p:tgtEl>
                                        <p:attrNameLst>
                                          <p:attrName>ppt_w</p:attrName>
                                        </p:attrNameLst>
                                      </p:cBhvr>
                                      <p:tavLst>
                                        <p:tav tm="0">
                                          <p:val>
                                            <p:fltVal val="0"/>
                                          </p:val>
                                        </p:tav>
                                        <p:tav tm="100000">
                                          <p:val>
                                            <p:strVal val="#ppt_w"/>
                                          </p:val>
                                        </p:tav>
                                      </p:tavLst>
                                    </p:anim>
                                    <p:anim calcmode="lin" valueType="num">
                                      <p:cBhvr>
                                        <p:cTn id="75" dur="500" fill="hold"/>
                                        <p:tgtEl>
                                          <p:spTgt spid="10"/>
                                        </p:tgtEl>
                                        <p:attrNameLst>
                                          <p:attrName>ppt_h</p:attrName>
                                        </p:attrNameLst>
                                      </p:cBhvr>
                                      <p:tavLst>
                                        <p:tav tm="0">
                                          <p:val>
                                            <p:fltVal val="0"/>
                                          </p:val>
                                        </p:tav>
                                        <p:tav tm="100000">
                                          <p:val>
                                            <p:strVal val="#ppt_h"/>
                                          </p:val>
                                        </p:tav>
                                      </p:tavLst>
                                    </p:anim>
                                  </p:childTnLst>
                                </p:cTn>
                              </p:par>
                            </p:childTnLst>
                          </p:cTn>
                        </p:par>
                        <p:par>
                          <p:cTn id="76" fill="hold">
                            <p:stCondLst>
                              <p:cond delay="5000"/>
                            </p:stCondLst>
                            <p:childTnLst>
                              <p:par>
                                <p:cTn id="77" presetID="23" presetClass="entr" presetSubtype="16" fill="hold" nodeType="afterEffect">
                                  <p:stCondLst>
                                    <p:cond delay="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childTnLst>
                                </p:cTn>
                              </p:par>
                            </p:childTnLst>
                          </p:cTn>
                        </p:par>
                        <p:par>
                          <p:cTn id="81" fill="hold">
                            <p:stCondLst>
                              <p:cond delay="5500"/>
                            </p:stCondLst>
                            <p:childTnLst>
                              <p:par>
                                <p:cTn id="82" presetID="23" presetClass="entr" presetSubtype="16" fill="hold" nodeType="afterEffect">
                                  <p:stCondLst>
                                    <p:cond delay="0"/>
                                  </p:stCondLst>
                                  <p:childTnLst>
                                    <p:set>
                                      <p:cBhvr>
                                        <p:cTn id="83" dur="1" fill="hold">
                                          <p:stCondLst>
                                            <p:cond delay="0"/>
                                          </p:stCondLst>
                                        </p:cTn>
                                        <p:tgtEl>
                                          <p:spTgt spid="292"/>
                                        </p:tgtEl>
                                        <p:attrNameLst>
                                          <p:attrName>style.visibility</p:attrName>
                                        </p:attrNameLst>
                                      </p:cBhvr>
                                      <p:to>
                                        <p:strVal val="visible"/>
                                      </p:to>
                                    </p:set>
                                    <p:anim calcmode="lin" valueType="num">
                                      <p:cBhvr>
                                        <p:cTn id="84" dur="500" fill="hold"/>
                                        <p:tgtEl>
                                          <p:spTgt spid="292"/>
                                        </p:tgtEl>
                                        <p:attrNameLst>
                                          <p:attrName>ppt_w</p:attrName>
                                        </p:attrNameLst>
                                      </p:cBhvr>
                                      <p:tavLst>
                                        <p:tav tm="0">
                                          <p:val>
                                            <p:fltVal val="0"/>
                                          </p:val>
                                        </p:tav>
                                        <p:tav tm="100000">
                                          <p:val>
                                            <p:strVal val="#ppt_w"/>
                                          </p:val>
                                        </p:tav>
                                      </p:tavLst>
                                    </p:anim>
                                    <p:anim calcmode="lin" valueType="num">
                                      <p:cBhvr>
                                        <p:cTn id="85" dur="500" fill="hold"/>
                                        <p:tgtEl>
                                          <p:spTgt spid="292"/>
                                        </p:tgtEl>
                                        <p:attrNameLst>
                                          <p:attrName>ppt_h</p:attrName>
                                        </p:attrNameLst>
                                      </p:cBhvr>
                                      <p:tavLst>
                                        <p:tav tm="0">
                                          <p:val>
                                            <p:fltVal val="0"/>
                                          </p:val>
                                        </p:tav>
                                        <p:tav tm="100000">
                                          <p:val>
                                            <p:strVal val="#ppt_h"/>
                                          </p:val>
                                        </p:tav>
                                      </p:tavLst>
                                    </p:anim>
                                  </p:childTnLst>
                                </p:cTn>
                              </p:par>
                            </p:childTnLst>
                          </p:cTn>
                        </p:par>
                        <p:par>
                          <p:cTn id="86" fill="hold">
                            <p:stCondLst>
                              <p:cond delay="6000"/>
                            </p:stCondLst>
                            <p:childTnLst>
                              <p:par>
                                <p:cTn id="87" presetID="23" presetClass="entr" presetSubtype="16" fill="hold" nodeType="afterEffect">
                                  <p:stCondLst>
                                    <p:cond delay="0"/>
                                  </p:stCondLst>
                                  <p:childTnLst>
                                    <p:set>
                                      <p:cBhvr>
                                        <p:cTn id="88" dur="1" fill="hold">
                                          <p:stCondLst>
                                            <p:cond delay="0"/>
                                          </p:stCondLst>
                                        </p:cTn>
                                        <p:tgtEl>
                                          <p:spTgt spid="13"/>
                                        </p:tgtEl>
                                        <p:attrNameLst>
                                          <p:attrName>style.visibility</p:attrName>
                                        </p:attrNameLst>
                                      </p:cBhvr>
                                      <p:to>
                                        <p:strVal val="visible"/>
                                      </p:to>
                                    </p:set>
                                    <p:anim calcmode="lin" valueType="num">
                                      <p:cBhvr>
                                        <p:cTn id="89" dur="500" fill="hold"/>
                                        <p:tgtEl>
                                          <p:spTgt spid="13"/>
                                        </p:tgtEl>
                                        <p:attrNameLst>
                                          <p:attrName>ppt_w</p:attrName>
                                        </p:attrNameLst>
                                      </p:cBhvr>
                                      <p:tavLst>
                                        <p:tav tm="0">
                                          <p:val>
                                            <p:fltVal val="0"/>
                                          </p:val>
                                        </p:tav>
                                        <p:tav tm="100000">
                                          <p:val>
                                            <p:strVal val="#ppt_w"/>
                                          </p:val>
                                        </p:tav>
                                      </p:tavLst>
                                    </p:anim>
                                    <p:anim calcmode="lin" valueType="num">
                                      <p:cBhvr>
                                        <p:cTn id="90" dur="500" fill="hold"/>
                                        <p:tgtEl>
                                          <p:spTgt spid="13"/>
                                        </p:tgtEl>
                                        <p:attrNameLst>
                                          <p:attrName>ppt_h</p:attrName>
                                        </p:attrNameLst>
                                      </p:cBhvr>
                                      <p:tavLst>
                                        <p:tav tm="0">
                                          <p:val>
                                            <p:fltVal val="0"/>
                                          </p:val>
                                        </p:tav>
                                        <p:tav tm="100000">
                                          <p:val>
                                            <p:strVal val="#ppt_h"/>
                                          </p:val>
                                        </p:tav>
                                      </p:tavLst>
                                    </p:anim>
                                  </p:childTnLst>
                                </p:cTn>
                              </p:par>
                            </p:childTnLst>
                          </p:cTn>
                        </p:par>
                        <p:par>
                          <p:cTn id="91" fill="hold">
                            <p:stCondLst>
                              <p:cond delay="6500"/>
                            </p:stCondLst>
                            <p:childTnLst>
                              <p:par>
                                <p:cTn id="92" presetID="23" presetClass="entr" presetSubtype="16" fill="hold" nodeType="afterEffect">
                                  <p:stCondLst>
                                    <p:cond delay="0"/>
                                  </p:stCondLst>
                                  <p:childTnLst>
                                    <p:set>
                                      <p:cBhvr>
                                        <p:cTn id="93" dur="1" fill="hold">
                                          <p:stCondLst>
                                            <p:cond delay="0"/>
                                          </p:stCondLst>
                                        </p:cTn>
                                        <p:tgtEl>
                                          <p:spTgt spid="18"/>
                                        </p:tgtEl>
                                        <p:attrNameLst>
                                          <p:attrName>style.visibility</p:attrName>
                                        </p:attrNameLst>
                                      </p:cBhvr>
                                      <p:to>
                                        <p:strVal val="visible"/>
                                      </p:to>
                                    </p:set>
                                    <p:anim calcmode="lin" valueType="num">
                                      <p:cBhvr>
                                        <p:cTn id="94" dur="500" fill="hold"/>
                                        <p:tgtEl>
                                          <p:spTgt spid="18"/>
                                        </p:tgtEl>
                                        <p:attrNameLst>
                                          <p:attrName>ppt_w</p:attrName>
                                        </p:attrNameLst>
                                      </p:cBhvr>
                                      <p:tavLst>
                                        <p:tav tm="0">
                                          <p:val>
                                            <p:fltVal val="0"/>
                                          </p:val>
                                        </p:tav>
                                        <p:tav tm="100000">
                                          <p:val>
                                            <p:strVal val="#ppt_w"/>
                                          </p:val>
                                        </p:tav>
                                      </p:tavLst>
                                    </p:anim>
                                    <p:anim calcmode="lin" valueType="num">
                                      <p:cBhvr>
                                        <p:cTn id="95" dur="500" fill="hold"/>
                                        <p:tgtEl>
                                          <p:spTgt spid="18"/>
                                        </p:tgtEl>
                                        <p:attrNameLst>
                                          <p:attrName>ppt_h</p:attrName>
                                        </p:attrNameLst>
                                      </p:cBhvr>
                                      <p:tavLst>
                                        <p:tav tm="0">
                                          <p:val>
                                            <p:fltVal val="0"/>
                                          </p:val>
                                        </p:tav>
                                        <p:tav tm="100000">
                                          <p:val>
                                            <p:strVal val="#ppt_h"/>
                                          </p:val>
                                        </p:tav>
                                      </p:tavLst>
                                    </p:anim>
                                  </p:childTnLst>
                                </p:cTn>
                              </p:par>
                            </p:childTnLst>
                          </p:cTn>
                        </p:par>
                        <p:par>
                          <p:cTn id="96" fill="hold">
                            <p:stCondLst>
                              <p:cond delay="7000"/>
                            </p:stCondLst>
                            <p:childTnLst>
                              <p:par>
                                <p:cTn id="97" presetID="23" presetClass="entr" presetSubtype="16" fill="hold" nodeType="afterEffect">
                                  <p:stCondLst>
                                    <p:cond delay="0"/>
                                  </p:stCondLst>
                                  <p:childTnLst>
                                    <p:set>
                                      <p:cBhvr>
                                        <p:cTn id="98" dur="1" fill="hold">
                                          <p:stCondLst>
                                            <p:cond delay="0"/>
                                          </p:stCondLst>
                                        </p:cTn>
                                        <p:tgtEl>
                                          <p:spTgt spid="20"/>
                                        </p:tgtEl>
                                        <p:attrNameLst>
                                          <p:attrName>style.visibility</p:attrName>
                                        </p:attrNameLst>
                                      </p:cBhvr>
                                      <p:to>
                                        <p:strVal val="visible"/>
                                      </p:to>
                                    </p:set>
                                    <p:anim calcmode="lin" valueType="num">
                                      <p:cBhvr>
                                        <p:cTn id="99" dur="500" fill="hold"/>
                                        <p:tgtEl>
                                          <p:spTgt spid="20"/>
                                        </p:tgtEl>
                                        <p:attrNameLst>
                                          <p:attrName>ppt_w</p:attrName>
                                        </p:attrNameLst>
                                      </p:cBhvr>
                                      <p:tavLst>
                                        <p:tav tm="0">
                                          <p:val>
                                            <p:fltVal val="0"/>
                                          </p:val>
                                        </p:tav>
                                        <p:tav tm="100000">
                                          <p:val>
                                            <p:strVal val="#ppt_w"/>
                                          </p:val>
                                        </p:tav>
                                      </p:tavLst>
                                    </p:anim>
                                    <p:anim calcmode="lin" valueType="num">
                                      <p:cBhvr>
                                        <p:cTn id="100" dur="500" fill="hold"/>
                                        <p:tgtEl>
                                          <p:spTgt spid="20"/>
                                        </p:tgtEl>
                                        <p:attrNameLst>
                                          <p:attrName>ppt_h</p:attrName>
                                        </p:attrNameLst>
                                      </p:cBhvr>
                                      <p:tavLst>
                                        <p:tav tm="0">
                                          <p:val>
                                            <p:fltVal val="0"/>
                                          </p:val>
                                        </p:tav>
                                        <p:tav tm="100000">
                                          <p:val>
                                            <p:strVal val="#ppt_h"/>
                                          </p:val>
                                        </p:tav>
                                      </p:tavLst>
                                    </p:anim>
                                  </p:childTnLst>
                                </p:cTn>
                              </p:par>
                            </p:childTnLst>
                          </p:cTn>
                        </p:par>
                        <p:par>
                          <p:cTn id="101" fill="hold">
                            <p:stCondLst>
                              <p:cond delay="7500"/>
                            </p:stCondLst>
                            <p:childTnLst>
                              <p:par>
                                <p:cTn id="102" presetID="23" presetClass="entr" presetSubtype="16" fill="hold" nodeType="afterEffect">
                                  <p:stCondLst>
                                    <p:cond delay="0"/>
                                  </p:stCondLst>
                                  <p:childTnLst>
                                    <p:set>
                                      <p:cBhvr>
                                        <p:cTn id="103" dur="1" fill="hold">
                                          <p:stCondLst>
                                            <p:cond delay="0"/>
                                          </p:stCondLst>
                                        </p:cTn>
                                        <p:tgtEl>
                                          <p:spTgt spid="286"/>
                                        </p:tgtEl>
                                        <p:attrNameLst>
                                          <p:attrName>style.visibility</p:attrName>
                                        </p:attrNameLst>
                                      </p:cBhvr>
                                      <p:to>
                                        <p:strVal val="visible"/>
                                      </p:to>
                                    </p:set>
                                    <p:anim calcmode="lin" valueType="num">
                                      <p:cBhvr>
                                        <p:cTn id="104" dur="500" fill="hold"/>
                                        <p:tgtEl>
                                          <p:spTgt spid="286"/>
                                        </p:tgtEl>
                                        <p:attrNameLst>
                                          <p:attrName>ppt_w</p:attrName>
                                        </p:attrNameLst>
                                      </p:cBhvr>
                                      <p:tavLst>
                                        <p:tav tm="0">
                                          <p:val>
                                            <p:fltVal val="0"/>
                                          </p:val>
                                        </p:tav>
                                        <p:tav tm="100000">
                                          <p:val>
                                            <p:strVal val="#ppt_w"/>
                                          </p:val>
                                        </p:tav>
                                      </p:tavLst>
                                    </p:anim>
                                    <p:anim calcmode="lin" valueType="num">
                                      <p:cBhvr>
                                        <p:cTn id="105" dur="500" fill="hold"/>
                                        <p:tgtEl>
                                          <p:spTgt spid="28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3" grpId="0" animBg="1"/>
      <p:bldP spid="39" grpId="0"/>
      <p:bldP spid="55" grpId="0"/>
      <p:bldP spid="56" grpId="0"/>
      <p:bldP spid="284" grpId="0"/>
      <p:bldP spid="285" grpId="0"/>
    </p:bld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48" name="Rectangle 47"/>
          <p:cNvSpPr/>
          <p:nvPr/>
        </p:nvSpPr>
        <p:spPr>
          <a:xfrm>
            <a:off x="-340359" y="2773680"/>
            <a:ext cx="8249920" cy="728746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Analyse</a:t>
            </a:r>
            <a:endParaRPr lang="fr" sz="3600" dirty="0">
              <a:solidFill>
                <a:schemeClr val="bg1"/>
              </a:solidFill>
              <a:latin typeface="FiraSans Regular"/>
              <a:ea typeface="Segoe Pro Display Light" charset="0"/>
              <a:cs typeface="Segoe Pro Display Light" charset="0"/>
            </a:endParaRPr>
          </a:p>
        </p:txBody>
      </p:sp>
      <p:grpSp>
        <p:nvGrpSpPr>
          <p:cNvPr id="38" name="Groupe 37"/>
          <p:cNvGrpSpPr/>
          <p:nvPr/>
        </p:nvGrpSpPr>
        <p:grpSpPr>
          <a:xfrm>
            <a:off x="180568" y="1289841"/>
            <a:ext cx="571500" cy="646331"/>
            <a:chOff x="274274" y="1300753"/>
            <a:chExt cx="571500" cy="646331"/>
          </a:xfrm>
        </p:grpSpPr>
        <p:sp>
          <p:nvSpPr>
            <p:cNvPr id="43" name="Rectangle 42"/>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ZoneTexte 45"/>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4</a:t>
              </a:r>
              <a:endParaRPr lang="fr-FR" sz="3600" b="1" dirty="0">
                <a:solidFill>
                  <a:srgbClr val="D24726"/>
                </a:solidFill>
              </a:endParaRPr>
            </a:p>
          </p:txBody>
        </p:sp>
      </p:grpSp>
      <p:sp>
        <p:nvSpPr>
          <p:cNvPr id="23"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24" name="Rettangolo 10"/>
          <p:cNvSpPr/>
          <p:nvPr/>
        </p:nvSpPr>
        <p:spPr>
          <a:xfrm>
            <a:off x="2863935" y="178560"/>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25" name="Rettangolo 10"/>
          <p:cNvSpPr/>
          <p:nvPr/>
        </p:nvSpPr>
        <p:spPr>
          <a:xfrm>
            <a:off x="3931004" y="195263"/>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26"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27"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28"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29"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30" name="Parenthèse fermante 29"/>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9" name="Rectangle 38"/>
          <p:cNvSpPr/>
          <p:nvPr/>
        </p:nvSpPr>
        <p:spPr>
          <a:xfrm>
            <a:off x="2336799" y="2213223"/>
            <a:ext cx="3117105" cy="369332"/>
          </a:xfrm>
          <a:prstGeom prst="rect">
            <a:avLst/>
          </a:prstGeom>
        </p:spPr>
        <p:txBody>
          <a:bodyPr wrap="square">
            <a:spAutoFit/>
          </a:bodyPr>
          <a:lstStyle/>
          <a:p>
            <a:r>
              <a:rPr lang="fr-FR" dirty="0" smtClean="0">
                <a:latin typeface="FiraSans Regular"/>
              </a:rPr>
              <a:t>Qu’est ce que </a:t>
            </a:r>
            <a:r>
              <a:rPr lang="fr-FR" b="1" dirty="0" smtClean="0">
                <a:latin typeface="FiraSans Regular"/>
              </a:rPr>
              <a:t>ANALYSER</a:t>
            </a:r>
            <a:r>
              <a:rPr lang="fr-FR" dirty="0" smtClean="0">
                <a:latin typeface="FiraSans Regular"/>
              </a:rPr>
              <a:t> ?</a:t>
            </a:r>
          </a:p>
        </p:txBody>
      </p:sp>
      <p:sp>
        <p:nvSpPr>
          <p:cNvPr id="44" name="Rectangle 43"/>
          <p:cNvSpPr/>
          <p:nvPr/>
        </p:nvSpPr>
        <p:spPr>
          <a:xfrm>
            <a:off x="1373273" y="2909061"/>
            <a:ext cx="5069323" cy="584775"/>
          </a:xfrm>
          <a:prstGeom prst="rect">
            <a:avLst/>
          </a:prstGeom>
        </p:spPr>
        <p:txBody>
          <a:bodyPr wrap="square">
            <a:spAutoFit/>
          </a:bodyPr>
          <a:lstStyle/>
          <a:p>
            <a:pPr algn="ctr"/>
            <a:r>
              <a:rPr lang="fr-FR" sz="1600" dirty="0">
                <a:latin typeface="FiraSans Regular"/>
              </a:rPr>
              <a:t>Choisir sous quel angle le sujet va être traité </a:t>
            </a:r>
            <a:endParaRPr lang="fr-FR" sz="1600" dirty="0" smtClean="0">
              <a:latin typeface="FiraSans Regular"/>
            </a:endParaRPr>
          </a:p>
          <a:p>
            <a:pPr algn="ctr"/>
            <a:r>
              <a:rPr lang="fr-FR" sz="1600" dirty="0" smtClean="0">
                <a:latin typeface="FiraSans Regular"/>
              </a:rPr>
              <a:t>Préciser </a:t>
            </a:r>
            <a:r>
              <a:rPr lang="fr-FR" sz="1600" dirty="0">
                <a:latin typeface="FiraSans Regular"/>
              </a:rPr>
              <a:t>le sujet en le restreignant ou en </a:t>
            </a:r>
            <a:r>
              <a:rPr lang="fr-FR" sz="1600" dirty="0" smtClean="0">
                <a:latin typeface="FiraSans Regular"/>
              </a:rPr>
              <a:t>l’étoffant</a:t>
            </a:r>
            <a:endParaRPr lang="fr-FR" sz="1600" dirty="0">
              <a:latin typeface="FiraSans Regular"/>
            </a:endParaRPr>
          </a:p>
        </p:txBody>
      </p:sp>
      <p:sp>
        <p:nvSpPr>
          <p:cNvPr id="57" name="Rectangle 56"/>
          <p:cNvSpPr/>
          <p:nvPr/>
        </p:nvSpPr>
        <p:spPr>
          <a:xfrm>
            <a:off x="3048135" y="4419454"/>
            <a:ext cx="2374891" cy="830997"/>
          </a:xfrm>
          <a:prstGeom prst="rect">
            <a:avLst/>
          </a:prstGeom>
        </p:spPr>
        <p:txBody>
          <a:bodyPr wrap="square">
            <a:spAutoFit/>
          </a:bodyPr>
          <a:lstStyle/>
          <a:p>
            <a:pPr algn="ctr"/>
            <a:r>
              <a:rPr lang="fr-FR" sz="1600" dirty="0" smtClean="0">
                <a:latin typeface="FiraSans Regular"/>
              </a:rPr>
              <a:t>Proposer des solutions pour </a:t>
            </a:r>
            <a:r>
              <a:rPr lang="fr-FR" sz="1600" dirty="0">
                <a:latin typeface="FiraSans Regular"/>
              </a:rPr>
              <a:t>répondre </a:t>
            </a:r>
            <a:endParaRPr lang="fr-FR" sz="1600" dirty="0" smtClean="0">
              <a:latin typeface="FiraSans Regular"/>
            </a:endParaRPr>
          </a:p>
          <a:p>
            <a:pPr algn="ctr"/>
            <a:r>
              <a:rPr lang="fr-FR" sz="1600" dirty="0" smtClean="0">
                <a:latin typeface="FiraSans Regular"/>
              </a:rPr>
              <a:t>au problème</a:t>
            </a:r>
            <a:endParaRPr lang="fr-FR" sz="1600" dirty="0">
              <a:latin typeface="FiraSans Regular"/>
            </a:endParaRPr>
          </a:p>
        </p:txBody>
      </p:sp>
      <p:sp>
        <p:nvSpPr>
          <p:cNvPr id="59" name="Rectangle 58"/>
          <p:cNvSpPr/>
          <p:nvPr/>
        </p:nvSpPr>
        <p:spPr>
          <a:xfrm>
            <a:off x="239379" y="3868683"/>
            <a:ext cx="2520000" cy="2062103"/>
          </a:xfrm>
          <a:prstGeom prst="rect">
            <a:avLst/>
          </a:prstGeom>
        </p:spPr>
        <p:txBody>
          <a:bodyPr wrap="square">
            <a:spAutoFit/>
          </a:bodyPr>
          <a:lstStyle/>
          <a:p>
            <a:pPr algn="ctr"/>
            <a:r>
              <a:rPr lang="fr-FR" sz="1600" dirty="0" smtClean="0">
                <a:latin typeface="FiraSans Regular"/>
              </a:rPr>
              <a:t>Retirer les éléments pertinents des informations </a:t>
            </a:r>
            <a:r>
              <a:rPr lang="fr-FR" sz="1600" dirty="0" smtClean="0">
                <a:latin typeface="FiraSans Regular"/>
              </a:rPr>
              <a:t>collectées</a:t>
            </a:r>
          </a:p>
          <a:p>
            <a:pPr algn="ctr"/>
            <a:endParaRPr lang="fr-FR" sz="1600" dirty="0" smtClean="0">
              <a:latin typeface="FiraSans Regular"/>
            </a:endParaRPr>
          </a:p>
          <a:p>
            <a:pPr algn="ctr"/>
            <a:endParaRPr lang="fr-FR" sz="1600" dirty="0">
              <a:latin typeface="FiraSans Regular"/>
            </a:endParaRPr>
          </a:p>
          <a:p>
            <a:pPr algn="ctr"/>
            <a:r>
              <a:rPr lang="fr-FR" sz="1600" dirty="0" smtClean="0">
                <a:latin typeface="FiraSans Regular"/>
              </a:rPr>
              <a:t>Répondre aux questions posées pendant la phase de réflexion</a:t>
            </a:r>
            <a:endParaRPr lang="fr-FR" sz="1600" dirty="0">
              <a:latin typeface="FiraSans Regular"/>
            </a:endParaRPr>
          </a:p>
        </p:txBody>
      </p:sp>
      <p:sp>
        <p:nvSpPr>
          <p:cNvPr id="3" name="Rectangle 2"/>
          <p:cNvSpPr/>
          <p:nvPr/>
        </p:nvSpPr>
        <p:spPr>
          <a:xfrm>
            <a:off x="5802677" y="4509987"/>
            <a:ext cx="1663187" cy="584775"/>
          </a:xfrm>
          <a:prstGeom prst="rect">
            <a:avLst/>
          </a:prstGeom>
        </p:spPr>
        <p:txBody>
          <a:bodyPr wrap="square">
            <a:spAutoFit/>
          </a:bodyPr>
          <a:lstStyle/>
          <a:p>
            <a:pPr algn="ctr"/>
            <a:r>
              <a:rPr lang="fr-FR" sz="1600" dirty="0" smtClean="0">
                <a:latin typeface="FiraSans Regular"/>
              </a:rPr>
              <a:t>Associer des Savoirs</a:t>
            </a:r>
            <a:endParaRPr lang="fr-FR" sz="1600" dirty="0">
              <a:latin typeface="FiraSans Regular"/>
            </a:endParaRPr>
          </a:p>
        </p:txBody>
      </p:sp>
      <p:sp>
        <p:nvSpPr>
          <p:cNvPr id="5" name="Rectangle à coins arrondis 4"/>
          <p:cNvSpPr/>
          <p:nvPr/>
        </p:nvSpPr>
        <p:spPr>
          <a:xfrm>
            <a:off x="2973784" y="3690773"/>
            <a:ext cx="2525695" cy="2417926"/>
          </a:xfrm>
          <a:prstGeom prst="roundRect">
            <a:avLst>
              <a:gd name="adj" fmla="val 8219"/>
            </a:avLst>
          </a:prstGeom>
          <a:noFill/>
          <a:ln w="28575">
            <a:solidFill>
              <a:schemeClr val="accent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a:latin typeface="FiraSans Regular"/>
            </a:endParaRPr>
          </a:p>
        </p:txBody>
      </p:sp>
      <p:sp>
        <p:nvSpPr>
          <p:cNvPr id="65" name="Rectangle à coins arrondis 64"/>
          <p:cNvSpPr/>
          <p:nvPr/>
        </p:nvSpPr>
        <p:spPr>
          <a:xfrm>
            <a:off x="126368" y="3690772"/>
            <a:ext cx="2687970" cy="2417927"/>
          </a:xfrm>
          <a:prstGeom prst="roundRect">
            <a:avLst>
              <a:gd name="adj" fmla="val 8219"/>
            </a:avLst>
          </a:prstGeom>
          <a:noFill/>
          <a:ln w="28575">
            <a:solidFill>
              <a:schemeClr val="accent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a:latin typeface="FiraSans Regular"/>
            </a:endParaRPr>
          </a:p>
        </p:txBody>
      </p:sp>
      <p:sp>
        <p:nvSpPr>
          <p:cNvPr id="66" name="Rectangle à coins arrondis 65"/>
          <p:cNvSpPr/>
          <p:nvPr/>
        </p:nvSpPr>
        <p:spPr>
          <a:xfrm>
            <a:off x="5661540" y="3716271"/>
            <a:ext cx="1945463" cy="2392428"/>
          </a:xfrm>
          <a:prstGeom prst="roundRect">
            <a:avLst>
              <a:gd name="adj" fmla="val 8219"/>
            </a:avLst>
          </a:prstGeom>
          <a:noFill/>
          <a:ln w="28575">
            <a:solidFill>
              <a:schemeClr val="accent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a:latin typeface="FiraSans Regular"/>
            </a:endParaRPr>
          </a:p>
        </p:txBody>
      </p:sp>
      <p:sp>
        <p:nvSpPr>
          <p:cNvPr id="68" name="Rectangle 67"/>
          <p:cNvSpPr/>
          <p:nvPr/>
        </p:nvSpPr>
        <p:spPr>
          <a:xfrm>
            <a:off x="5793501" y="4665676"/>
            <a:ext cx="1663187" cy="338554"/>
          </a:xfrm>
          <a:prstGeom prst="rect">
            <a:avLst/>
          </a:prstGeom>
        </p:spPr>
        <p:txBody>
          <a:bodyPr wrap="square">
            <a:spAutoFit/>
          </a:bodyPr>
          <a:lstStyle/>
          <a:p>
            <a:pPr algn="just"/>
            <a:endParaRPr lang="fr-FR" sz="1600" dirty="0">
              <a:latin typeface="FiraSans Regular"/>
            </a:endParaRPr>
          </a:p>
        </p:txBody>
      </p:sp>
    </p:spTree>
    <p:extLst>
      <p:ext uri="{BB962C8B-B14F-4D97-AF65-F5344CB8AC3E}">
        <p14:creationId xmlns:p14="http://schemas.microsoft.com/office/powerpoint/2010/main" val="531730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wipe(down)">
                                      <p:cBhvr>
                                        <p:cTn id="7" dur="500"/>
                                        <p:tgtEl>
                                          <p:spTgt spid="48"/>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44"/>
                                        </p:tgtEl>
                                        <p:attrNameLst>
                                          <p:attrName>style.visibility</p:attrName>
                                        </p:attrNameLst>
                                      </p:cBhvr>
                                      <p:to>
                                        <p:strVal val="visible"/>
                                      </p:to>
                                    </p:set>
                                    <p:animEffect transition="in" filter="wipe(up)">
                                      <p:cBhvr>
                                        <p:cTn id="11" dur="1100"/>
                                        <p:tgtEl>
                                          <p:spTgt spid="44"/>
                                        </p:tgtEl>
                                      </p:cBhvr>
                                    </p:animEffect>
                                  </p:childTnLst>
                                </p:cTn>
                              </p:par>
                            </p:childTnLst>
                          </p:cTn>
                        </p:par>
                      </p:childTnLst>
                    </p:cTn>
                  </p:par>
                  <p:par>
                    <p:cTn id="12" fill="hold">
                      <p:stCondLst>
                        <p:cond delay="indefinite"/>
                      </p:stCondLst>
                      <p:childTnLst>
                        <p:par>
                          <p:cTn id="13" fill="hold">
                            <p:stCondLst>
                              <p:cond delay="0"/>
                            </p:stCondLst>
                            <p:childTnLst>
                              <p:par>
                                <p:cTn id="14" presetID="21" presetClass="entr" presetSubtype="4" fill="hold" grpId="0" nodeType="clickEffect">
                                  <p:stCondLst>
                                    <p:cond delay="0"/>
                                  </p:stCondLst>
                                  <p:childTnLst>
                                    <p:set>
                                      <p:cBhvr>
                                        <p:cTn id="15" dur="1" fill="hold">
                                          <p:stCondLst>
                                            <p:cond delay="0"/>
                                          </p:stCondLst>
                                        </p:cTn>
                                        <p:tgtEl>
                                          <p:spTgt spid="65"/>
                                        </p:tgtEl>
                                        <p:attrNameLst>
                                          <p:attrName>style.visibility</p:attrName>
                                        </p:attrNameLst>
                                      </p:cBhvr>
                                      <p:to>
                                        <p:strVal val="visible"/>
                                      </p:to>
                                    </p:set>
                                    <p:animEffect transition="in" filter="wheel(4)">
                                      <p:cBhvr>
                                        <p:cTn id="16" dur="500"/>
                                        <p:tgtEl>
                                          <p:spTgt spid="65"/>
                                        </p:tgtEl>
                                      </p:cBhvr>
                                    </p:animEffect>
                                  </p:childTnLst>
                                </p:cTn>
                              </p:par>
                            </p:childTnLst>
                          </p:cTn>
                        </p:par>
                        <p:par>
                          <p:cTn id="17" fill="hold">
                            <p:stCondLst>
                              <p:cond delay="500"/>
                            </p:stCondLst>
                            <p:childTnLst>
                              <p:par>
                                <p:cTn id="18" presetID="22" presetClass="entr" presetSubtype="1" fill="hold" grpId="0" nodeType="afterEffect">
                                  <p:stCondLst>
                                    <p:cond delay="0"/>
                                  </p:stCondLst>
                                  <p:childTnLst>
                                    <p:set>
                                      <p:cBhvr>
                                        <p:cTn id="19" dur="1" fill="hold">
                                          <p:stCondLst>
                                            <p:cond delay="0"/>
                                          </p:stCondLst>
                                        </p:cTn>
                                        <p:tgtEl>
                                          <p:spTgt spid="59"/>
                                        </p:tgtEl>
                                        <p:attrNameLst>
                                          <p:attrName>style.visibility</p:attrName>
                                        </p:attrNameLst>
                                      </p:cBhvr>
                                      <p:to>
                                        <p:strVal val="visible"/>
                                      </p:to>
                                    </p:set>
                                    <p:animEffect transition="in" filter="wipe(up)">
                                      <p:cBhvr>
                                        <p:cTn id="20" dur="500"/>
                                        <p:tgtEl>
                                          <p:spTgt spid="59"/>
                                        </p:tgtEl>
                                      </p:cBhvr>
                                    </p:animEffect>
                                  </p:childTnLst>
                                </p:cTn>
                              </p:par>
                            </p:childTnLst>
                          </p:cTn>
                        </p:par>
                        <p:par>
                          <p:cTn id="21" fill="hold">
                            <p:stCondLst>
                              <p:cond delay="1000"/>
                            </p:stCondLst>
                            <p:childTnLst>
                              <p:par>
                                <p:cTn id="22" presetID="21" presetClass="entr" presetSubtype="4" fill="hold" grpId="0" nodeType="after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heel(4)">
                                      <p:cBhvr>
                                        <p:cTn id="24" dur="500"/>
                                        <p:tgtEl>
                                          <p:spTgt spid="5"/>
                                        </p:tgtEl>
                                      </p:cBhvr>
                                    </p:animEffect>
                                  </p:childTnLst>
                                </p:cTn>
                              </p:par>
                            </p:childTnLst>
                          </p:cTn>
                        </p:par>
                        <p:par>
                          <p:cTn id="25" fill="hold">
                            <p:stCondLst>
                              <p:cond delay="1500"/>
                            </p:stCondLst>
                            <p:childTnLst>
                              <p:par>
                                <p:cTn id="26" presetID="22" presetClass="entr" presetSubtype="1" fill="hold" grpId="0" nodeType="afterEffect">
                                  <p:stCondLst>
                                    <p:cond delay="0"/>
                                  </p:stCondLst>
                                  <p:childTnLst>
                                    <p:set>
                                      <p:cBhvr>
                                        <p:cTn id="27" dur="1" fill="hold">
                                          <p:stCondLst>
                                            <p:cond delay="0"/>
                                          </p:stCondLst>
                                        </p:cTn>
                                        <p:tgtEl>
                                          <p:spTgt spid="57"/>
                                        </p:tgtEl>
                                        <p:attrNameLst>
                                          <p:attrName>style.visibility</p:attrName>
                                        </p:attrNameLst>
                                      </p:cBhvr>
                                      <p:to>
                                        <p:strVal val="visible"/>
                                      </p:to>
                                    </p:set>
                                    <p:animEffect transition="in" filter="wipe(up)">
                                      <p:cBhvr>
                                        <p:cTn id="28" dur="500"/>
                                        <p:tgtEl>
                                          <p:spTgt spid="57"/>
                                        </p:tgtEl>
                                      </p:cBhvr>
                                    </p:animEffect>
                                  </p:childTnLst>
                                </p:cTn>
                              </p:par>
                            </p:childTnLst>
                          </p:cTn>
                        </p:par>
                        <p:par>
                          <p:cTn id="29" fill="hold">
                            <p:stCondLst>
                              <p:cond delay="2000"/>
                            </p:stCondLst>
                            <p:childTnLst>
                              <p:par>
                                <p:cTn id="30" presetID="21" presetClass="entr" presetSubtype="4" fill="hold" grpId="0" nodeType="afterEffect">
                                  <p:stCondLst>
                                    <p:cond delay="0"/>
                                  </p:stCondLst>
                                  <p:childTnLst>
                                    <p:set>
                                      <p:cBhvr>
                                        <p:cTn id="31" dur="1" fill="hold">
                                          <p:stCondLst>
                                            <p:cond delay="0"/>
                                          </p:stCondLst>
                                        </p:cTn>
                                        <p:tgtEl>
                                          <p:spTgt spid="66"/>
                                        </p:tgtEl>
                                        <p:attrNameLst>
                                          <p:attrName>style.visibility</p:attrName>
                                        </p:attrNameLst>
                                      </p:cBhvr>
                                      <p:to>
                                        <p:strVal val="visible"/>
                                      </p:to>
                                    </p:set>
                                    <p:animEffect transition="in" filter="wheel(4)">
                                      <p:cBhvr>
                                        <p:cTn id="32" dur="500"/>
                                        <p:tgtEl>
                                          <p:spTgt spid="66"/>
                                        </p:tgtEl>
                                      </p:cBhvr>
                                    </p:animEffect>
                                  </p:childTnLst>
                                </p:cTn>
                              </p:par>
                            </p:childTnLst>
                          </p:cTn>
                        </p:par>
                        <p:par>
                          <p:cTn id="33" fill="hold">
                            <p:stCondLst>
                              <p:cond delay="2500"/>
                            </p:stCondLst>
                            <p:childTnLst>
                              <p:par>
                                <p:cTn id="34" presetID="22" presetClass="entr" presetSubtype="1" fill="hold" grpId="0" nodeType="afterEffect">
                                  <p:stCondLst>
                                    <p:cond delay="0"/>
                                  </p:stCondLst>
                                  <p:childTnLst>
                                    <p:set>
                                      <p:cBhvr>
                                        <p:cTn id="35" dur="1" fill="hold">
                                          <p:stCondLst>
                                            <p:cond delay="0"/>
                                          </p:stCondLst>
                                        </p:cTn>
                                        <p:tgtEl>
                                          <p:spTgt spid="3"/>
                                        </p:tgtEl>
                                        <p:attrNameLst>
                                          <p:attrName>style.visibility</p:attrName>
                                        </p:attrNameLst>
                                      </p:cBhvr>
                                      <p:to>
                                        <p:strVal val="visible"/>
                                      </p:to>
                                    </p:set>
                                    <p:animEffect transition="in" filter="wipe(up)">
                                      <p:cBhvr>
                                        <p:cTn id="3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44" grpId="0"/>
      <p:bldP spid="57" grpId="0"/>
      <p:bldP spid="59" grpId="0"/>
      <p:bldP spid="3" grpId="0"/>
      <p:bldP spid="5" grpId="0" animBg="1"/>
      <p:bldP spid="65" grpId="0" animBg="1"/>
      <p:bldP spid="6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30" name="Rectangle 29"/>
          <p:cNvSpPr/>
          <p:nvPr/>
        </p:nvSpPr>
        <p:spPr>
          <a:xfrm>
            <a:off x="-340359" y="4602480"/>
            <a:ext cx="8249920" cy="54559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a:latin typeface="FiraSans Regular"/>
            </a:endParaRPr>
          </a:p>
        </p:txBody>
      </p:sp>
      <p:sp>
        <p:nvSpPr>
          <p:cNvPr id="15" name="Flèche en arc 14"/>
          <p:cNvSpPr/>
          <p:nvPr/>
        </p:nvSpPr>
        <p:spPr>
          <a:xfrm>
            <a:off x="2637861" y="5777949"/>
            <a:ext cx="3497084" cy="3665652"/>
          </a:xfrm>
          <a:prstGeom prst="circularArrow">
            <a:avLst>
              <a:gd name="adj1" fmla="val 12332"/>
              <a:gd name="adj2" fmla="val 477330"/>
              <a:gd name="adj3" fmla="val 6118202"/>
              <a:gd name="adj4" fmla="val 8733416"/>
              <a:gd name="adj5" fmla="val 6166"/>
            </a:avLst>
          </a:prstGeom>
          <a:noFill/>
          <a:ln w="38100">
            <a:solidFill>
              <a:srgbClr val="F9B23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a:solidFill>
                <a:schemeClr val="tx1"/>
              </a:solidFill>
              <a:latin typeface="FiraSans Regular"/>
            </a:endParaRPr>
          </a:p>
        </p:txBody>
      </p:sp>
      <p:sp>
        <p:nvSpPr>
          <p:cNvPr id="3" name="Rectangle 2"/>
          <p:cNvSpPr/>
          <p:nvPr/>
        </p:nvSpPr>
        <p:spPr>
          <a:xfrm>
            <a:off x="211809" y="4793830"/>
            <a:ext cx="3598191" cy="2062103"/>
          </a:xfrm>
          <a:prstGeom prst="rect">
            <a:avLst/>
          </a:prstGeom>
          <a:solidFill>
            <a:srgbClr val="E6E6E6"/>
          </a:solidFill>
        </p:spPr>
        <p:txBody>
          <a:bodyPr wrap="square">
            <a:spAutoFit/>
          </a:bodyPr>
          <a:lstStyle/>
          <a:p>
            <a:pPr algn="just"/>
            <a:r>
              <a:rPr lang="fr-FR" sz="1600" dirty="0">
                <a:latin typeface="FiraSans Regular"/>
              </a:rPr>
              <a:t>En rentrant par un objet d’étude, l’élève est amené à répondre de manière argumentée à une problématique à partir des informations qu’il aura appris à sélectionner et à analyser mais aussi </a:t>
            </a:r>
            <a:r>
              <a:rPr lang="fr-FR" sz="1600" dirty="0" smtClean="0">
                <a:latin typeface="FiraSans Regular"/>
              </a:rPr>
              <a:t>à partir de </a:t>
            </a:r>
            <a:r>
              <a:rPr lang="fr-FR" sz="1600" dirty="0">
                <a:latin typeface="FiraSans Regular"/>
              </a:rPr>
              <a:t>ses connaissances et expériences. </a:t>
            </a:r>
          </a:p>
        </p:txBody>
      </p:sp>
      <p:sp>
        <p:nvSpPr>
          <p:cNvPr id="4" name="Rectangle 3"/>
          <p:cNvSpPr/>
          <p:nvPr/>
        </p:nvSpPr>
        <p:spPr>
          <a:xfrm>
            <a:off x="4136622" y="6412256"/>
            <a:ext cx="3423462" cy="1815882"/>
          </a:xfrm>
          <a:prstGeom prst="rect">
            <a:avLst/>
          </a:prstGeom>
          <a:solidFill>
            <a:srgbClr val="E6E6E6"/>
          </a:solidFill>
        </p:spPr>
        <p:txBody>
          <a:bodyPr wrap="square">
            <a:spAutoFit/>
          </a:bodyPr>
          <a:lstStyle/>
          <a:p>
            <a:pPr algn="just"/>
            <a:r>
              <a:rPr lang="fr-FR" sz="1600" dirty="0">
                <a:latin typeface="FiraSans Regular"/>
              </a:rPr>
              <a:t>En observant la question qui lui est </a:t>
            </a:r>
            <a:r>
              <a:rPr lang="fr-FR" sz="1600" dirty="0" smtClean="0">
                <a:latin typeface="FiraSans Regular"/>
              </a:rPr>
              <a:t>posée, </a:t>
            </a:r>
            <a:r>
              <a:rPr lang="fr-FR" sz="1600" dirty="0">
                <a:latin typeface="FiraSans Regular"/>
              </a:rPr>
              <a:t>en analysant les questions sous-jacentes et les concepts mobilisés, il va formuler des hypothèses ou des propositions qui relèvent </a:t>
            </a:r>
            <a:r>
              <a:rPr lang="fr-FR" sz="1600" dirty="0" smtClean="0">
                <a:latin typeface="FiraSans Regular"/>
              </a:rPr>
              <a:t>des champs professionnel, économique </a:t>
            </a:r>
            <a:r>
              <a:rPr lang="fr-FR" sz="1600" dirty="0">
                <a:latin typeface="FiraSans Regular"/>
              </a:rPr>
              <a:t>ou juridique.</a:t>
            </a:r>
          </a:p>
        </p:txBody>
      </p:sp>
      <p:sp>
        <p:nvSpPr>
          <p:cNvPr id="7" name="Rectangle 6"/>
          <p:cNvSpPr/>
          <p:nvPr/>
        </p:nvSpPr>
        <p:spPr>
          <a:xfrm>
            <a:off x="158957" y="8205242"/>
            <a:ext cx="3536064" cy="1569660"/>
          </a:xfrm>
          <a:prstGeom prst="rect">
            <a:avLst/>
          </a:prstGeom>
          <a:solidFill>
            <a:srgbClr val="E6E6E6"/>
          </a:solidFill>
          <a:ln>
            <a:noFill/>
          </a:ln>
        </p:spPr>
        <p:txBody>
          <a:bodyPr wrap="square">
            <a:spAutoFit/>
          </a:bodyPr>
          <a:lstStyle/>
          <a:p>
            <a:pPr algn="just"/>
            <a:r>
              <a:rPr lang="fr-FR" sz="1600" dirty="0">
                <a:latin typeface="FiraSans Regular"/>
              </a:rPr>
              <a:t>Après avoir interprété les résultats obtenus à partir des informations collectées et analysées, il pourra dégager les notions essentielles à retenir qu’il transfèrera dans une autre situation. </a:t>
            </a:r>
          </a:p>
        </p:txBody>
      </p:sp>
      <p:sp>
        <p:nvSpPr>
          <p:cNvPr id="8" name="Rectangle 7"/>
          <p:cNvSpPr/>
          <p:nvPr/>
        </p:nvSpPr>
        <p:spPr>
          <a:xfrm>
            <a:off x="3142388" y="2000534"/>
            <a:ext cx="1785937" cy="584775"/>
          </a:xfrm>
          <a:prstGeom prst="rect">
            <a:avLst/>
          </a:prstGeom>
        </p:spPr>
        <p:txBody>
          <a:bodyPr wrap="none">
            <a:spAutoFit/>
          </a:bodyPr>
          <a:lstStyle/>
          <a:p>
            <a:pPr algn="ctr"/>
            <a:r>
              <a:rPr lang="fr-FR" sz="1600" b="1" dirty="0">
                <a:latin typeface="FiraSans Regular"/>
              </a:rPr>
              <a:t>L’objectif est ici </a:t>
            </a:r>
            <a:endParaRPr lang="fr-FR" sz="1600" b="1" dirty="0" smtClean="0">
              <a:latin typeface="FiraSans Regular"/>
            </a:endParaRPr>
          </a:p>
          <a:p>
            <a:pPr algn="ctr"/>
            <a:r>
              <a:rPr lang="fr-FR" sz="1600" b="1" dirty="0" smtClean="0">
                <a:latin typeface="FiraSans Regular"/>
              </a:rPr>
              <a:t>de </a:t>
            </a:r>
            <a:r>
              <a:rPr lang="fr-FR" sz="1600" b="1" dirty="0">
                <a:latin typeface="FiraSans Regular"/>
              </a:rPr>
              <a:t>développer </a:t>
            </a:r>
          </a:p>
        </p:txBody>
      </p:sp>
      <p:sp>
        <p:nvSpPr>
          <p:cNvPr id="9" name="Rectangle 8"/>
          <p:cNvSpPr/>
          <p:nvPr/>
        </p:nvSpPr>
        <p:spPr>
          <a:xfrm>
            <a:off x="933368" y="3098044"/>
            <a:ext cx="2421240" cy="338554"/>
          </a:xfrm>
          <a:prstGeom prst="rect">
            <a:avLst/>
          </a:prstGeom>
        </p:spPr>
        <p:txBody>
          <a:bodyPr wrap="none">
            <a:spAutoFit/>
          </a:bodyPr>
          <a:lstStyle/>
          <a:p>
            <a:pPr algn="r"/>
            <a:r>
              <a:rPr lang="fr-FR" sz="1600" dirty="0">
                <a:latin typeface="FiraSans Regular"/>
              </a:rPr>
              <a:t>la capacité d</a:t>
            </a:r>
            <a:r>
              <a:rPr lang="fr-FR" sz="1600" dirty="0" smtClean="0">
                <a:latin typeface="FiraSans Regular"/>
              </a:rPr>
              <a:t>’</a:t>
            </a:r>
            <a:r>
              <a:rPr lang="fr-FR" sz="1600" dirty="0">
                <a:latin typeface="FiraSans Regular"/>
              </a:rPr>
              <a:t> </a:t>
            </a:r>
            <a:r>
              <a:rPr lang="fr-FR" sz="1600" dirty="0" smtClean="0">
                <a:latin typeface="FiraSans Regular"/>
              </a:rPr>
              <a:t>expression</a:t>
            </a:r>
            <a:endParaRPr lang="fr-FR" sz="1600" dirty="0">
              <a:latin typeface="FiraSans Regular"/>
            </a:endParaRPr>
          </a:p>
        </p:txBody>
      </p:sp>
      <p:sp>
        <p:nvSpPr>
          <p:cNvPr id="10" name="Rectangle 9"/>
          <p:cNvSpPr/>
          <p:nvPr/>
        </p:nvSpPr>
        <p:spPr>
          <a:xfrm>
            <a:off x="4567575" y="3079360"/>
            <a:ext cx="2303836" cy="338554"/>
          </a:xfrm>
          <a:prstGeom prst="rect">
            <a:avLst/>
          </a:prstGeom>
        </p:spPr>
        <p:txBody>
          <a:bodyPr wrap="none">
            <a:spAutoFit/>
          </a:bodyPr>
          <a:lstStyle/>
          <a:p>
            <a:r>
              <a:rPr lang="fr-FR" sz="1600" dirty="0">
                <a:latin typeface="FiraSans Regular"/>
              </a:rPr>
              <a:t>l’autonomie de </a:t>
            </a:r>
            <a:r>
              <a:rPr lang="fr-FR" sz="1600" dirty="0" smtClean="0">
                <a:latin typeface="FiraSans Regular"/>
              </a:rPr>
              <a:t>pensée </a:t>
            </a:r>
            <a:endParaRPr lang="fr-FR" sz="1600" dirty="0">
              <a:latin typeface="FiraSans Regular"/>
            </a:endParaRPr>
          </a:p>
        </p:txBody>
      </p:sp>
      <p:sp>
        <p:nvSpPr>
          <p:cNvPr id="12" name="Rectangle 11"/>
          <p:cNvSpPr/>
          <p:nvPr/>
        </p:nvSpPr>
        <p:spPr>
          <a:xfrm>
            <a:off x="4579443" y="3839810"/>
            <a:ext cx="1552028" cy="338554"/>
          </a:xfrm>
          <a:prstGeom prst="rect">
            <a:avLst/>
          </a:prstGeom>
        </p:spPr>
        <p:txBody>
          <a:bodyPr wrap="none">
            <a:spAutoFit/>
          </a:bodyPr>
          <a:lstStyle/>
          <a:p>
            <a:r>
              <a:rPr lang="fr-FR" sz="1600" dirty="0">
                <a:latin typeface="FiraSans Regular"/>
              </a:rPr>
              <a:t>l’esprit critique </a:t>
            </a:r>
          </a:p>
        </p:txBody>
      </p:sp>
      <p:sp>
        <p:nvSpPr>
          <p:cNvPr id="13" name="Rectangle 12"/>
          <p:cNvSpPr/>
          <p:nvPr/>
        </p:nvSpPr>
        <p:spPr>
          <a:xfrm>
            <a:off x="1341291" y="3667053"/>
            <a:ext cx="2013317" cy="584775"/>
          </a:xfrm>
          <a:prstGeom prst="rect">
            <a:avLst/>
          </a:prstGeom>
        </p:spPr>
        <p:txBody>
          <a:bodyPr wrap="square">
            <a:spAutoFit/>
          </a:bodyPr>
          <a:lstStyle/>
          <a:p>
            <a:pPr algn="r"/>
            <a:r>
              <a:rPr lang="fr-FR" sz="1600" dirty="0" smtClean="0">
                <a:latin typeface="FiraSans Regular"/>
              </a:rPr>
              <a:t>L’utilisation d’un </a:t>
            </a:r>
            <a:r>
              <a:rPr lang="fr-FR" sz="1600" dirty="0">
                <a:latin typeface="FiraSans Regular"/>
              </a:rPr>
              <a:t>vocabulaire adapté</a:t>
            </a:r>
          </a:p>
        </p:txBody>
      </p:sp>
      <p:sp>
        <p:nvSpPr>
          <p:cNvPr id="20" name="Ellipse 19"/>
          <p:cNvSpPr/>
          <p:nvPr/>
        </p:nvSpPr>
        <p:spPr>
          <a:xfrm>
            <a:off x="3640465" y="3244786"/>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sz="1600">
              <a:latin typeface="FiraSans Regular"/>
            </a:endParaRPr>
          </a:p>
        </p:txBody>
      </p:sp>
      <p:sp>
        <p:nvSpPr>
          <p:cNvPr id="27" name="Ellipse 26"/>
          <p:cNvSpPr/>
          <p:nvPr/>
        </p:nvSpPr>
        <p:spPr>
          <a:xfrm>
            <a:off x="3640465" y="3674537"/>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sz="1600">
              <a:latin typeface="FiraSans Regular"/>
            </a:endParaRPr>
          </a:p>
        </p:txBody>
      </p:sp>
      <p:sp>
        <p:nvSpPr>
          <p:cNvPr id="28" name="Ellipse 27"/>
          <p:cNvSpPr/>
          <p:nvPr/>
        </p:nvSpPr>
        <p:spPr>
          <a:xfrm>
            <a:off x="4114399" y="3674537"/>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sz="1600">
              <a:latin typeface="FiraSans Regular"/>
            </a:endParaRPr>
          </a:p>
        </p:txBody>
      </p:sp>
      <p:sp>
        <p:nvSpPr>
          <p:cNvPr id="29" name="Ellipse 28"/>
          <p:cNvSpPr/>
          <p:nvPr/>
        </p:nvSpPr>
        <p:spPr>
          <a:xfrm>
            <a:off x="4114399" y="3244786"/>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sz="1600">
              <a:latin typeface="FiraSans Regular"/>
            </a:endParaRPr>
          </a:p>
        </p:txBody>
      </p:sp>
      <p:sp>
        <p:nvSpPr>
          <p:cNvPr id="14" name="Rectangle à coins arrondis 13"/>
          <p:cNvSpPr/>
          <p:nvPr/>
        </p:nvSpPr>
        <p:spPr>
          <a:xfrm>
            <a:off x="3522092" y="3115485"/>
            <a:ext cx="936000" cy="936000"/>
          </a:xfrm>
          <a:prstGeom prst="roundRect">
            <a:avLst/>
          </a:prstGeom>
          <a:noFill/>
          <a:ln w="38100">
            <a:solidFill>
              <a:schemeClr val="accent4"/>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a:latin typeface="FiraSans Regular"/>
            </a:endParaRPr>
          </a:p>
        </p:txBody>
      </p:sp>
      <p:sp>
        <p:nvSpPr>
          <p:cNvPr id="31" name="Rettangolo 6"/>
          <p:cNvSpPr/>
          <p:nvPr/>
        </p:nvSpPr>
        <p:spPr>
          <a:xfrm>
            <a:off x="803699" y="1049780"/>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Stratégie pédagogique</a:t>
            </a:r>
            <a:endParaRPr lang="fr" sz="3600" dirty="0">
              <a:solidFill>
                <a:schemeClr val="bg1"/>
              </a:solidFill>
              <a:latin typeface="FiraSans Regular"/>
              <a:ea typeface="Segoe Pro Display Light" charset="0"/>
              <a:cs typeface="Segoe Pro Display Light" charset="0"/>
            </a:endParaRPr>
          </a:p>
        </p:txBody>
      </p:sp>
    </p:spTree>
    <p:extLst>
      <p:ext uri="{BB962C8B-B14F-4D97-AF65-F5344CB8AC3E}">
        <p14:creationId xmlns:p14="http://schemas.microsoft.com/office/powerpoint/2010/main" val="4228719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fade">
                                      <p:cBhvr>
                                        <p:cTn id="11" dur="500"/>
                                        <p:tgtEl>
                                          <p:spTgt spid="20"/>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29"/>
                                        </p:tgtEl>
                                        <p:attrNameLst>
                                          <p:attrName>style.visibility</p:attrName>
                                        </p:attrNameLst>
                                      </p:cBhvr>
                                      <p:to>
                                        <p:strVal val="visible"/>
                                      </p:to>
                                    </p:set>
                                    <p:animEffect transition="in" filter="fade">
                                      <p:cBhvr>
                                        <p:cTn id="15" dur="500"/>
                                        <p:tgtEl>
                                          <p:spTgt spid="29"/>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28"/>
                                        </p:tgtEl>
                                        <p:attrNameLst>
                                          <p:attrName>style.visibility</p:attrName>
                                        </p:attrNameLst>
                                      </p:cBhvr>
                                      <p:to>
                                        <p:strVal val="visible"/>
                                      </p:to>
                                    </p:set>
                                    <p:animEffect transition="in" filter="fade">
                                      <p:cBhvr>
                                        <p:cTn id="19" dur="500"/>
                                        <p:tgtEl>
                                          <p:spTgt spid="28"/>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27"/>
                                        </p:tgtEl>
                                        <p:attrNameLst>
                                          <p:attrName>style.visibility</p:attrName>
                                        </p:attrNameLst>
                                      </p:cBhvr>
                                      <p:to>
                                        <p:strVal val="visible"/>
                                      </p:to>
                                    </p:set>
                                    <p:animEffect transition="in" filter="fade">
                                      <p:cBhvr>
                                        <p:cTn id="23" dur="500"/>
                                        <p:tgtEl>
                                          <p:spTgt spid="27"/>
                                        </p:tgtEl>
                                      </p:cBhvr>
                                    </p:animEffect>
                                  </p:childTnLst>
                                </p:cTn>
                              </p:par>
                            </p:childTnLst>
                          </p:cTn>
                        </p:par>
                        <p:par>
                          <p:cTn id="24" fill="hold">
                            <p:stCondLst>
                              <p:cond delay="2500"/>
                            </p:stCondLst>
                            <p:childTnLst>
                              <p:par>
                                <p:cTn id="25" presetID="21" presetClass="entr" presetSubtype="1" fill="hold" grpId="0" nodeType="after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heel(1)">
                                      <p:cBhvr>
                                        <p:cTn id="27" dur="2000"/>
                                        <p:tgtEl>
                                          <p:spTgt spid="14"/>
                                        </p:tgtEl>
                                      </p:cBhvr>
                                    </p:animEffect>
                                  </p:childTnLst>
                                </p:cTn>
                              </p:par>
                            </p:childTnLst>
                          </p:cTn>
                        </p:par>
                        <p:par>
                          <p:cTn id="28" fill="hold">
                            <p:stCondLst>
                              <p:cond delay="4500"/>
                            </p:stCondLst>
                            <p:childTnLst>
                              <p:par>
                                <p:cTn id="29" presetID="22" presetClass="entr" presetSubtype="2" fill="hold" grpId="0" nodeType="after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wipe(right)">
                                      <p:cBhvr>
                                        <p:cTn id="31" dur="500"/>
                                        <p:tgtEl>
                                          <p:spTgt spid="9"/>
                                        </p:tgtEl>
                                      </p:cBhvr>
                                    </p:animEffect>
                                  </p:childTnLst>
                                </p:cTn>
                              </p:par>
                            </p:childTnLst>
                          </p:cTn>
                        </p:par>
                        <p:par>
                          <p:cTn id="32" fill="hold">
                            <p:stCondLst>
                              <p:cond delay="5000"/>
                            </p:stCondLst>
                            <p:childTnLst>
                              <p:par>
                                <p:cTn id="33" presetID="22" presetClass="entr" presetSubtype="4" fill="hold" grpId="0" nodeType="after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wipe(down)">
                                      <p:cBhvr>
                                        <p:cTn id="35" dur="500"/>
                                        <p:tgtEl>
                                          <p:spTgt spid="10"/>
                                        </p:tgtEl>
                                      </p:cBhvr>
                                    </p:animEffect>
                                  </p:childTnLst>
                                </p:cTn>
                              </p:par>
                            </p:childTnLst>
                          </p:cTn>
                        </p:par>
                        <p:par>
                          <p:cTn id="36" fill="hold">
                            <p:stCondLst>
                              <p:cond delay="5500"/>
                            </p:stCondLst>
                            <p:childTnLst>
                              <p:par>
                                <p:cTn id="37" presetID="22" presetClass="entr" presetSubtype="2" fill="hold" grpId="0" nodeType="after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wipe(right)">
                                      <p:cBhvr>
                                        <p:cTn id="39" dur="500"/>
                                        <p:tgtEl>
                                          <p:spTgt spid="12"/>
                                        </p:tgtEl>
                                      </p:cBhvr>
                                    </p:animEffect>
                                  </p:childTnLst>
                                </p:cTn>
                              </p:par>
                            </p:childTnLst>
                          </p:cTn>
                        </p:par>
                        <p:par>
                          <p:cTn id="40" fill="hold">
                            <p:stCondLst>
                              <p:cond delay="6000"/>
                            </p:stCondLst>
                            <p:childTnLst>
                              <p:par>
                                <p:cTn id="41" presetID="22" presetClass="entr" presetSubtype="8" fill="hold" grpId="0" nodeType="after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wipe(left)">
                                      <p:cBhvr>
                                        <p:cTn id="43" dur="500"/>
                                        <p:tgtEl>
                                          <p:spTgt spid="13"/>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30"/>
                                        </p:tgtEl>
                                        <p:attrNameLst>
                                          <p:attrName>style.visibility</p:attrName>
                                        </p:attrNameLst>
                                      </p:cBhvr>
                                      <p:to>
                                        <p:strVal val="visible"/>
                                      </p:to>
                                    </p:set>
                                    <p:animEffect transition="in" filter="wipe(down)">
                                      <p:cBhvr>
                                        <p:cTn id="48" dur="500"/>
                                        <p:tgtEl>
                                          <p:spTgt spid="30"/>
                                        </p:tgtEl>
                                      </p:cBhvr>
                                    </p:animEffect>
                                  </p:childTnLst>
                                </p:cTn>
                              </p:par>
                            </p:childTnLst>
                          </p:cTn>
                        </p:par>
                        <p:par>
                          <p:cTn id="49" fill="hold">
                            <p:stCondLst>
                              <p:cond delay="500"/>
                            </p:stCondLst>
                            <p:childTnLst>
                              <p:par>
                                <p:cTn id="50" presetID="21" presetClass="entr" presetSubtype="1" fill="hold" grpId="0" nodeType="after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wheel(1)">
                                      <p:cBhvr>
                                        <p:cTn id="52" dur="2000"/>
                                        <p:tgtEl>
                                          <p:spTgt spid="15"/>
                                        </p:tgtEl>
                                      </p:cBhvr>
                                    </p:animEffect>
                                  </p:childTnLst>
                                </p:cTn>
                              </p:par>
                              <p:par>
                                <p:cTn id="53" presetID="22" presetClass="entr" presetSubtype="1" fill="hold" grpId="0" nodeType="withEffect">
                                  <p:stCondLst>
                                    <p:cond delay="800"/>
                                  </p:stCondLst>
                                  <p:childTnLst>
                                    <p:set>
                                      <p:cBhvr>
                                        <p:cTn id="54" dur="1" fill="hold">
                                          <p:stCondLst>
                                            <p:cond delay="0"/>
                                          </p:stCondLst>
                                        </p:cTn>
                                        <p:tgtEl>
                                          <p:spTgt spid="3"/>
                                        </p:tgtEl>
                                        <p:attrNameLst>
                                          <p:attrName>style.visibility</p:attrName>
                                        </p:attrNameLst>
                                      </p:cBhvr>
                                      <p:to>
                                        <p:strVal val="visible"/>
                                      </p:to>
                                    </p:set>
                                    <p:animEffect transition="in" filter="wipe(up)">
                                      <p:cBhvr>
                                        <p:cTn id="55" dur="1300"/>
                                        <p:tgtEl>
                                          <p:spTgt spid="3"/>
                                        </p:tgtEl>
                                      </p:cBhvr>
                                    </p:animEffect>
                                  </p:childTnLst>
                                </p:cTn>
                              </p:par>
                            </p:childTnLst>
                          </p:cTn>
                        </p:par>
                        <p:par>
                          <p:cTn id="56" fill="hold">
                            <p:stCondLst>
                              <p:cond delay="2600"/>
                            </p:stCondLst>
                            <p:childTnLst>
                              <p:par>
                                <p:cTn id="57" presetID="22" presetClass="entr" presetSubtype="8" fill="hold" grpId="0" nodeType="afterEffect">
                                  <p:stCondLst>
                                    <p:cond delay="0"/>
                                  </p:stCondLst>
                                  <p:childTnLst>
                                    <p:set>
                                      <p:cBhvr>
                                        <p:cTn id="58" dur="1" fill="hold">
                                          <p:stCondLst>
                                            <p:cond delay="0"/>
                                          </p:stCondLst>
                                        </p:cTn>
                                        <p:tgtEl>
                                          <p:spTgt spid="4"/>
                                        </p:tgtEl>
                                        <p:attrNameLst>
                                          <p:attrName>style.visibility</p:attrName>
                                        </p:attrNameLst>
                                      </p:cBhvr>
                                      <p:to>
                                        <p:strVal val="visible"/>
                                      </p:to>
                                    </p:set>
                                    <p:animEffect transition="in" filter="wipe(left)">
                                      <p:cBhvr>
                                        <p:cTn id="59" dur="1100"/>
                                        <p:tgtEl>
                                          <p:spTgt spid="4"/>
                                        </p:tgtEl>
                                      </p:cBhvr>
                                    </p:animEffect>
                                  </p:childTnLst>
                                </p:cTn>
                              </p:par>
                            </p:childTnLst>
                          </p:cTn>
                        </p:par>
                        <p:par>
                          <p:cTn id="60" fill="hold">
                            <p:stCondLst>
                              <p:cond delay="3700"/>
                            </p:stCondLst>
                            <p:childTnLst>
                              <p:par>
                                <p:cTn id="61" presetID="22" presetClass="entr" presetSubtype="1" fill="hold" grpId="0" nodeType="afterEffect">
                                  <p:stCondLst>
                                    <p:cond delay="0"/>
                                  </p:stCondLst>
                                  <p:childTnLst>
                                    <p:set>
                                      <p:cBhvr>
                                        <p:cTn id="62" dur="1" fill="hold">
                                          <p:stCondLst>
                                            <p:cond delay="0"/>
                                          </p:stCondLst>
                                        </p:cTn>
                                        <p:tgtEl>
                                          <p:spTgt spid="7"/>
                                        </p:tgtEl>
                                        <p:attrNameLst>
                                          <p:attrName>style.visibility</p:attrName>
                                        </p:attrNameLst>
                                      </p:cBhvr>
                                      <p:to>
                                        <p:strVal val="visible"/>
                                      </p:to>
                                    </p:set>
                                    <p:animEffect transition="in" filter="wipe(up)">
                                      <p:cBhvr>
                                        <p:cTn id="63" dur="12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15" grpId="0" animBg="1"/>
      <p:bldP spid="3" grpId="0" animBg="1"/>
      <p:bldP spid="4" grpId="0" animBg="1"/>
      <p:bldP spid="7" grpId="0" animBg="1"/>
      <p:bldP spid="8" grpId="0"/>
      <p:bldP spid="9" grpId="0"/>
      <p:bldP spid="10" grpId="0"/>
      <p:bldP spid="12" grpId="0"/>
      <p:bldP spid="13" grpId="0"/>
      <p:bldP spid="20" grpId="0" animBg="1"/>
      <p:bldP spid="27" grpId="0" animBg="1"/>
      <p:bldP spid="28" grpId="0" animBg="1"/>
      <p:bldP spid="29" grpId="0" animBg="1"/>
      <p:bldP spid="14"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48" name="Rectangle 47"/>
          <p:cNvSpPr/>
          <p:nvPr/>
        </p:nvSpPr>
        <p:spPr>
          <a:xfrm>
            <a:off x="-340359" y="2773680"/>
            <a:ext cx="8249920" cy="728746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Analyse</a:t>
            </a:r>
            <a:endParaRPr lang="fr" sz="3600" dirty="0">
              <a:solidFill>
                <a:schemeClr val="bg1"/>
              </a:solidFill>
              <a:latin typeface="FiraSans Regular"/>
              <a:ea typeface="Segoe Pro Display Light" charset="0"/>
              <a:cs typeface="Segoe Pro Display Light" charset="0"/>
            </a:endParaRPr>
          </a:p>
        </p:txBody>
      </p:sp>
      <p:grpSp>
        <p:nvGrpSpPr>
          <p:cNvPr id="38" name="Groupe 37"/>
          <p:cNvGrpSpPr/>
          <p:nvPr/>
        </p:nvGrpSpPr>
        <p:grpSpPr>
          <a:xfrm>
            <a:off x="180568" y="1289841"/>
            <a:ext cx="571500" cy="646331"/>
            <a:chOff x="274274" y="1300753"/>
            <a:chExt cx="571500" cy="646331"/>
          </a:xfrm>
        </p:grpSpPr>
        <p:sp>
          <p:nvSpPr>
            <p:cNvPr id="43" name="Rectangle 42"/>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ZoneTexte 45"/>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4</a:t>
              </a:r>
              <a:endParaRPr lang="fr-FR" sz="3600" b="1" dirty="0">
                <a:solidFill>
                  <a:srgbClr val="D24726"/>
                </a:solidFill>
              </a:endParaRPr>
            </a:p>
          </p:txBody>
        </p:sp>
      </p:grpSp>
      <p:sp>
        <p:nvSpPr>
          <p:cNvPr id="23"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24" name="Rettangolo 10"/>
          <p:cNvSpPr/>
          <p:nvPr/>
        </p:nvSpPr>
        <p:spPr>
          <a:xfrm>
            <a:off x="2863935" y="178560"/>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25" name="Rettangolo 10"/>
          <p:cNvSpPr/>
          <p:nvPr/>
        </p:nvSpPr>
        <p:spPr>
          <a:xfrm>
            <a:off x="3931004" y="195263"/>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26"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27"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28"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29"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30" name="Parenthèse fermante 29"/>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9" name="Rectangle 38"/>
          <p:cNvSpPr/>
          <p:nvPr/>
        </p:nvSpPr>
        <p:spPr>
          <a:xfrm>
            <a:off x="2428240" y="2213223"/>
            <a:ext cx="3233300" cy="369332"/>
          </a:xfrm>
          <a:prstGeom prst="rect">
            <a:avLst/>
          </a:prstGeom>
        </p:spPr>
        <p:txBody>
          <a:bodyPr wrap="square">
            <a:spAutoFit/>
          </a:bodyPr>
          <a:lstStyle/>
          <a:p>
            <a:r>
              <a:rPr lang="fr-FR" dirty="0" smtClean="0">
                <a:latin typeface="FiraSans Regular"/>
              </a:rPr>
              <a:t>Qu’est ce que </a:t>
            </a:r>
            <a:r>
              <a:rPr lang="fr-FR" b="1" dirty="0" smtClean="0">
                <a:latin typeface="FiraSans Regular"/>
              </a:rPr>
              <a:t>ANALYSER</a:t>
            </a:r>
            <a:r>
              <a:rPr lang="fr-FR" dirty="0" smtClean="0">
                <a:latin typeface="FiraSans Regular"/>
              </a:rPr>
              <a:t> ?</a:t>
            </a:r>
          </a:p>
        </p:txBody>
      </p:sp>
      <p:sp>
        <p:nvSpPr>
          <p:cNvPr id="44" name="Rectangle 43"/>
          <p:cNvSpPr/>
          <p:nvPr/>
        </p:nvSpPr>
        <p:spPr>
          <a:xfrm>
            <a:off x="1373273" y="2909061"/>
            <a:ext cx="5069323" cy="584775"/>
          </a:xfrm>
          <a:prstGeom prst="rect">
            <a:avLst/>
          </a:prstGeom>
        </p:spPr>
        <p:txBody>
          <a:bodyPr wrap="square">
            <a:spAutoFit/>
          </a:bodyPr>
          <a:lstStyle/>
          <a:p>
            <a:pPr algn="ctr"/>
            <a:r>
              <a:rPr lang="fr-FR" sz="1600" dirty="0">
                <a:latin typeface="FiraSans Regular"/>
              </a:rPr>
              <a:t>Choisir sous quel angle le sujet va être traité </a:t>
            </a:r>
            <a:endParaRPr lang="fr-FR" sz="1600" dirty="0" smtClean="0">
              <a:latin typeface="FiraSans Regular"/>
            </a:endParaRPr>
          </a:p>
          <a:p>
            <a:pPr algn="ctr"/>
            <a:r>
              <a:rPr lang="fr-FR" sz="1600" dirty="0" smtClean="0">
                <a:latin typeface="FiraSans Regular"/>
              </a:rPr>
              <a:t>Préciser </a:t>
            </a:r>
            <a:r>
              <a:rPr lang="fr-FR" sz="1600" dirty="0">
                <a:latin typeface="FiraSans Regular"/>
              </a:rPr>
              <a:t>le sujet en le restreignant ou en </a:t>
            </a:r>
            <a:r>
              <a:rPr lang="fr-FR" sz="1600" dirty="0" smtClean="0">
                <a:latin typeface="FiraSans Regular"/>
              </a:rPr>
              <a:t>l’étoffant</a:t>
            </a:r>
            <a:endParaRPr lang="fr-FR" sz="1600" dirty="0">
              <a:latin typeface="FiraSans Regular"/>
            </a:endParaRPr>
          </a:p>
        </p:txBody>
      </p:sp>
      <p:sp>
        <p:nvSpPr>
          <p:cNvPr id="47" name="Rectangle 46"/>
          <p:cNvSpPr/>
          <p:nvPr/>
        </p:nvSpPr>
        <p:spPr>
          <a:xfrm>
            <a:off x="3025739" y="4988490"/>
            <a:ext cx="2391904" cy="584775"/>
          </a:xfrm>
          <a:prstGeom prst="rect">
            <a:avLst/>
          </a:prstGeom>
        </p:spPr>
        <p:txBody>
          <a:bodyPr wrap="square">
            <a:spAutoFit/>
          </a:bodyPr>
          <a:lstStyle/>
          <a:p>
            <a:pPr algn="just"/>
            <a:r>
              <a:rPr lang="fr-FR" sz="1600" dirty="0" smtClean="0">
                <a:latin typeface="FiraSans Regular"/>
              </a:rPr>
              <a:t>Déterminer ce </a:t>
            </a:r>
            <a:r>
              <a:rPr lang="fr-FR" sz="1600" dirty="0">
                <a:latin typeface="FiraSans Regular"/>
              </a:rPr>
              <a:t>qui </a:t>
            </a:r>
            <a:r>
              <a:rPr lang="fr-FR" sz="1600" dirty="0" smtClean="0">
                <a:latin typeface="FiraSans Regular"/>
              </a:rPr>
              <a:t>va ou ne va pas </a:t>
            </a:r>
            <a:endParaRPr lang="fr-FR" sz="1600" dirty="0">
              <a:latin typeface="FiraSans Regular"/>
            </a:endParaRPr>
          </a:p>
        </p:txBody>
      </p:sp>
      <p:sp>
        <p:nvSpPr>
          <p:cNvPr id="57" name="Rectangle 56"/>
          <p:cNvSpPr/>
          <p:nvPr/>
        </p:nvSpPr>
        <p:spPr>
          <a:xfrm>
            <a:off x="3025739" y="3825576"/>
            <a:ext cx="2374891" cy="584775"/>
          </a:xfrm>
          <a:prstGeom prst="rect">
            <a:avLst/>
          </a:prstGeom>
        </p:spPr>
        <p:txBody>
          <a:bodyPr wrap="square">
            <a:spAutoFit/>
          </a:bodyPr>
          <a:lstStyle/>
          <a:p>
            <a:pPr algn="just"/>
            <a:r>
              <a:rPr lang="fr-FR" sz="1600" dirty="0" smtClean="0">
                <a:latin typeface="FiraSans Regular"/>
              </a:rPr>
              <a:t>Lister les solutions pour </a:t>
            </a:r>
            <a:r>
              <a:rPr lang="fr-FR" sz="1600" dirty="0">
                <a:latin typeface="FiraSans Regular"/>
              </a:rPr>
              <a:t>répondre au </a:t>
            </a:r>
            <a:r>
              <a:rPr lang="fr-FR" sz="1600" dirty="0" smtClean="0">
                <a:latin typeface="FiraSans Regular"/>
              </a:rPr>
              <a:t>problème</a:t>
            </a:r>
            <a:endParaRPr lang="fr-FR" sz="1600" dirty="0">
              <a:latin typeface="FiraSans Regular"/>
            </a:endParaRPr>
          </a:p>
        </p:txBody>
      </p:sp>
      <p:sp>
        <p:nvSpPr>
          <p:cNvPr id="2" name="Rectangle 1"/>
          <p:cNvSpPr/>
          <p:nvPr/>
        </p:nvSpPr>
        <p:spPr>
          <a:xfrm>
            <a:off x="3057832" y="5860287"/>
            <a:ext cx="2313454" cy="338554"/>
          </a:xfrm>
          <a:prstGeom prst="rect">
            <a:avLst/>
          </a:prstGeom>
        </p:spPr>
        <p:txBody>
          <a:bodyPr wrap="none">
            <a:spAutoFit/>
          </a:bodyPr>
          <a:lstStyle/>
          <a:p>
            <a:pPr algn="just"/>
            <a:r>
              <a:rPr lang="fr-FR" sz="1600" dirty="0">
                <a:latin typeface="FiraSans Regular"/>
              </a:rPr>
              <a:t>Expliquer les </a:t>
            </a:r>
            <a:r>
              <a:rPr lang="fr-FR" sz="1600" dirty="0" err="1">
                <a:latin typeface="FiraSans Regular"/>
              </a:rPr>
              <a:t>pourquois</a:t>
            </a:r>
            <a:endParaRPr lang="fr-FR" sz="1600" dirty="0">
              <a:latin typeface="FiraSans Regular"/>
            </a:endParaRPr>
          </a:p>
        </p:txBody>
      </p:sp>
      <p:sp>
        <p:nvSpPr>
          <p:cNvPr id="58" name="Rectangle 57"/>
          <p:cNvSpPr/>
          <p:nvPr/>
        </p:nvSpPr>
        <p:spPr>
          <a:xfrm>
            <a:off x="188022" y="8368450"/>
            <a:ext cx="2520000" cy="1077218"/>
          </a:xfrm>
          <a:prstGeom prst="rect">
            <a:avLst/>
          </a:prstGeom>
        </p:spPr>
        <p:txBody>
          <a:bodyPr wrap="square">
            <a:spAutoFit/>
          </a:bodyPr>
          <a:lstStyle/>
          <a:p>
            <a:pPr algn="just"/>
            <a:r>
              <a:rPr lang="fr-FR" sz="1600" dirty="0">
                <a:latin typeface="FiraSans Regular"/>
              </a:rPr>
              <a:t>Retirer des </a:t>
            </a:r>
            <a:r>
              <a:rPr lang="fr-FR" sz="1600" dirty="0" smtClean="0">
                <a:latin typeface="FiraSans Regular"/>
              </a:rPr>
              <a:t>éléments </a:t>
            </a:r>
            <a:r>
              <a:rPr lang="fr-FR" sz="1600" dirty="0">
                <a:latin typeface="FiraSans Regular"/>
              </a:rPr>
              <a:t>pouvant répondre aux hypothèses à partir des informations </a:t>
            </a:r>
            <a:r>
              <a:rPr lang="fr-FR" sz="1600" dirty="0" smtClean="0">
                <a:latin typeface="FiraSans Regular"/>
              </a:rPr>
              <a:t>collectées</a:t>
            </a:r>
            <a:endParaRPr lang="fr-FR" sz="1600" dirty="0">
              <a:latin typeface="FiraSans Regular"/>
            </a:endParaRPr>
          </a:p>
        </p:txBody>
      </p:sp>
      <p:sp>
        <p:nvSpPr>
          <p:cNvPr id="59" name="Rectangle 58"/>
          <p:cNvSpPr/>
          <p:nvPr/>
        </p:nvSpPr>
        <p:spPr>
          <a:xfrm>
            <a:off x="219417" y="3869769"/>
            <a:ext cx="2520000" cy="830997"/>
          </a:xfrm>
          <a:prstGeom prst="rect">
            <a:avLst/>
          </a:prstGeom>
        </p:spPr>
        <p:txBody>
          <a:bodyPr wrap="square">
            <a:spAutoFit/>
          </a:bodyPr>
          <a:lstStyle/>
          <a:p>
            <a:pPr algn="just"/>
            <a:r>
              <a:rPr lang="fr-FR" sz="1600" dirty="0">
                <a:latin typeface="FiraSans Regular"/>
              </a:rPr>
              <a:t>Faire l’inventaire des sources </a:t>
            </a:r>
            <a:r>
              <a:rPr lang="fr-FR" sz="1600" dirty="0" smtClean="0">
                <a:latin typeface="FiraSans Regular"/>
              </a:rPr>
              <a:t> d’informations </a:t>
            </a:r>
            <a:r>
              <a:rPr lang="fr-FR" sz="1600" dirty="0">
                <a:latin typeface="FiraSans Regular"/>
              </a:rPr>
              <a:t>disponibles sur le sujet</a:t>
            </a:r>
          </a:p>
        </p:txBody>
      </p:sp>
      <p:sp>
        <p:nvSpPr>
          <p:cNvPr id="60" name="Rectangle 59"/>
          <p:cNvSpPr/>
          <p:nvPr/>
        </p:nvSpPr>
        <p:spPr>
          <a:xfrm>
            <a:off x="199561" y="4887050"/>
            <a:ext cx="2520000" cy="1323439"/>
          </a:xfrm>
          <a:prstGeom prst="rect">
            <a:avLst/>
          </a:prstGeom>
        </p:spPr>
        <p:txBody>
          <a:bodyPr wrap="square">
            <a:spAutoFit/>
          </a:bodyPr>
          <a:lstStyle/>
          <a:p>
            <a:pPr algn="just"/>
            <a:r>
              <a:rPr lang="fr-FR" sz="1600" dirty="0">
                <a:latin typeface="FiraSans Regular"/>
              </a:rPr>
              <a:t>Sélectionner des documents dont les points de vue sont complémentaires et contradictoires</a:t>
            </a:r>
          </a:p>
        </p:txBody>
      </p:sp>
      <p:sp>
        <p:nvSpPr>
          <p:cNvPr id="61" name="Rectangle 60"/>
          <p:cNvSpPr/>
          <p:nvPr/>
        </p:nvSpPr>
        <p:spPr>
          <a:xfrm>
            <a:off x="199561" y="6467530"/>
            <a:ext cx="2520000" cy="1323439"/>
          </a:xfrm>
          <a:prstGeom prst="rect">
            <a:avLst/>
          </a:prstGeom>
        </p:spPr>
        <p:txBody>
          <a:bodyPr wrap="square">
            <a:spAutoFit/>
          </a:bodyPr>
          <a:lstStyle/>
          <a:p>
            <a:pPr algn="just"/>
            <a:r>
              <a:rPr lang="fr-FR" sz="1600" dirty="0">
                <a:latin typeface="FiraSans Regular"/>
              </a:rPr>
              <a:t>Ne pas accumuler trop de documents mais procéder à une analyse critique afin de conserver les plus pertinents.</a:t>
            </a:r>
          </a:p>
        </p:txBody>
      </p:sp>
      <p:sp>
        <p:nvSpPr>
          <p:cNvPr id="3" name="Rectangle 2"/>
          <p:cNvSpPr/>
          <p:nvPr/>
        </p:nvSpPr>
        <p:spPr>
          <a:xfrm>
            <a:off x="5793502" y="3825576"/>
            <a:ext cx="1663187" cy="2554545"/>
          </a:xfrm>
          <a:prstGeom prst="rect">
            <a:avLst/>
          </a:prstGeom>
        </p:spPr>
        <p:txBody>
          <a:bodyPr wrap="square">
            <a:spAutoFit/>
          </a:bodyPr>
          <a:lstStyle/>
          <a:p>
            <a:pPr algn="just"/>
            <a:r>
              <a:rPr lang="fr-FR" sz="1600" dirty="0" smtClean="0">
                <a:latin typeface="FiraSans Regular"/>
              </a:rPr>
              <a:t>Rechercher les savoirs associés</a:t>
            </a:r>
          </a:p>
          <a:p>
            <a:pPr algn="just"/>
            <a:endParaRPr lang="fr-FR" sz="1600" dirty="0">
              <a:latin typeface="FiraSans Regular"/>
            </a:endParaRPr>
          </a:p>
          <a:p>
            <a:pPr algn="just"/>
            <a:r>
              <a:rPr lang="fr-FR" sz="1600" dirty="0">
                <a:latin typeface="FiraSans Regular"/>
              </a:rPr>
              <a:t>en lien avec le programme</a:t>
            </a:r>
          </a:p>
          <a:p>
            <a:pPr algn="just"/>
            <a:endParaRPr lang="fr-FR" sz="1600" dirty="0">
              <a:latin typeface="FiraSans Regular"/>
            </a:endParaRPr>
          </a:p>
          <a:p>
            <a:pPr algn="just"/>
            <a:r>
              <a:rPr lang="fr-FR" sz="1600" dirty="0">
                <a:latin typeface="FiraSans Regular"/>
              </a:rPr>
              <a:t>les notions </a:t>
            </a:r>
          </a:p>
          <a:p>
            <a:pPr algn="just"/>
            <a:r>
              <a:rPr lang="fr-FR" sz="1600" dirty="0">
                <a:latin typeface="FiraSans Regular"/>
              </a:rPr>
              <a:t>les capacités</a:t>
            </a:r>
          </a:p>
          <a:p>
            <a:pPr algn="just"/>
            <a:r>
              <a:rPr lang="fr-FR" sz="1600" dirty="0" smtClean="0">
                <a:latin typeface="FiraSans Regular"/>
              </a:rPr>
              <a:t> </a:t>
            </a:r>
            <a:endParaRPr lang="fr-FR" sz="1600" dirty="0">
              <a:latin typeface="FiraSans Regular"/>
            </a:endParaRPr>
          </a:p>
        </p:txBody>
      </p:sp>
      <p:sp>
        <p:nvSpPr>
          <p:cNvPr id="5" name="Rectangle à coins arrondis 4"/>
          <p:cNvSpPr/>
          <p:nvPr/>
        </p:nvSpPr>
        <p:spPr>
          <a:xfrm>
            <a:off x="2973784" y="3690773"/>
            <a:ext cx="2525695" cy="5917864"/>
          </a:xfrm>
          <a:prstGeom prst="roundRect">
            <a:avLst>
              <a:gd name="adj" fmla="val 8219"/>
            </a:avLst>
          </a:prstGeom>
          <a:noFill/>
          <a:ln w="28575">
            <a:solidFill>
              <a:schemeClr val="accent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a:latin typeface="FiraSans Regular"/>
            </a:endParaRPr>
          </a:p>
        </p:txBody>
      </p:sp>
      <p:sp>
        <p:nvSpPr>
          <p:cNvPr id="65" name="Rectangle à coins arrondis 64"/>
          <p:cNvSpPr/>
          <p:nvPr/>
        </p:nvSpPr>
        <p:spPr>
          <a:xfrm>
            <a:off x="126368" y="3690773"/>
            <a:ext cx="2687970" cy="5917864"/>
          </a:xfrm>
          <a:prstGeom prst="roundRect">
            <a:avLst>
              <a:gd name="adj" fmla="val 8219"/>
            </a:avLst>
          </a:prstGeom>
          <a:noFill/>
          <a:ln w="28575">
            <a:solidFill>
              <a:schemeClr val="accent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a:latin typeface="FiraSans Regular"/>
            </a:endParaRPr>
          </a:p>
        </p:txBody>
      </p:sp>
      <p:sp>
        <p:nvSpPr>
          <p:cNvPr id="66" name="Rectangle à coins arrondis 65"/>
          <p:cNvSpPr/>
          <p:nvPr/>
        </p:nvSpPr>
        <p:spPr>
          <a:xfrm>
            <a:off x="5661540" y="3716271"/>
            <a:ext cx="1945463" cy="5917864"/>
          </a:xfrm>
          <a:prstGeom prst="roundRect">
            <a:avLst>
              <a:gd name="adj" fmla="val 8219"/>
            </a:avLst>
          </a:prstGeom>
          <a:noFill/>
          <a:ln w="28575">
            <a:solidFill>
              <a:schemeClr val="accent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a:latin typeface="FiraSans Regular"/>
            </a:endParaRPr>
          </a:p>
        </p:txBody>
      </p:sp>
      <p:sp>
        <p:nvSpPr>
          <p:cNvPr id="67" name="Rectangle 66"/>
          <p:cNvSpPr/>
          <p:nvPr/>
        </p:nvSpPr>
        <p:spPr>
          <a:xfrm>
            <a:off x="3025739" y="6485103"/>
            <a:ext cx="2374891" cy="584775"/>
          </a:xfrm>
          <a:prstGeom prst="rect">
            <a:avLst/>
          </a:prstGeom>
        </p:spPr>
        <p:txBody>
          <a:bodyPr wrap="square">
            <a:spAutoFit/>
          </a:bodyPr>
          <a:lstStyle/>
          <a:p>
            <a:pPr algn="just"/>
            <a:r>
              <a:rPr lang="fr-FR" sz="1600" dirty="0" smtClean="0">
                <a:latin typeface="FiraSans Regular"/>
              </a:rPr>
              <a:t>Aborder les différents aspect des hypothèses</a:t>
            </a:r>
            <a:endParaRPr lang="fr-FR" sz="1600" dirty="0">
              <a:latin typeface="FiraSans Regular"/>
            </a:endParaRPr>
          </a:p>
        </p:txBody>
      </p:sp>
      <p:sp>
        <p:nvSpPr>
          <p:cNvPr id="68" name="Rectangle 67"/>
          <p:cNvSpPr/>
          <p:nvPr/>
        </p:nvSpPr>
        <p:spPr>
          <a:xfrm>
            <a:off x="5793501" y="4665676"/>
            <a:ext cx="1663187" cy="338554"/>
          </a:xfrm>
          <a:prstGeom prst="rect">
            <a:avLst/>
          </a:prstGeom>
        </p:spPr>
        <p:txBody>
          <a:bodyPr wrap="square">
            <a:spAutoFit/>
          </a:bodyPr>
          <a:lstStyle/>
          <a:p>
            <a:pPr algn="just"/>
            <a:endParaRPr lang="fr-FR" sz="1600" dirty="0">
              <a:latin typeface="FiraSans Regular"/>
            </a:endParaRPr>
          </a:p>
        </p:txBody>
      </p:sp>
      <p:sp>
        <p:nvSpPr>
          <p:cNvPr id="69" name="Rectangle 68"/>
          <p:cNvSpPr/>
          <p:nvPr/>
        </p:nvSpPr>
        <p:spPr>
          <a:xfrm>
            <a:off x="3034245" y="7199034"/>
            <a:ext cx="2374891" cy="584775"/>
          </a:xfrm>
          <a:prstGeom prst="rect">
            <a:avLst/>
          </a:prstGeom>
        </p:spPr>
        <p:txBody>
          <a:bodyPr wrap="square">
            <a:spAutoFit/>
          </a:bodyPr>
          <a:lstStyle/>
          <a:p>
            <a:pPr algn="just"/>
            <a:r>
              <a:rPr lang="fr-FR" sz="1600" dirty="0" smtClean="0">
                <a:latin typeface="FiraSans Regular"/>
              </a:rPr>
              <a:t>Confirmer ou non les hypothèses</a:t>
            </a:r>
            <a:endParaRPr lang="fr-FR" sz="1600" dirty="0">
              <a:latin typeface="FiraSans Regular"/>
            </a:endParaRPr>
          </a:p>
        </p:txBody>
      </p:sp>
      <p:sp>
        <p:nvSpPr>
          <p:cNvPr id="70" name="Rectangle 69"/>
          <p:cNvSpPr/>
          <p:nvPr/>
        </p:nvSpPr>
        <p:spPr>
          <a:xfrm>
            <a:off x="3025738" y="7960814"/>
            <a:ext cx="2374891" cy="830997"/>
          </a:xfrm>
          <a:prstGeom prst="rect">
            <a:avLst/>
          </a:prstGeom>
        </p:spPr>
        <p:txBody>
          <a:bodyPr wrap="square">
            <a:spAutoFit/>
          </a:bodyPr>
          <a:lstStyle/>
          <a:p>
            <a:pPr algn="just"/>
            <a:r>
              <a:rPr lang="fr-FR" sz="1600" dirty="0" smtClean="0">
                <a:latin typeface="FiraSans Regular"/>
              </a:rPr>
              <a:t>Confronter les propositions aux enjeux de la problématique</a:t>
            </a:r>
            <a:endParaRPr lang="fr-FR" sz="1600" dirty="0">
              <a:latin typeface="FiraSans Regular"/>
            </a:endParaRPr>
          </a:p>
        </p:txBody>
      </p:sp>
    </p:spTree>
    <p:extLst>
      <p:ext uri="{BB962C8B-B14F-4D97-AF65-F5344CB8AC3E}">
        <p14:creationId xmlns:p14="http://schemas.microsoft.com/office/powerpoint/2010/main" val="1887458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wipe(up)">
                                      <p:cBhvr>
                                        <p:cTn id="7" dur="500"/>
                                        <p:tgtEl>
                                          <p:spTgt spid="65"/>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up)">
                                      <p:cBhvr>
                                        <p:cTn id="10" dur="500"/>
                                        <p:tgtEl>
                                          <p:spTgt spid="5"/>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66"/>
                                        </p:tgtEl>
                                        <p:attrNameLst>
                                          <p:attrName>style.visibility</p:attrName>
                                        </p:attrNameLst>
                                      </p:cBhvr>
                                      <p:to>
                                        <p:strVal val="visible"/>
                                      </p:to>
                                    </p:set>
                                    <p:animEffect transition="in" filter="wipe(up)">
                                      <p:cBhvr>
                                        <p:cTn id="13" dur="500"/>
                                        <p:tgtEl>
                                          <p:spTgt spid="66"/>
                                        </p:tgtEl>
                                      </p:cBhvr>
                                    </p:animEffect>
                                  </p:childTnLst>
                                </p:cTn>
                              </p:par>
                            </p:childTnLst>
                          </p:cTn>
                        </p:par>
                        <p:par>
                          <p:cTn id="14" fill="hold">
                            <p:stCondLst>
                              <p:cond delay="500"/>
                            </p:stCondLst>
                            <p:childTnLst>
                              <p:par>
                                <p:cTn id="15" presetID="22" presetClass="entr" presetSubtype="1" fill="hold" grpId="0" nodeType="afterEffect">
                                  <p:stCondLst>
                                    <p:cond delay="800"/>
                                  </p:stCondLst>
                                  <p:childTnLst>
                                    <p:set>
                                      <p:cBhvr>
                                        <p:cTn id="16" dur="1" fill="hold">
                                          <p:stCondLst>
                                            <p:cond delay="0"/>
                                          </p:stCondLst>
                                        </p:cTn>
                                        <p:tgtEl>
                                          <p:spTgt spid="59"/>
                                        </p:tgtEl>
                                        <p:attrNameLst>
                                          <p:attrName>style.visibility</p:attrName>
                                        </p:attrNameLst>
                                      </p:cBhvr>
                                      <p:to>
                                        <p:strVal val="visible"/>
                                      </p:to>
                                    </p:set>
                                    <p:animEffect transition="in" filter="wipe(up)">
                                      <p:cBhvr>
                                        <p:cTn id="17" dur="500"/>
                                        <p:tgtEl>
                                          <p:spTgt spid="59"/>
                                        </p:tgtEl>
                                      </p:cBhvr>
                                    </p:animEffect>
                                  </p:childTnLst>
                                </p:cTn>
                              </p:par>
                            </p:childTnLst>
                          </p:cTn>
                        </p:par>
                        <p:par>
                          <p:cTn id="18" fill="hold">
                            <p:stCondLst>
                              <p:cond delay="1800"/>
                            </p:stCondLst>
                            <p:childTnLst>
                              <p:par>
                                <p:cTn id="19" presetID="22" presetClass="entr" presetSubtype="1" fill="hold" grpId="0" nodeType="afterEffect">
                                  <p:stCondLst>
                                    <p:cond delay="0"/>
                                  </p:stCondLst>
                                  <p:childTnLst>
                                    <p:set>
                                      <p:cBhvr>
                                        <p:cTn id="20" dur="1" fill="hold">
                                          <p:stCondLst>
                                            <p:cond delay="0"/>
                                          </p:stCondLst>
                                        </p:cTn>
                                        <p:tgtEl>
                                          <p:spTgt spid="60"/>
                                        </p:tgtEl>
                                        <p:attrNameLst>
                                          <p:attrName>style.visibility</p:attrName>
                                        </p:attrNameLst>
                                      </p:cBhvr>
                                      <p:to>
                                        <p:strVal val="visible"/>
                                      </p:to>
                                    </p:set>
                                    <p:animEffect transition="in" filter="wipe(up)">
                                      <p:cBhvr>
                                        <p:cTn id="21" dur="500"/>
                                        <p:tgtEl>
                                          <p:spTgt spid="60"/>
                                        </p:tgtEl>
                                      </p:cBhvr>
                                    </p:animEffect>
                                  </p:childTnLst>
                                </p:cTn>
                              </p:par>
                            </p:childTnLst>
                          </p:cTn>
                        </p:par>
                        <p:par>
                          <p:cTn id="22" fill="hold">
                            <p:stCondLst>
                              <p:cond delay="2300"/>
                            </p:stCondLst>
                            <p:childTnLst>
                              <p:par>
                                <p:cTn id="23" presetID="22" presetClass="entr" presetSubtype="1" fill="hold" grpId="0" nodeType="afterEffect">
                                  <p:stCondLst>
                                    <p:cond delay="0"/>
                                  </p:stCondLst>
                                  <p:childTnLst>
                                    <p:set>
                                      <p:cBhvr>
                                        <p:cTn id="24" dur="1" fill="hold">
                                          <p:stCondLst>
                                            <p:cond delay="0"/>
                                          </p:stCondLst>
                                        </p:cTn>
                                        <p:tgtEl>
                                          <p:spTgt spid="61"/>
                                        </p:tgtEl>
                                        <p:attrNameLst>
                                          <p:attrName>style.visibility</p:attrName>
                                        </p:attrNameLst>
                                      </p:cBhvr>
                                      <p:to>
                                        <p:strVal val="visible"/>
                                      </p:to>
                                    </p:set>
                                    <p:animEffect transition="in" filter="wipe(up)">
                                      <p:cBhvr>
                                        <p:cTn id="25" dur="500"/>
                                        <p:tgtEl>
                                          <p:spTgt spid="61"/>
                                        </p:tgtEl>
                                      </p:cBhvr>
                                    </p:animEffect>
                                  </p:childTnLst>
                                </p:cTn>
                              </p:par>
                            </p:childTnLst>
                          </p:cTn>
                        </p:par>
                        <p:par>
                          <p:cTn id="26" fill="hold">
                            <p:stCondLst>
                              <p:cond delay="2800"/>
                            </p:stCondLst>
                            <p:childTnLst>
                              <p:par>
                                <p:cTn id="27" presetID="22" presetClass="entr" presetSubtype="1" fill="hold" grpId="0" nodeType="afterEffect">
                                  <p:stCondLst>
                                    <p:cond delay="0"/>
                                  </p:stCondLst>
                                  <p:childTnLst>
                                    <p:set>
                                      <p:cBhvr>
                                        <p:cTn id="28" dur="1" fill="hold">
                                          <p:stCondLst>
                                            <p:cond delay="0"/>
                                          </p:stCondLst>
                                        </p:cTn>
                                        <p:tgtEl>
                                          <p:spTgt spid="58"/>
                                        </p:tgtEl>
                                        <p:attrNameLst>
                                          <p:attrName>style.visibility</p:attrName>
                                        </p:attrNameLst>
                                      </p:cBhvr>
                                      <p:to>
                                        <p:strVal val="visible"/>
                                      </p:to>
                                    </p:set>
                                    <p:animEffect transition="in" filter="wipe(up)">
                                      <p:cBhvr>
                                        <p:cTn id="29" dur="500"/>
                                        <p:tgtEl>
                                          <p:spTgt spid="58"/>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1" fill="hold" grpId="0" nodeType="clickEffect">
                                  <p:stCondLst>
                                    <p:cond delay="0"/>
                                  </p:stCondLst>
                                  <p:childTnLst>
                                    <p:set>
                                      <p:cBhvr>
                                        <p:cTn id="33" dur="1" fill="hold">
                                          <p:stCondLst>
                                            <p:cond delay="0"/>
                                          </p:stCondLst>
                                        </p:cTn>
                                        <p:tgtEl>
                                          <p:spTgt spid="57"/>
                                        </p:tgtEl>
                                        <p:attrNameLst>
                                          <p:attrName>style.visibility</p:attrName>
                                        </p:attrNameLst>
                                      </p:cBhvr>
                                      <p:to>
                                        <p:strVal val="visible"/>
                                      </p:to>
                                    </p:set>
                                    <p:animEffect transition="in" filter="wipe(up)">
                                      <p:cBhvr>
                                        <p:cTn id="34" dur="500"/>
                                        <p:tgtEl>
                                          <p:spTgt spid="57"/>
                                        </p:tgtEl>
                                      </p:cBhvr>
                                    </p:animEffect>
                                  </p:childTnLst>
                                </p:cTn>
                              </p:par>
                            </p:childTnLst>
                          </p:cTn>
                        </p:par>
                        <p:par>
                          <p:cTn id="35" fill="hold">
                            <p:stCondLst>
                              <p:cond delay="500"/>
                            </p:stCondLst>
                            <p:childTnLst>
                              <p:par>
                                <p:cTn id="36" presetID="22" presetClass="entr" presetSubtype="1" fill="hold" grpId="0" nodeType="afterEffect">
                                  <p:stCondLst>
                                    <p:cond delay="0"/>
                                  </p:stCondLst>
                                  <p:childTnLst>
                                    <p:set>
                                      <p:cBhvr>
                                        <p:cTn id="37" dur="1" fill="hold">
                                          <p:stCondLst>
                                            <p:cond delay="0"/>
                                          </p:stCondLst>
                                        </p:cTn>
                                        <p:tgtEl>
                                          <p:spTgt spid="47"/>
                                        </p:tgtEl>
                                        <p:attrNameLst>
                                          <p:attrName>style.visibility</p:attrName>
                                        </p:attrNameLst>
                                      </p:cBhvr>
                                      <p:to>
                                        <p:strVal val="visible"/>
                                      </p:to>
                                    </p:set>
                                    <p:animEffect transition="in" filter="wipe(up)">
                                      <p:cBhvr>
                                        <p:cTn id="38" dur="500"/>
                                        <p:tgtEl>
                                          <p:spTgt spid="47"/>
                                        </p:tgtEl>
                                      </p:cBhvr>
                                    </p:animEffect>
                                  </p:childTnLst>
                                </p:cTn>
                              </p:par>
                            </p:childTnLst>
                          </p:cTn>
                        </p:par>
                        <p:par>
                          <p:cTn id="39" fill="hold">
                            <p:stCondLst>
                              <p:cond delay="1000"/>
                            </p:stCondLst>
                            <p:childTnLst>
                              <p:par>
                                <p:cTn id="40" presetID="22" presetClass="entr" presetSubtype="1" fill="hold" grpId="0" nodeType="after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wipe(up)">
                                      <p:cBhvr>
                                        <p:cTn id="42" dur="500"/>
                                        <p:tgtEl>
                                          <p:spTgt spid="2"/>
                                        </p:tgtEl>
                                      </p:cBhvr>
                                    </p:animEffect>
                                  </p:childTnLst>
                                </p:cTn>
                              </p:par>
                            </p:childTnLst>
                          </p:cTn>
                        </p:par>
                        <p:par>
                          <p:cTn id="43" fill="hold">
                            <p:stCondLst>
                              <p:cond delay="1500"/>
                            </p:stCondLst>
                            <p:childTnLst>
                              <p:par>
                                <p:cTn id="44" presetID="22" presetClass="entr" presetSubtype="1" fill="hold" grpId="0" nodeType="afterEffect">
                                  <p:stCondLst>
                                    <p:cond delay="0"/>
                                  </p:stCondLst>
                                  <p:childTnLst>
                                    <p:set>
                                      <p:cBhvr>
                                        <p:cTn id="45" dur="1" fill="hold">
                                          <p:stCondLst>
                                            <p:cond delay="0"/>
                                          </p:stCondLst>
                                        </p:cTn>
                                        <p:tgtEl>
                                          <p:spTgt spid="67"/>
                                        </p:tgtEl>
                                        <p:attrNameLst>
                                          <p:attrName>style.visibility</p:attrName>
                                        </p:attrNameLst>
                                      </p:cBhvr>
                                      <p:to>
                                        <p:strVal val="visible"/>
                                      </p:to>
                                    </p:set>
                                    <p:animEffect transition="in" filter="wipe(up)">
                                      <p:cBhvr>
                                        <p:cTn id="46" dur="500"/>
                                        <p:tgtEl>
                                          <p:spTgt spid="67"/>
                                        </p:tgtEl>
                                      </p:cBhvr>
                                    </p:animEffect>
                                  </p:childTnLst>
                                </p:cTn>
                              </p:par>
                            </p:childTnLst>
                          </p:cTn>
                        </p:par>
                        <p:par>
                          <p:cTn id="47" fill="hold">
                            <p:stCondLst>
                              <p:cond delay="2000"/>
                            </p:stCondLst>
                            <p:childTnLst>
                              <p:par>
                                <p:cTn id="48" presetID="22" presetClass="entr" presetSubtype="1" fill="hold" grpId="0" nodeType="afterEffect">
                                  <p:stCondLst>
                                    <p:cond delay="0"/>
                                  </p:stCondLst>
                                  <p:childTnLst>
                                    <p:set>
                                      <p:cBhvr>
                                        <p:cTn id="49" dur="1" fill="hold">
                                          <p:stCondLst>
                                            <p:cond delay="0"/>
                                          </p:stCondLst>
                                        </p:cTn>
                                        <p:tgtEl>
                                          <p:spTgt spid="69"/>
                                        </p:tgtEl>
                                        <p:attrNameLst>
                                          <p:attrName>style.visibility</p:attrName>
                                        </p:attrNameLst>
                                      </p:cBhvr>
                                      <p:to>
                                        <p:strVal val="visible"/>
                                      </p:to>
                                    </p:set>
                                    <p:animEffect transition="in" filter="wipe(up)">
                                      <p:cBhvr>
                                        <p:cTn id="50" dur="500"/>
                                        <p:tgtEl>
                                          <p:spTgt spid="69"/>
                                        </p:tgtEl>
                                      </p:cBhvr>
                                    </p:animEffect>
                                  </p:childTnLst>
                                </p:cTn>
                              </p:par>
                            </p:childTnLst>
                          </p:cTn>
                        </p:par>
                        <p:par>
                          <p:cTn id="51" fill="hold">
                            <p:stCondLst>
                              <p:cond delay="2500"/>
                            </p:stCondLst>
                            <p:childTnLst>
                              <p:par>
                                <p:cTn id="52" presetID="22" presetClass="entr" presetSubtype="1" fill="hold" grpId="0" nodeType="afterEffect">
                                  <p:stCondLst>
                                    <p:cond delay="0"/>
                                  </p:stCondLst>
                                  <p:childTnLst>
                                    <p:set>
                                      <p:cBhvr>
                                        <p:cTn id="53" dur="1" fill="hold">
                                          <p:stCondLst>
                                            <p:cond delay="0"/>
                                          </p:stCondLst>
                                        </p:cTn>
                                        <p:tgtEl>
                                          <p:spTgt spid="70"/>
                                        </p:tgtEl>
                                        <p:attrNameLst>
                                          <p:attrName>style.visibility</p:attrName>
                                        </p:attrNameLst>
                                      </p:cBhvr>
                                      <p:to>
                                        <p:strVal val="visible"/>
                                      </p:to>
                                    </p:set>
                                    <p:animEffect transition="in" filter="wipe(up)">
                                      <p:cBhvr>
                                        <p:cTn id="54" dur="500"/>
                                        <p:tgtEl>
                                          <p:spTgt spid="70"/>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1" fill="hold" grpId="0" nodeType="clickEffect">
                                  <p:stCondLst>
                                    <p:cond delay="0"/>
                                  </p:stCondLst>
                                  <p:childTnLst>
                                    <p:set>
                                      <p:cBhvr>
                                        <p:cTn id="58" dur="1" fill="hold">
                                          <p:stCondLst>
                                            <p:cond delay="0"/>
                                          </p:stCondLst>
                                        </p:cTn>
                                        <p:tgtEl>
                                          <p:spTgt spid="3"/>
                                        </p:tgtEl>
                                        <p:attrNameLst>
                                          <p:attrName>style.visibility</p:attrName>
                                        </p:attrNameLst>
                                      </p:cBhvr>
                                      <p:to>
                                        <p:strVal val="visible"/>
                                      </p:to>
                                    </p:set>
                                    <p:animEffect transition="in" filter="wipe(up)">
                                      <p:cBhvr>
                                        <p:cTn id="5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p:bldP spid="57" grpId="0"/>
      <p:bldP spid="2" grpId="0"/>
      <p:bldP spid="58" grpId="0"/>
      <p:bldP spid="59" grpId="0"/>
      <p:bldP spid="60" grpId="0"/>
      <p:bldP spid="61" grpId="0"/>
      <p:bldP spid="3" grpId="0"/>
      <p:bldP spid="5" grpId="0" animBg="1"/>
      <p:bldP spid="65" grpId="0" animBg="1"/>
      <p:bldP spid="66" grpId="0" animBg="1"/>
      <p:bldP spid="67" grpId="0"/>
      <p:bldP spid="69" grpId="0"/>
      <p:bldP spid="70" grpId="0"/>
    </p:bld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Analyse</a:t>
            </a:r>
            <a:endParaRPr lang="fr" sz="3600" dirty="0">
              <a:solidFill>
                <a:schemeClr val="bg1"/>
              </a:solidFill>
              <a:latin typeface="FiraSans Regular"/>
              <a:ea typeface="Segoe Pro Display Light" charset="0"/>
              <a:cs typeface="Segoe Pro Display Light" charset="0"/>
            </a:endParaRPr>
          </a:p>
        </p:txBody>
      </p:sp>
      <p:grpSp>
        <p:nvGrpSpPr>
          <p:cNvPr id="38" name="Groupe 37"/>
          <p:cNvGrpSpPr/>
          <p:nvPr/>
        </p:nvGrpSpPr>
        <p:grpSpPr>
          <a:xfrm>
            <a:off x="180568" y="1289841"/>
            <a:ext cx="571500" cy="646331"/>
            <a:chOff x="274274" y="1300753"/>
            <a:chExt cx="571500" cy="646331"/>
          </a:xfrm>
        </p:grpSpPr>
        <p:sp>
          <p:nvSpPr>
            <p:cNvPr id="43" name="Rectangle 42"/>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ZoneTexte 45"/>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4</a:t>
              </a:r>
              <a:endParaRPr lang="fr-FR" sz="3600" b="1" dirty="0">
                <a:solidFill>
                  <a:srgbClr val="D24726"/>
                </a:solidFill>
              </a:endParaRPr>
            </a:p>
          </p:txBody>
        </p:sp>
      </p:grpSp>
      <p:sp>
        <p:nvSpPr>
          <p:cNvPr id="3" name="Ellipse 2"/>
          <p:cNvSpPr/>
          <p:nvPr/>
        </p:nvSpPr>
        <p:spPr>
          <a:xfrm>
            <a:off x="373494" y="2659914"/>
            <a:ext cx="7056000" cy="6984000"/>
          </a:xfrm>
          <a:prstGeom prst="ellipse">
            <a:avLst/>
          </a:prstGeom>
          <a:solidFill>
            <a:srgbClr val="F9B233"/>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latin typeface="Bahnschrift" panose="020B0502040204020203" pitchFamily="34" charset="0"/>
            </a:endParaRPr>
          </a:p>
        </p:txBody>
      </p:sp>
      <p:sp>
        <p:nvSpPr>
          <p:cNvPr id="15" name="Ellipse 14"/>
          <p:cNvSpPr/>
          <p:nvPr/>
        </p:nvSpPr>
        <p:spPr>
          <a:xfrm>
            <a:off x="2163097" y="4503174"/>
            <a:ext cx="3352800" cy="3244646"/>
          </a:xfrm>
          <a:prstGeom prst="ellipse">
            <a:avLst/>
          </a:prstGeom>
          <a:solidFill>
            <a:schemeClr val="bg1"/>
          </a:solidFill>
          <a:ln w="28575">
            <a:solidFill>
              <a:schemeClr val="accent1">
                <a:lumMod val="75000"/>
              </a:schemeClr>
            </a:solidFill>
            <a:prstDash val="sysDash"/>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a:latin typeface="Bahnschrift" panose="020B0502040204020203" pitchFamily="34" charset="0"/>
            </a:endParaRPr>
          </a:p>
        </p:txBody>
      </p:sp>
      <p:grpSp>
        <p:nvGrpSpPr>
          <p:cNvPr id="23" name="Groupe 22"/>
          <p:cNvGrpSpPr/>
          <p:nvPr/>
        </p:nvGrpSpPr>
        <p:grpSpPr>
          <a:xfrm>
            <a:off x="1802762" y="2789491"/>
            <a:ext cx="2285771" cy="1209370"/>
            <a:chOff x="2591028" y="2473461"/>
            <a:chExt cx="2620931" cy="1209370"/>
          </a:xfrm>
        </p:grpSpPr>
        <p:grpSp>
          <p:nvGrpSpPr>
            <p:cNvPr id="9" name="Groupe 8"/>
            <p:cNvGrpSpPr/>
            <p:nvPr/>
          </p:nvGrpSpPr>
          <p:grpSpPr>
            <a:xfrm>
              <a:off x="2591028" y="2473461"/>
              <a:ext cx="2620931" cy="1209370"/>
              <a:chOff x="1927123" y="2340077"/>
              <a:chExt cx="2821858" cy="1622152"/>
            </a:xfrm>
          </p:grpSpPr>
          <p:sp>
            <p:nvSpPr>
              <p:cNvPr id="7" name="Rectangle à coins arrondis 6"/>
              <p:cNvSpPr/>
              <p:nvPr/>
            </p:nvSpPr>
            <p:spPr>
              <a:xfrm>
                <a:off x="1927123" y="2340077"/>
                <a:ext cx="2821858" cy="1377299"/>
              </a:xfrm>
              <a:prstGeom prst="roundRect">
                <a:avLst>
                  <a:gd name="adj" fmla="val 11438"/>
                </a:avLst>
              </a:prstGeom>
              <a:solidFill>
                <a:srgbClr val="009F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Bahnschrift" panose="020B0502040204020203" pitchFamily="34" charset="0"/>
                </a:endParaRPr>
              </a:p>
            </p:txBody>
          </p:sp>
          <p:sp>
            <p:nvSpPr>
              <p:cNvPr id="8" name="Triangle isocèle 7"/>
              <p:cNvSpPr/>
              <p:nvPr/>
            </p:nvSpPr>
            <p:spPr>
              <a:xfrm rot="10800000">
                <a:off x="4015949" y="3720791"/>
                <a:ext cx="444432" cy="241438"/>
              </a:xfrm>
              <a:prstGeom prst="triangle">
                <a:avLst/>
              </a:prstGeom>
              <a:solidFill>
                <a:srgbClr val="009F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Bahnschrift" panose="020B0502040204020203" pitchFamily="34" charset="0"/>
                </a:endParaRPr>
              </a:p>
            </p:txBody>
          </p:sp>
        </p:grpSp>
        <p:sp>
          <p:nvSpPr>
            <p:cNvPr id="16" name="ZoneTexte 15"/>
            <p:cNvSpPr txBox="1"/>
            <p:nvPr/>
          </p:nvSpPr>
          <p:spPr>
            <a:xfrm>
              <a:off x="2646676" y="2530487"/>
              <a:ext cx="2509632" cy="877163"/>
            </a:xfrm>
            <a:prstGeom prst="rect">
              <a:avLst/>
            </a:prstGeom>
            <a:noFill/>
          </p:spPr>
          <p:txBody>
            <a:bodyPr wrap="square" rtlCol="0">
              <a:spAutoFit/>
            </a:bodyPr>
            <a:lstStyle/>
            <a:p>
              <a:pPr>
                <a:spcAft>
                  <a:spcPts val="1800"/>
                </a:spcAft>
              </a:pPr>
              <a:r>
                <a:rPr lang="fr-FR" sz="1400" b="1" dirty="0" smtClean="0">
                  <a:solidFill>
                    <a:schemeClr val="bg1"/>
                  </a:solidFill>
                  <a:latin typeface="Bahnschrift" panose="020B0502040204020203" pitchFamily="34" charset="0"/>
                </a:rPr>
                <a:t>S’INFORMER</a:t>
              </a:r>
            </a:p>
            <a:p>
              <a:r>
                <a:rPr lang="fr-FR" sz="1100" dirty="0" smtClean="0">
                  <a:solidFill>
                    <a:schemeClr val="bg1"/>
                  </a:solidFill>
                  <a:latin typeface="Bahnschrift" panose="020B0502040204020203" pitchFamily="34" charset="0"/>
                </a:rPr>
                <a:t>Prendre le temps de s’informer</a:t>
              </a:r>
            </a:p>
            <a:p>
              <a:r>
                <a:rPr lang="fr-FR" sz="1100" dirty="0" smtClean="0">
                  <a:solidFill>
                    <a:schemeClr val="bg1"/>
                  </a:solidFill>
                  <a:latin typeface="Bahnschrift" panose="020B0502040204020203" pitchFamily="34" charset="0"/>
                </a:rPr>
                <a:t>Comprendre avant de juger</a:t>
              </a:r>
              <a:endParaRPr lang="fr-FR" sz="1100" dirty="0">
                <a:solidFill>
                  <a:schemeClr val="bg1"/>
                </a:solidFill>
                <a:latin typeface="Bahnschrift" panose="020B0502040204020203" pitchFamily="34" charset="0"/>
              </a:endParaRPr>
            </a:p>
          </p:txBody>
        </p:sp>
        <p:cxnSp>
          <p:nvCxnSpPr>
            <p:cNvPr id="20" name="Connecteur droit 19"/>
            <p:cNvCxnSpPr/>
            <p:nvPr/>
          </p:nvCxnSpPr>
          <p:spPr>
            <a:xfrm flipV="1">
              <a:off x="2739133" y="2860028"/>
              <a:ext cx="2290915" cy="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28" name="Groupe 27"/>
          <p:cNvGrpSpPr/>
          <p:nvPr/>
        </p:nvGrpSpPr>
        <p:grpSpPr>
          <a:xfrm>
            <a:off x="26969" y="5006364"/>
            <a:ext cx="2001599" cy="2149043"/>
            <a:chOff x="2511514" y="2473460"/>
            <a:chExt cx="3031506" cy="1184342"/>
          </a:xfrm>
        </p:grpSpPr>
        <p:grpSp>
          <p:nvGrpSpPr>
            <p:cNvPr id="29" name="Groupe 28"/>
            <p:cNvGrpSpPr/>
            <p:nvPr/>
          </p:nvGrpSpPr>
          <p:grpSpPr>
            <a:xfrm>
              <a:off x="2591028" y="2473460"/>
              <a:ext cx="2951992" cy="1121533"/>
              <a:chOff x="1927123" y="2340077"/>
              <a:chExt cx="3178296" cy="1504336"/>
            </a:xfrm>
          </p:grpSpPr>
          <p:sp>
            <p:nvSpPr>
              <p:cNvPr id="32" name="Rectangle à coins arrondis 31"/>
              <p:cNvSpPr/>
              <p:nvPr/>
            </p:nvSpPr>
            <p:spPr>
              <a:xfrm>
                <a:off x="1927123" y="2340077"/>
                <a:ext cx="2878175" cy="1504336"/>
              </a:xfrm>
              <a:prstGeom prst="roundRect">
                <a:avLst>
                  <a:gd name="adj" fmla="val 11438"/>
                </a:avLst>
              </a:prstGeom>
              <a:solidFill>
                <a:srgbClr val="009F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Bahnschrift" panose="020B0502040204020203" pitchFamily="34" charset="0"/>
                </a:endParaRPr>
              </a:p>
            </p:txBody>
          </p:sp>
          <p:sp>
            <p:nvSpPr>
              <p:cNvPr id="33" name="Triangle isocèle 32"/>
              <p:cNvSpPr/>
              <p:nvPr/>
            </p:nvSpPr>
            <p:spPr>
              <a:xfrm rot="5400000">
                <a:off x="4812605" y="3043142"/>
                <a:ext cx="292112" cy="293517"/>
              </a:xfrm>
              <a:prstGeom prst="triangle">
                <a:avLst/>
              </a:prstGeom>
              <a:solidFill>
                <a:srgbClr val="009F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Bahnschrift" panose="020B0502040204020203" pitchFamily="34" charset="0"/>
                </a:endParaRPr>
              </a:p>
            </p:txBody>
          </p:sp>
        </p:grpSp>
        <p:sp>
          <p:nvSpPr>
            <p:cNvPr id="30" name="ZoneTexte 29"/>
            <p:cNvSpPr txBox="1"/>
            <p:nvPr/>
          </p:nvSpPr>
          <p:spPr>
            <a:xfrm>
              <a:off x="2511514" y="2484824"/>
              <a:ext cx="2887803" cy="1172978"/>
            </a:xfrm>
            <a:prstGeom prst="rect">
              <a:avLst/>
            </a:prstGeom>
            <a:noFill/>
          </p:spPr>
          <p:txBody>
            <a:bodyPr wrap="square" rtlCol="0">
              <a:spAutoFit/>
            </a:bodyPr>
            <a:lstStyle/>
            <a:p>
              <a:pPr>
                <a:spcAft>
                  <a:spcPts val="1800"/>
                </a:spcAft>
              </a:pPr>
              <a:r>
                <a:rPr lang="fr-FR" sz="1400" b="1" dirty="0" smtClean="0">
                  <a:solidFill>
                    <a:schemeClr val="bg1"/>
                  </a:solidFill>
                  <a:latin typeface="Bahnschrift" panose="020B0502040204020203" pitchFamily="34" charset="0"/>
                </a:rPr>
                <a:t>ÉVALUER LES INTERPRÉTATIONS</a:t>
              </a:r>
            </a:p>
            <a:p>
              <a:r>
                <a:rPr lang="fr-FR" sz="1100" dirty="0" smtClean="0">
                  <a:solidFill>
                    <a:schemeClr val="bg1"/>
                  </a:solidFill>
                  <a:latin typeface="Bahnschrift" panose="020B0502040204020203" pitchFamily="34" charset="0"/>
                </a:rPr>
                <a:t>Distinguer</a:t>
              </a:r>
            </a:p>
            <a:p>
              <a:pPr marL="171450" indent="-171450">
                <a:buFont typeface="Arial" panose="020B0604020202020204" pitchFamily="34" charset="0"/>
                <a:buChar char="•"/>
              </a:pPr>
              <a:r>
                <a:rPr lang="fr-FR" sz="1100" dirty="0" smtClean="0">
                  <a:solidFill>
                    <a:schemeClr val="bg1"/>
                  </a:solidFill>
                  <a:latin typeface="Bahnschrift" panose="020B0502040204020203" pitchFamily="34" charset="0"/>
                </a:rPr>
                <a:t>Les interprétations validées par l’expérience</a:t>
              </a:r>
            </a:p>
            <a:p>
              <a:pPr marL="171450" indent="-171450">
                <a:buFont typeface="Arial" panose="020B0604020202020204" pitchFamily="34" charset="0"/>
                <a:buChar char="•"/>
              </a:pPr>
              <a:r>
                <a:rPr lang="fr-FR" sz="1100" dirty="0" smtClean="0">
                  <a:solidFill>
                    <a:schemeClr val="bg1"/>
                  </a:solidFill>
                  <a:latin typeface="Bahnschrift" panose="020B0502040204020203" pitchFamily="34" charset="0"/>
                </a:rPr>
                <a:t>Les hypothèses</a:t>
              </a:r>
            </a:p>
            <a:p>
              <a:pPr marL="171450" indent="-171450">
                <a:buFont typeface="Arial" panose="020B0604020202020204" pitchFamily="34" charset="0"/>
                <a:buChar char="•"/>
              </a:pPr>
              <a:r>
                <a:rPr lang="fr-FR" sz="1100" dirty="0" smtClean="0">
                  <a:solidFill>
                    <a:schemeClr val="bg1"/>
                  </a:solidFill>
                  <a:latin typeface="Bahnschrift" panose="020B0502040204020203" pitchFamily="34" charset="0"/>
                </a:rPr>
                <a:t>Les opinion liées à ses croyances</a:t>
              </a:r>
              <a:endParaRPr lang="fr-FR" sz="1100" dirty="0">
                <a:solidFill>
                  <a:schemeClr val="bg1"/>
                </a:solidFill>
                <a:latin typeface="Bahnschrift" panose="020B0502040204020203" pitchFamily="34" charset="0"/>
              </a:endParaRPr>
            </a:p>
          </p:txBody>
        </p:sp>
        <p:cxnSp>
          <p:nvCxnSpPr>
            <p:cNvPr id="31" name="Connecteur droit 30"/>
            <p:cNvCxnSpPr/>
            <p:nvPr/>
          </p:nvCxnSpPr>
          <p:spPr>
            <a:xfrm flipV="1">
              <a:off x="2656341" y="2803569"/>
              <a:ext cx="2526543" cy="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35" name="Groupe 34"/>
          <p:cNvGrpSpPr/>
          <p:nvPr/>
        </p:nvGrpSpPr>
        <p:grpSpPr>
          <a:xfrm>
            <a:off x="1111308" y="8196407"/>
            <a:ext cx="2506871" cy="1660379"/>
            <a:chOff x="2591028" y="2369581"/>
            <a:chExt cx="2897636" cy="1004434"/>
          </a:xfrm>
        </p:grpSpPr>
        <p:grpSp>
          <p:nvGrpSpPr>
            <p:cNvPr id="36" name="Groupe 35"/>
            <p:cNvGrpSpPr/>
            <p:nvPr/>
          </p:nvGrpSpPr>
          <p:grpSpPr>
            <a:xfrm>
              <a:off x="2591028" y="2369581"/>
              <a:ext cx="2770303" cy="1004434"/>
              <a:chOff x="1927123" y="2200744"/>
              <a:chExt cx="2982681" cy="1347268"/>
            </a:xfrm>
          </p:grpSpPr>
          <p:sp>
            <p:nvSpPr>
              <p:cNvPr id="40" name="Rectangle à coins arrondis 39"/>
              <p:cNvSpPr/>
              <p:nvPr/>
            </p:nvSpPr>
            <p:spPr>
              <a:xfrm>
                <a:off x="1927123" y="2340078"/>
                <a:ext cx="2982681" cy="1207934"/>
              </a:xfrm>
              <a:prstGeom prst="roundRect">
                <a:avLst>
                  <a:gd name="adj" fmla="val 11438"/>
                </a:avLst>
              </a:prstGeom>
              <a:solidFill>
                <a:srgbClr val="009F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Bahnschrift" panose="020B0502040204020203" pitchFamily="34" charset="0"/>
                </a:endParaRPr>
              </a:p>
            </p:txBody>
          </p:sp>
          <p:sp>
            <p:nvSpPr>
              <p:cNvPr id="41" name="Triangle isocèle 40"/>
              <p:cNvSpPr/>
              <p:nvPr/>
            </p:nvSpPr>
            <p:spPr>
              <a:xfrm>
                <a:off x="4070422" y="2200744"/>
                <a:ext cx="448016" cy="146056"/>
              </a:xfrm>
              <a:prstGeom prst="triangle">
                <a:avLst/>
              </a:prstGeom>
              <a:solidFill>
                <a:srgbClr val="009F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Bahnschrift" panose="020B0502040204020203" pitchFamily="34" charset="0"/>
                </a:endParaRPr>
              </a:p>
            </p:txBody>
          </p:sp>
        </p:grpSp>
        <p:sp>
          <p:nvSpPr>
            <p:cNvPr id="37" name="ZoneTexte 36"/>
            <p:cNvSpPr txBox="1"/>
            <p:nvPr/>
          </p:nvSpPr>
          <p:spPr>
            <a:xfrm>
              <a:off x="2600860" y="2484824"/>
              <a:ext cx="2887804" cy="865771"/>
            </a:xfrm>
            <a:prstGeom prst="rect">
              <a:avLst/>
            </a:prstGeom>
            <a:noFill/>
          </p:spPr>
          <p:txBody>
            <a:bodyPr wrap="square" rtlCol="0">
              <a:spAutoFit/>
            </a:bodyPr>
            <a:lstStyle/>
            <a:p>
              <a:pPr>
                <a:spcAft>
                  <a:spcPts val="1800"/>
                </a:spcAft>
              </a:pPr>
              <a:r>
                <a:rPr lang="fr-FR" sz="1400" b="1" dirty="0" smtClean="0">
                  <a:solidFill>
                    <a:schemeClr val="bg1"/>
                  </a:solidFill>
                  <a:latin typeface="Bahnschrift" panose="020B0502040204020203" pitchFamily="34" charset="0"/>
                </a:rPr>
                <a:t>CONFRONTER </a:t>
              </a:r>
              <a:br>
                <a:rPr lang="fr-FR" sz="1400" b="1" dirty="0" smtClean="0">
                  <a:solidFill>
                    <a:schemeClr val="bg1"/>
                  </a:solidFill>
                  <a:latin typeface="Bahnschrift" panose="020B0502040204020203" pitchFamily="34" charset="0"/>
                </a:rPr>
              </a:br>
              <a:r>
                <a:rPr lang="fr-FR" sz="1400" b="1" dirty="0" smtClean="0">
                  <a:solidFill>
                    <a:schemeClr val="bg1"/>
                  </a:solidFill>
                  <a:latin typeface="Bahnschrift" panose="020B0502040204020203" pitchFamily="34" charset="0"/>
                </a:rPr>
                <a:t>LES INTERPRÉTATIONS</a:t>
              </a:r>
            </a:p>
            <a:p>
              <a:r>
                <a:rPr lang="fr-FR" sz="1100" dirty="0" smtClean="0">
                  <a:solidFill>
                    <a:schemeClr val="bg1"/>
                  </a:solidFill>
                  <a:latin typeface="Bahnschrift" panose="020B0502040204020203" pitchFamily="34" charset="0"/>
                </a:rPr>
                <a:t>Prendre acte des débats entre les interprétations et de la nécessité du pluralisme en ne s’arrêtant pas à la première explication présentée </a:t>
              </a:r>
              <a:endParaRPr lang="fr-FR" sz="1100" dirty="0">
                <a:solidFill>
                  <a:schemeClr val="bg1"/>
                </a:solidFill>
                <a:latin typeface="Bahnschrift" panose="020B0502040204020203" pitchFamily="34" charset="0"/>
              </a:endParaRPr>
            </a:p>
          </p:txBody>
        </p:sp>
        <p:cxnSp>
          <p:nvCxnSpPr>
            <p:cNvPr id="39" name="Connecteur droit 38"/>
            <p:cNvCxnSpPr/>
            <p:nvPr/>
          </p:nvCxnSpPr>
          <p:spPr>
            <a:xfrm flipV="1">
              <a:off x="2745687" y="2821413"/>
              <a:ext cx="2526544" cy="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2" name="Groupe 41"/>
          <p:cNvGrpSpPr/>
          <p:nvPr/>
        </p:nvGrpSpPr>
        <p:grpSpPr>
          <a:xfrm>
            <a:off x="5225237" y="7165158"/>
            <a:ext cx="2505147" cy="1521641"/>
            <a:chOff x="2366622" y="2473461"/>
            <a:chExt cx="3280636" cy="1281645"/>
          </a:xfrm>
        </p:grpSpPr>
        <p:grpSp>
          <p:nvGrpSpPr>
            <p:cNvPr id="44" name="Groupe 43"/>
            <p:cNvGrpSpPr/>
            <p:nvPr/>
          </p:nvGrpSpPr>
          <p:grpSpPr>
            <a:xfrm>
              <a:off x="2366622" y="2473461"/>
              <a:ext cx="3280636" cy="1121533"/>
              <a:chOff x="1685513" y="2340077"/>
              <a:chExt cx="3532138" cy="1504336"/>
            </a:xfrm>
          </p:grpSpPr>
          <p:sp>
            <p:nvSpPr>
              <p:cNvPr id="48" name="Rectangle à coins arrondis 47"/>
              <p:cNvSpPr/>
              <p:nvPr/>
            </p:nvSpPr>
            <p:spPr>
              <a:xfrm>
                <a:off x="1927123" y="2340077"/>
                <a:ext cx="3290528" cy="1504336"/>
              </a:xfrm>
              <a:prstGeom prst="roundRect">
                <a:avLst>
                  <a:gd name="adj" fmla="val 11438"/>
                </a:avLst>
              </a:prstGeom>
              <a:solidFill>
                <a:srgbClr val="009F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Bahnschrift" panose="020B0502040204020203" pitchFamily="34" charset="0"/>
                </a:endParaRPr>
              </a:p>
            </p:txBody>
          </p:sp>
          <p:sp>
            <p:nvSpPr>
              <p:cNvPr id="49" name="Triangle isocèle 48"/>
              <p:cNvSpPr/>
              <p:nvPr/>
            </p:nvSpPr>
            <p:spPr>
              <a:xfrm rot="16200000">
                <a:off x="1574915" y="2695507"/>
                <a:ext cx="474987" cy="253791"/>
              </a:xfrm>
              <a:prstGeom prst="triangle">
                <a:avLst/>
              </a:prstGeom>
              <a:solidFill>
                <a:srgbClr val="009F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Bahnschrift" panose="020B0502040204020203" pitchFamily="34" charset="0"/>
                </a:endParaRPr>
              </a:p>
            </p:txBody>
          </p:sp>
        </p:grpSp>
        <p:sp>
          <p:nvSpPr>
            <p:cNvPr id="45" name="ZoneTexte 44"/>
            <p:cNvSpPr txBox="1"/>
            <p:nvPr/>
          </p:nvSpPr>
          <p:spPr>
            <a:xfrm>
              <a:off x="2600861" y="2513838"/>
              <a:ext cx="3046397" cy="1241268"/>
            </a:xfrm>
            <a:prstGeom prst="rect">
              <a:avLst/>
            </a:prstGeom>
            <a:noFill/>
          </p:spPr>
          <p:txBody>
            <a:bodyPr wrap="square" rtlCol="0">
              <a:spAutoFit/>
            </a:bodyPr>
            <a:lstStyle/>
            <a:p>
              <a:pPr>
                <a:spcAft>
                  <a:spcPts val="1800"/>
                </a:spcAft>
              </a:pPr>
              <a:r>
                <a:rPr lang="fr-FR" sz="1400" b="1" dirty="0" smtClean="0">
                  <a:solidFill>
                    <a:schemeClr val="bg1"/>
                  </a:solidFill>
                  <a:latin typeface="Bahnschrift" panose="020B0502040204020203" pitchFamily="34" charset="0"/>
                </a:rPr>
                <a:t>DISTINGUER  LES FAITS</a:t>
              </a:r>
              <a:br>
                <a:rPr lang="fr-FR" sz="1400" b="1" dirty="0" smtClean="0">
                  <a:solidFill>
                    <a:schemeClr val="bg1"/>
                  </a:solidFill>
                  <a:latin typeface="Bahnschrift" panose="020B0502040204020203" pitchFamily="34" charset="0"/>
                </a:rPr>
              </a:br>
              <a:r>
                <a:rPr lang="fr-FR" sz="1400" b="1" dirty="0" smtClean="0">
                  <a:solidFill>
                    <a:schemeClr val="bg1"/>
                  </a:solidFill>
                  <a:latin typeface="Bahnschrift" panose="020B0502040204020203" pitchFamily="34" charset="0"/>
                </a:rPr>
                <a:t>ET LES INTERPRÉTATIONS</a:t>
              </a:r>
            </a:p>
            <a:p>
              <a:r>
                <a:rPr lang="fr-FR" sz="1100" dirty="0" smtClean="0">
                  <a:solidFill>
                    <a:schemeClr val="bg1"/>
                  </a:solidFill>
                  <a:latin typeface="Bahnschrift" panose="020B0502040204020203" pitchFamily="34" charset="0"/>
                </a:rPr>
                <a:t>Distinguer les faits de l’interprétation qui les relie et qui les explique</a:t>
              </a:r>
            </a:p>
          </p:txBody>
        </p:sp>
        <p:cxnSp>
          <p:nvCxnSpPr>
            <p:cNvPr id="47" name="Connecteur droit 46"/>
            <p:cNvCxnSpPr/>
            <p:nvPr/>
          </p:nvCxnSpPr>
          <p:spPr>
            <a:xfrm flipV="1">
              <a:off x="2722713" y="3039683"/>
              <a:ext cx="2734356" cy="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56" name="Groupe 55"/>
          <p:cNvGrpSpPr/>
          <p:nvPr/>
        </p:nvGrpSpPr>
        <p:grpSpPr>
          <a:xfrm>
            <a:off x="5405237" y="3959047"/>
            <a:ext cx="2250097" cy="1508988"/>
            <a:chOff x="1518001" y="2473460"/>
            <a:chExt cx="3843332" cy="866626"/>
          </a:xfrm>
        </p:grpSpPr>
        <p:grpSp>
          <p:nvGrpSpPr>
            <p:cNvPr id="57" name="Groupe 56"/>
            <p:cNvGrpSpPr/>
            <p:nvPr/>
          </p:nvGrpSpPr>
          <p:grpSpPr>
            <a:xfrm>
              <a:off x="1518001" y="2473460"/>
              <a:ext cx="3843332" cy="866626"/>
              <a:chOff x="771836" y="2340077"/>
              <a:chExt cx="4137968" cy="1162424"/>
            </a:xfrm>
          </p:grpSpPr>
          <p:sp>
            <p:nvSpPr>
              <p:cNvPr id="60" name="Rectangle à coins arrondis 59"/>
              <p:cNvSpPr/>
              <p:nvPr/>
            </p:nvSpPr>
            <p:spPr>
              <a:xfrm>
                <a:off x="1092538" y="2340077"/>
                <a:ext cx="3817266" cy="1162424"/>
              </a:xfrm>
              <a:prstGeom prst="roundRect">
                <a:avLst>
                  <a:gd name="adj" fmla="val 11438"/>
                </a:avLst>
              </a:prstGeom>
              <a:solidFill>
                <a:srgbClr val="009F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Bahnschrift" panose="020B0502040204020203" pitchFamily="34" charset="0"/>
                </a:endParaRPr>
              </a:p>
            </p:txBody>
          </p:sp>
          <p:sp>
            <p:nvSpPr>
              <p:cNvPr id="61" name="Triangle isocèle 60"/>
              <p:cNvSpPr/>
              <p:nvPr/>
            </p:nvSpPr>
            <p:spPr>
              <a:xfrm rot="16200000">
                <a:off x="798688" y="2978166"/>
                <a:ext cx="277320" cy="331023"/>
              </a:xfrm>
              <a:prstGeom prst="triangle">
                <a:avLst/>
              </a:prstGeom>
              <a:solidFill>
                <a:srgbClr val="009F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Bahnschrift" panose="020B0502040204020203" pitchFamily="34" charset="0"/>
                </a:endParaRPr>
              </a:p>
            </p:txBody>
          </p:sp>
        </p:grpSp>
        <p:sp>
          <p:nvSpPr>
            <p:cNvPr id="58" name="ZoneTexte 57"/>
            <p:cNvSpPr txBox="1"/>
            <p:nvPr/>
          </p:nvSpPr>
          <p:spPr>
            <a:xfrm>
              <a:off x="1815870" y="2484824"/>
              <a:ext cx="3545459" cy="821929"/>
            </a:xfrm>
            <a:prstGeom prst="rect">
              <a:avLst/>
            </a:prstGeom>
            <a:noFill/>
          </p:spPr>
          <p:txBody>
            <a:bodyPr wrap="square" rtlCol="0">
              <a:spAutoFit/>
            </a:bodyPr>
            <a:lstStyle/>
            <a:p>
              <a:pPr>
                <a:spcAft>
                  <a:spcPts val="1800"/>
                </a:spcAft>
              </a:pPr>
              <a:r>
                <a:rPr lang="fr-FR" sz="1400" b="1" dirty="0" smtClean="0">
                  <a:solidFill>
                    <a:schemeClr val="bg1"/>
                  </a:solidFill>
                  <a:latin typeface="Bahnschrift" panose="020B0502040204020203" pitchFamily="34" charset="0"/>
                </a:rPr>
                <a:t>ÉVALUER </a:t>
              </a:r>
              <a:br>
                <a:rPr lang="fr-FR" sz="1400" b="1" dirty="0" smtClean="0">
                  <a:solidFill>
                    <a:schemeClr val="bg1"/>
                  </a:solidFill>
                  <a:latin typeface="Bahnschrift" panose="020B0502040204020203" pitchFamily="34" charset="0"/>
                </a:rPr>
              </a:br>
              <a:r>
                <a:rPr lang="fr-FR" sz="1400" b="1" dirty="0" smtClean="0">
                  <a:solidFill>
                    <a:schemeClr val="bg1"/>
                  </a:solidFill>
                  <a:latin typeface="Bahnschrift" panose="020B0502040204020203" pitchFamily="34" charset="0"/>
                </a:rPr>
                <a:t>L’INFORMATION</a:t>
              </a:r>
            </a:p>
            <a:p>
              <a:pPr marL="171450" indent="-171450">
                <a:buFont typeface="Arial" panose="020B0604020202020204" pitchFamily="34" charset="0"/>
                <a:buChar char="•"/>
              </a:pPr>
              <a:r>
                <a:rPr lang="fr-FR" sz="1100" dirty="0" smtClean="0">
                  <a:solidFill>
                    <a:schemeClr val="bg1"/>
                  </a:solidFill>
                  <a:latin typeface="Bahnschrift" panose="020B0502040204020203" pitchFamily="34" charset="0"/>
                </a:rPr>
                <a:t>Chercher la source</a:t>
              </a:r>
            </a:p>
            <a:p>
              <a:pPr marL="171450" indent="-171450" algn="just">
                <a:buFont typeface="Arial" panose="020B0604020202020204" pitchFamily="34" charset="0"/>
                <a:buChar char="•"/>
              </a:pPr>
              <a:r>
                <a:rPr lang="fr-FR" sz="1100" spc="-30" dirty="0" smtClean="0">
                  <a:solidFill>
                    <a:schemeClr val="bg1"/>
                  </a:solidFill>
                  <a:latin typeface="Bahnschrift" panose="020B0502040204020203" pitchFamily="34" charset="0"/>
                </a:rPr>
                <a:t>Comprendre qu’une </a:t>
              </a:r>
              <a:r>
                <a:rPr lang="fr-FR" sz="1100" spc="-30" dirty="0" err="1" smtClean="0">
                  <a:solidFill>
                    <a:schemeClr val="bg1"/>
                  </a:solidFill>
                  <a:latin typeface="Bahnschrift" panose="020B0502040204020203" pitchFamily="34" charset="0"/>
                </a:rPr>
                <a:t>connais-sance</a:t>
              </a:r>
              <a:r>
                <a:rPr lang="fr-FR" sz="1100" spc="-30" dirty="0" smtClean="0">
                  <a:solidFill>
                    <a:schemeClr val="bg1"/>
                  </a:solidFill>
                  <a:latin typeface="Bahnschrift" panose="020B0502040204020203" pitchFamily="34" charset="0"/>
                </a:rPr>
                <a:t> est construite et comment elle se construit</a:t>
              </a:r>
              <a:endParaRPr lang="fr-FR" sz="1100" spc="-30" dirty="0">
                <a:solidFill>
                  <a:schemeClr val="bg1"/>
                </a:solidFill>
                <a:latin typeface="Bahnschrift" panose="020B0502040204020203" pitchFamily="34" charset="0"/>
              </a:endParaRPr>
            </a:p>
          </p:txBody>
        </p:sp>
        <p:cxnSp>
          <p:nvCxnSpPr>
            <p:cNvPr id="59" name="Connecteur droit 58"/>
            <p:cNvCxnSpPr/>
            <p:nvPr/>
          </p:nvCxnSpPr>
          <p:spPr>
            <a:xfrm flipV="1">
              <a:off x="1964355" y="2798225"/>
              <a:ext cx="3207425" cy="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62" name="Groupe 61"/>
          <p:cNvGrpSpPr/>
          <p:nvPr/>
        </p:nvGrpSpPr>
        <p:grpSpPr>
          <a:xfrm>
            <a:off x="884554" y="7023421"/>
            <a:ext cx="1903722" cy="1000273"/>
            <a:chOff x="2550675" y="2466112"/>
            <a:chExt cx="2953961" cy="605108"/>
          </a:xfrm>
        </p:grpSpPr>
        <p:sp>
          <p:nvSpPr>
            <p:cNvPr id="64" name="ZoneTexte 63"/>
            <p:cNvSpPr txBox="1"/>
            <p:nvPr/>
          </p:nvSpPr>
          <p:spPr>
            <a:xfrm>
              <a:off x="2550675" y="2466112"/>
              <a:ext cx="2953961" cy="605108"/>
            </a:xfrm>
            <a:prstGeom prst="rect">
              <a:avLst/>
            </a:prstGeom>
            <a:noFill/>
          </p:spPr>
          <p:txBody>
            <a:bodyPr wrap="square" rtlCol="0">
              <a:spAutoFit/>
            </a:bodyPr>
            <a:lstStyle/>
            <a:p>
              <a:pPr>
                <a:spcAft>
                  <a:spcPts val="1800"/>
                </a:spcAft>
              </a:pPr>
              <a:r>
                <a:rPr lang="fr-FR" sz="1400" b="1" dirty="0" smtClean="0">
                  <a:latin typeface="Bahnschrift" panose="020B0502040204020203" pitchFamily="34" charset="0"/>
                </a:rPr>
                <a:t>MODESTIE</a:t>
              </a:r>
            </a:p>
            <a:p>
              <a:pPr marL="171450" indent="-171450">
                <a:buFont typeface="Arial" panose="020B0604020202020204" pitchFamily="34" charset="0"/>
                <a:buChar char="•"/>
              </a:pPr>
              <a:r>
                <a:rPr lang="fr-FR" sz="1000" dirty="0" smtClean="0">
                  <a:latin typeface="Bahnschrift" panose="020B0502040204020203" pitchFamily="34" charset="0"/>
                </a:rPr>
                <a:t>Avoir conscience de la complexité du réel</a:t>
              </a:r>
            </a:p>
            <a:p>
              <a:pPr marL="171450" indent="-171450">
                <a:buFont typeface="Arial" panose="020B0604020202020204" pitchFamily="34" charset="0"/>
                <a:buChar char="•"/>
              </a:pPr>
              <a:r>
                <a:rPr lang="fr-FR" sz="1000" dirty="0" smtClean="0">
                  <a:latin typeface="Bahnschrift" panose="020B0502040204020203" pitchFamily="34" charset="0"/>
                </a:rPr>
                <a:t>Accepter de s’être trompé</a:t>
              </a:r>
            </a:p>
          </p:txBody>
        </p:sp>
        <p:cxnSp>
          <p:nvCxnSpPr>
            <p:cNvPr id="65" name="Connecteur droit 64"/>
            <p:cNvCxnSpPr/>
            <p:nvPr/>
          </p:nvCxnSpPr>
          <p:spPr>
            <a:xfrm flipV="1">
              <a:off x="2725181" y="2713518"/>
              <a:ext cx="2526544" cy="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68" name="Groupe 67"/>
          <p:cNvGrpSpPr/>
          <p:nvPr/>
        </p:nvGrpSpPr>
        <p:grpSpPr>
          <a:xfrm>
            <a:off x="5587524" y="5746036"/>
            <a:ext cx="1730997" cy="1000273"/>
            <a:chOff x="2550675" y="2466112"/>
            <a:chExt cx="2953961" cy="605108"/>
          </a:xfrm>
        </p:grpSpPr>
        <p:sp>
          <p:nvSpPr>
            <p:cNvPr id="69" name="ZoneTexte 68"/>
            <p:cNvSpPr txBox="1"/>
            <p:nvPr/>
          </p:nvSpPr>
          <p:spPr>
            <a:xfrm>
              <a:off x="2550675" y="2466112"/>
              <a:ext cx="2953961" cy="605108"/>
            </a:xfrm>
            <a:prstGeom prst="rect">
              <a:avLst/>
            </a:prstGeom>
            <a:noFill/>
          </p:spPr>
          <p:txBody>
            <a:bodyPr wrap="square" rtlCol="0">
              <a:spAutoFit/>
            </a:bodyPr>
            <a:lstStyle/>
            <a:p>
              <a:pPr>
                <a:spcAft>
                  <a:spcPts val="1800"/>
                </a:spcAft>
              </a:pPr>
              <a:r>
                <a:rPr lang="fr-FR" sz="1400" b="1" dirty="0" smtClean="0">
                  <a:latin typeface="Bahnschrift" panose="020B0502040204020203" pitchFamily="34" charset="0"/>
                </a:rPr>
                <a:t>AUTONOMIE</a:t>
              </a:r>
            </a:p>
            <a:p>
              <a:pPr marL="171450" indent="-171450">
                <a:buFont typeface="Arial" panose="020B0604020202020204" pitchFamily="34" charset="0"/>
                <a:buChar char="•"/>
              </a:pPr>
              <a:r>
                <a:rPr lang="fr-FR" sz="1000" dirty="0" smtClean="0">
                  <a:latin typeface="Bahnschrift" panose="020B0502040204020203" pitchFamily="34" charset="0"/>
                </a:rPr>
                <a:t>Chercher à penser par soi même</a:t>
              </a:r>
            </a:p>
            <a:p>
              <a:pPr marL="171450" indent="-171450">
                <a:buFont typeface="Arial" panose="020B0604020202020204" pitchFamily="34" charset="0"/>
                <a:buChar char="•"/>
              </a:pPr>
              <a:r>
                <a:rPr lang="fr-FR" sz="1000" dirty="0" smtClean="0">
                  <a:latin typeface="Bahnschrift" panose="020B0502040204020203" pitchFamily="34" charset="0"/>
                </a:rPr>
                <a:t>Se méfier des préjugés</a:t>
              </a:r>
              <a:endParaRPr lang="fr-FR" sz="1000" dirty="0">
                <a:latin typeface="Bahnschrift" panose="020B0502040204020203" pitchFamily="34" charset="0"/>
              </a:endParaRPr>
            </a:p>
          </p:txBody>
        </p:sp>
        <p:cxnSp>
          <p:nvCxnSpPr>
            <p:cNvPr id="70" name="Connecteur droit 69"/>
            <p:cNvCxnSpPr/>
            <p:nvPr/>
          </p:nvCxnSpPr>
          <p:spPr>
            <a:xfrm flipV="1">
              <a:off x="2725181" y="2713518"/>
              <a:ext cx="2526544" cy="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71" name="Groupe 70"/>
          <p:cNvGrpSpPr/>
          <p:nvPr/>
        </p:nvGrpSpPr>
        <p:grpSpPr>
          <a:xfrm>
            <a:off x="1153989" y="3917110"/>
            <a:ext cx="1959420" cy="1000273"/>
            <a:chOff x="2550675" y="2466112"/>
            <a:chExt cx="2953961" cy="605108"/>
          </a:xfrm>
        </p:grpSpPr>
        <p:sp>
          <p:nvSpPr>
            <p:cNvPr id="72" name="ZoneTexte 71"/>
            <p:cNvSpPr txBox="1"/>
            <p:nvPr/>
          </p:nvSpPr>
          <p:spPr>
            <a:xfrm>
              <a:off x="2550675" y="2466112"/>
              <a:ext cx="2953961" cy="605108"/>
            </a:xfrm>
            <a:prstGeom prst="rect">
              <a:avLst/>
            </a:prstGeom>
            <a:noFill/>
          </p:spPr>
          <p:txBody>
            <a:bodyPr wrap="square" rtlCol="0">
              <a:spAutoFit/>
            </a:bodyPr>
            <a:lstStyle/>
            <a:p>
              <a:pPr algn="just">
                <a:spcAft>
                  <a:spcPts val="1800"/>
                </a:spcAft>
              </a:pPr>
              <a:r>
                <a:rPr lang="fr-FR" sz="1400" b="1" dirty="0" smtClean="0">
                  <a:latin typeface="Bahnschrift" panose="020B0502040204020203" pitchFamily="34" charset="0"/>
                </a:rPr>
                <a:t>ÉCOUTE</a:t>
              </a:r>
            </a:p>
            <a:p>
              <a:pPr marL="171450" indent="-171450" algn="just">
                <a:buFont typeface="Arial" panose="020B0604020202020204" pitchFamily="34" charset="0"/>
                <a:buChar char="•"/>
              </a:pPr>
              <a:r>
                <a:rPr lang="fr-FR" sz="1000" dirty="0" smtClean="0">
                  <a:latin typeface="Bahnschrift" panose="020B0502040204020203" pitchFamily="34" charset="0"/>
                </a:rPr>
                <a:t>S’intéresser à ce que savent et pensent les autres</a:t>
              </a:r>
            </a:p>
            <a:p>
              <a:pPr marL="171450" indent="-171450" algn="just">
                <a:buFont typeface="Arial" panose="020B0604020202020204" pitchFamily="34" charset="0"/>
                <a:buChar char="•"/>
              </a:pPr>
              <a:r>
                <a:rPr lang="fr-FR" sz="1000" dirty="0" smtClean="0">
                  <a:latin typeface="Bahnschrift" panose="020B0502040204020203" pitchFamily="34" charset="0"/>
                </a:rPr>
                <a:t>Accepter le débat</a:t>
              </a:r>
              <a:endParaRPr lang="fr-FR" sz="1000" dirty="0">
                <a:latin typeface="Bahnschrift" panose="020B0502040204020203" pitchFamily="34" charset="0"/>
              </a:endParaRPr>
            </a:p>
          </p:txBody>
        </p:sp>
        <p:cxnSp>
          <p:nvCxnSpPr>
            <p:cNvPr id="73" name="Connecteur droit 72"/>
            <p:cNvCxnSpPr/>
            <p:nvPr/>
          </p:nvCxnSpPr>
          <p:spPr>
            <a:xfrm flipV="1">
              <a:off x="2725181" y="2713518"/>
              <a:ext cx="2526544" cy="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74" name="Groupe 73"/>
          <p:cNvGrpSpPr/>
          <p:nvPr/>
        </p:nvGrpSpPr>
        <p:grpSpPr>
          <a:xfrm>
            <a:off x="3821041" y="8088004"/>
            <a:ext cx="1659369" cy="1154162"/>
            <a:chOff x="2550675" y="2466112"/>
            <a:chExt cx="2953961" cy="698202"/>
          </a:xfrm>
        </p:grpSpPr>
        <p:sp>
          <p:nvSpPr>
            <p:cNvPr id="75" name="ZoneTexte 74"/>
            <p:cNvSpPr txBox="1"/>
            <p:nvPr/>
          </p:nvSpPr>
          <p:spPr>
            <a:xfrm>
              <a:off x="2550675" y="2466112"/>
              <a:ext cx="2953961" cy="698202"/>
            </a:xfrm>
            <a:prstGeom prst="rect">
              <a:avLst/>
            </a:prstGeom>
            <a:noFill/>
          </p:spPr>
          <p:txBody>
            <a:bodyPr wrap="square" rtlCol="0">
              <a:spAutoFit/>
            </a:bodyPr>
            <a:lstStyle/>
            <a:p>
              <a:pPr>
                <a:spcAft>
                  <a:spcPts val="1800"/>
                </a:spcAft>
              </a:pPr>
              <a:r>
                <a:rPr lang="fr-FR" sz="1400" b="1" dirty="0" smtClean="0">
                  <a:latin typeface="Bahnschrift" panose="020B0502040204020203" pitchFamily="34" charset="0"/>
                </a:rPr>
                <a:t>LUCIDITÉ</a:t>
              </a:r>
            </a:p>
            <a:p>
              <a:pPr marL="171450" indent="-171450">
                <a:buFont typeface="Arial" panose="020B0604020202020204" pitchFamily="34" charset="0"/>
                <a:buChar char="•"/>
              </a:pPr>
              <a:r>
                <a:rPr lang="fr-FR" sz="1000" dirty="0" smtClean="0">
                  <a:latin typeface="Bahnschrift" panose="020B0502040204020203" pitchFamily="34" charset="0"/>
                </a:rPr>
                <a:t>Savoir ce que l’on sait avec certitude</a:t>
              </a:r>
            </a:p>
            <a:p>
              <a:pPr marL="171450" indent="-171450">
                <a:buFont typeface="Arial" panose="020B0604020202020204" pitchFamily="34" charset="0"/>
                <a:buChar char="•"/>
              </a:pPr>
              <a:r>
                <a:rPr lang="fr-FR" sz="1000" dirty="0" smtClean="0">
                  <a:latin typeface="Bahnschrift" panose="020B0502040204020203" pitchFamily="34" charset="0"/>
                </a:rPr>
                <a:t>Ce que l’on suppose…</a:t>
              </a:r>
            </a:p>
            <a:p>
              <a:pPr marL="171450" indent="-171450">
                <a:buFont typeface="Arial" panose="020B0604020202020204" pitchFamily="34" charset="0"/>
                <a:buChar char="•"/>
              </a:pPr>
              <a:r>
                <a:rPr lang="fr-FR" sz="1000" dirty="0" smtClean="0">
                  <a:latin typeface="Bahnschrift" panose="020B0502040204020203" pitchFamily="34" charset="0"/>
                </a:rPr>
                <a:t>… et ce qu’on ignore</a:t>
              </a:r>
              <a:endParaRPr lang="fr-FR" sz="1000" dirty="0">
                <a:latin typeface="Bahnschrift" panose="020B0502040204020203" pitchFamily="34" charset="0"/>
              </a:endParaRPr>
            </a:p>
          </p:txBody>
        </p:sp>
        <p:cxnSp>
          <p:nvCxnSpPr>
            <p:cNvPr id="76" name="Connecteur droit 75"/>
            <p:cNvCxnSpPr/>
            <p:nvPr/>
          </p:nvCxnSpPr>
          <p:spPr>
            <a:xfrm flipV="1">
              <a:off x="2725181" y="2713518"/>
              <a:ext cx="2526544" cy="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77" name="Groupe 76"/>
          <p:cNvGrpSpPr/>
          <p:nvPr/>
        </p:nvGrpSpPr>
        <p:grpSpPr>
          <a:xfrm>
            <a:off x="4251933" y="3046499"/>
            <a:ext cx="1829678" cy="1000273"/>
            <a:chOff x="2550675" y="2466112"/>
            <a:chExt cx="2953961" cy="605108"/>
          </a:xfrm>
        </p:grpSpPr>
        <p:sp>
          <p:nvSpPr>
            <p:cNvPr id="78" name="ZoneTexte 77"/>
            <p:cNvSpPr txBox="1"/>
            <p:nvPr/>
          </p:nvSpPr>
          <p:spPr>
            <a:xfrm>
              <a:off x="2550675" y="2466112"/>
              <a:ext cx="2953961" cy="605108"/>
            </a:xfrm>
            <a:prstGeom prst="rect">
              <a:avLst/>
            </a:prstGeom>
            <a:noFill/>
          </p:spPr>
          <p:txBody>
            <a:bodyPr wrap="square" rtlCol="0">
              <a:spAutoFit/>
            </a:bodyPr>
            <a:lstStyle/>
            <a:p>
              <a:pPr algn="just">
                <a:spcAft>
                  <a:spcPts val="1800"/>
                </a:spcAft>
              </a:pPr>
              <a:r>
                <a:rPr lang="fr-FR" sz="1400" b="1" dirty="0" smtClean="0">
                  <a:latin typeface="Bahnschrift" panose="020B0502040204020203" pitchFamily="34" charset="0"/>
                </a:rPr>
                <a:t>CURIOSITÉ</a:t>
              </a:r>
            </a:p>
            <a:p>
              <a:pPr marL="171450" indent="-171450" algn="just">
                <a:buFont typeface="Arial" panose="020B0604020202020204" pitchFamily="34" charset="0"/>
                <a:buChar char="•"/>
              </a:pPr>
              <a:r>
                <a:rPr lang="fr-FR" sz="1000" dirty="0" smtClean="0">
                  <a:latin typeface="Bahnschrift" panose="020B0502040204020203" pitchFamily="34" charset="0"/>
                </a:rPr>
                <a:t>Avoir envie de connaître</a:t>
              </a:r>
            </a:p>
            <a:p>
              <a:pPr marL="171450" indent="-171450" algn="just">
                <a:buFont typeface="Arial" panose="020B0604020202020204" pitchFamily="34" charset="0"/>
                <a:buChar char="•"/>
              </a:pPr>
              <a:r>
                <a:rPr lang="fr-FR" sz="1000" dirty="0" smtClean="0">
                  <a:latin typeface="Bahnschrift" panose="020B0502040204020203" pitchFamily="34" charset="0"/>
                </a:rPr>
                <a:t>Développer son </a:t>
              </a:r>
              <a:r>
                <a:rPr lang="fr-FR" sz="1000" dirty="0" err="1" smtClean="0">
                  <a:latin typeface="Bahnschrift" panose="020B0502040204020203" pitchFamily="34" charset="0"/>
                </a:rPr>
                <a:t>ouver-ture</a:t>
              </a:r>
              <a:r>
                <a:rPr lang="fr-FR" sz="1000" dirty="0" smtClean="0">
                  <a:latin typeface="Bahnschrift" panose="020B0502040204020203" pitchFamily="34" charset="0"/>
                </a:rPr>
                <a:t> d’esprit</a:t>
              </a:r>
              <a:endParaRPr lang="fr-FR" sz="1000" dirty="0">
                <a:latin typeface="Bahnschrift" panose="020B0502040204020203" pitchFamily="34" charset="0"/>
              </a:endParaRPr>
            </a:p>
          </p:txBody>
        </p:sp>
        <p:cxnSp>
          <p:nvCxnSpPr>
            <p:cNvPr id="79" name="Connecteur droit 78"/>
            <p:cNvCxnSpPr/>
            <p:nvPr/>
          </p:nvCxnSpPr>
          <p:spPr>
            <a:xfrm flipV="1">
              <a:off x="2725181" y="2713518"/>
              <a:ext cx="2526544" cy="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25" name="ZoneTexte 24"/>
          <p:cNvSpPr txBox="1"/>
          <p:nvPr/>
        </p:nvSpPr>
        <p:spPr>
          <a:xfrm>
            <a:off x="2598413" y="4916567"/>
            <a:ext cx="2486757" cy="2569934"/>
          </a:xfrm>
          <a:prstGeom prst="rect">
            <a:avLst/>
          </a:prstGeom>
          <a:noFill/>
        </p:spPr>
        <p:txBody>
          <a:bodyPr wrap="square" rtlCol="0">
            <a:spAutoFit/>
          </a:bodyPr>
          <a:lstStyle/>
          <a:p>
            <a:r>
              <a:rPr lang="fr-FR" sz="1700" b="1" spc="220" dirty="0" smtClean="0">
                <a:latin typeface="Bahnschrift" panose="020B0502040204020203" pitchFamily="34" charset="0"/>
              </a:rPr>
              <a:t>L’ESPRIT CRITIQUE</a:t>
            </a:r>
          </a:p>
          <a:p>
            <a:pPr algn="just"/>
            <a:r>
              <a:rPr lang="fr-FR" sz="1150" dirty="0" smtClean="0">
                <a:latin typeface="Bahnschrift" panose="020B0502040204020203" pitchFamily="34" charset="0"/>
              </a:rPr>
              <a:t>Il est à la fois un </a:t>
            </a:r>
            <a:r>
              <a:rPr lang="fr-FR" sz="1150" b="1" dirty="0" smtClean="0">
                <a:solidFill>
                  <a:srgbClr val="F9B233"/>
                </a:solidFill>
                <a:latin typeface="Bahnschrift" panose="020B0502040204020203" pitchFamily="34" charset="0"/>
              </a:rPr>
              <a:t>état d’esprit </a:t>
            </a:r>
            <a:r>
              <a:rPr lang="fr-FR" sz="1150" dirty="0" smtClean="0">
                <a:latin typeface="Bahnschrift" panose="020B0502040204020203" pitchFamily="34" charset="0"/>
              </a:rPr>
              <a:t>et un </a:t>
            </a:r>
            <a:r>
              <a:rPr lang="fr-FR" sz="1150" b="1" dirty="0" smtClean="0">
                <a:solidFill>
                  <a:srgbClr val="009FE3"/>
                </a:solidFill>
                <a:latin typeface="Bahnschrift" panose="020B0502040204020203" pitchFamily="34" charset="0"/>
              </a:rPr>
              <a:t>ensemble de pratiques </a:t>
            </a:r>
            <a:r>
              <a:rPr lang="fr-FR" sz="1150" dirty="0" smtClean="0">
                <a:latin typeface="Bahnschrift" panose="020B0502040204020203" pitchFamily="34" charset="0"/>
              </a:rPr>
              <a:t>qui se nourrissent mutuellement. L’esprit critique n’est jamais acquis, il est une exigence toujours à actualiser. Il naît et se renforce par des pratiques, dans un progrès continuel : on ne peut jamais prétendre le posséder parfaitement et en tous domaines, mais on doit toujours chercher à l’accroître</a:t>
            </a:r>
            <a:endParaRPr lang="fr-FR" sz="1150" dirty="0">
              <a:latin typeface="Bahnschrift" panose="020B0502040204020203" pitchFamily="34" charset="0"/>
            </a:endParaRPr>
          </a:p>
        </p:txBody>
      </p:sp>
      <p:sp>
        <p:nvSpPr>
          <p:cNvPr id="26" name="ZoneTexte 25"/>
          <p:cNvSpPr txBox="1"/>
          <p:nvPr/>
        </p:nvSpPr>
        <p:spPr>
          <a:xfrm>
            <a:off x="5817065" y="9729828"/>
            <a:ext cx="1901044" cy="253916"/>
          </a:xfrm>
          <a:prstGeom prst="rect">
            <a:avLst/>
          </a:prstGeom>
          <a:noFill/>
        </p:spPr>
        <p:txBody>
          <a:bodyPr wrap="square" rtlCol="0">
            <a:spAutoFit/>
          </a:bodyPr>
          <a:lstStyle/>
          <a:p>
            <a:r>
              <a:rPr lang="fr-FR" sz="1050" dirty="0" err="1" smtClean="0">
                <a:latin typeface="Bahnschrift" panose="020B0502040204020203" pitchFamily="34" charset="0"/>
              </a:rPr>
              <a:t>ÉDUSCOL</a:t>
            </a:r>
            <a:r>
              <a:rPr lang="fr-FR" sz="1050" dirty="0" smtClean="0">
                <a:latin typeface="Bahnschrift" panose="020B0502040204020203" pitchFamily="34" charset="0"/>
              </a:rPr>
              <a:t> – OCTOBRE 2016</a:t>
            </a:r>
            <a:endParaRPr lang="fr-FR" sz="1050" dirty="0">
              <a:latin typeface="Bahnschrift" panose="020B0502040204020203" pitchFamily="34" charset="0"/>
            </a:endParaRPr>
          </a:p>
        </p:txBody>
      </p:sp>
      <p:sp>
        <p:nvSpPr>
          <p:cNvPr id="27" name="Ellipse 26"/>
          <p:cNvSpPr/>
          <p:nvPr/>
        </p:nvSpPr>
        <p:spPr>
          <a:xfrm>
            <a:off x="3592671" y="4423840"/>
            <a:ext cx="144000" cy="144000"/>
          </a:xfrm>
          <a:prstGeom prst="ellipse">
            <a:avLst/>
          </a:prstGeom>
          <a:solidFill>
            <a:schemeClr val="bg1"/>
          </a:solidFill>
          <a:ln w="57150">
            <a:solidFill>
              <a:srgbClr val="009FE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Bahnschrift" panose="020B0502040204020203" pitchFamily="34" charset="0"/>
            </a:endParaRPr>
          </a:p>
        </p:txBody>
      </p:sp>
      <p:sp>
        <p:nvSpPr>
          <p:cNvPr id="80" name="Ellipse 79"/>
          <p:cNvSpPr/>
          <p:nvPr/>
        </p:nvSpPr>
        <p:spPr>
          <a:xfrm>
            <a:off x="5014760" y="4964474"/>
            <a:ext cx="144000" cy="144000"/>
          </a:xfrm>
          <a:prstGeom prst="ellipse">
            <a:avLst/>
          </a:prstGeom>
          <a:solidFill>
            <a:schemeClr val="bg1"/>
          </a:solidFill>
          <a:ln w="57150">
            <a:solidFill>
              <a:srgbClr val="009FE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Bahnschrift" panose="020B0502040204020203" pitchFamily="34" charset="0"/>
            </a:endParaRPr>
          </a:p>
        </p:txBody>
      </p:sp>
      <p:sp>
        <p:nvSpPr>
          <p:cNvPr id="81" name="Ellipse 80"/>
          <p:cNvSpPr/>
          <p:nvPr/>
        </p:nvSpPr>
        <p:spPr>
          <a:xfrm>
            <a:off x="4844108" y="7318607"/>
            <a:ext cx="144000" cy="144000"/>
          </a:xfrm>
          <a:prstGeom prst="ellipse">
            <a:avLst/>
          </a:prstGeom>
          <a:solidFill>
            <a:schemeClr val="bg1"/>
          </a:solidFill>
          <a:ln w="57150">
            <a:solidFill>
              <a:srgbClr val="009FE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Bahnschrift" panose="020B0502040204020203" pitchFamily="34" charset="0"/>
            </a:endParaRPr>
          </a:p>
        </p:txBody>
      </p:sp>
      <p:sp>
        <p:nvSpPr>
          <p:cNvPr id="82" name="Ellipse 81"/>
          <p:cNvSpPr/>
          <p:nvPr/>
        </p:nvSpPr>
        <p:spPr>
          <a:xfrm>
            <a:off x="3101261" y="7546061"/>
            <a:ext cx="144000" cy="144000"/>
          </a:xfrm>
          <a:prstGeom prst="ellipse">
            <a:avLst/>
          </a:prstGeom>
          <a:solidFill>
            <a:schemeClr val="bg1"/>
          </a:solidFill>
          <a:ln w="57150">
            <a:solidFill>
              <a:srgbClr val="009FE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Bahnschrift" panose="020B0502040204020203" pitchFamily="34" charset="0"/>
            </a:endParaRPr>
          </a:p>
        </p:txBody>
      </p:sp>
      <p:sp>
        <p:nvSpPr>
          <p:cNvPr id="83" name="Ellipse 82"/>
          <p:cNvSpPr/>
          <p:nvPr/>
        </p:nvSpPr>
        <p:spPr>
          <a:xfrm>
            <a:off x="2103085" y="6021580"/>
            <a:ext cx="144000" cy="144000"/>
          </a:xfrm>
          <a:prstGeom prst="ellipse">
            <a:avLst/>
          </a:prstGeom>
          <a:solidFill>
            <a:schemeClr val="bg1"/>
          </a:solidFill>
          <a:ln w="57150">
            <a:solidFill>
              <a:srgbClr val="009FE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Bahnschrift" panose="020B0502040204020203" pitchFamily="34" charset="0"/>
            </a:endParaRPr>
          </a:p>
        </p:txBody>
      </p:sp>
      <p:sp>
        <p:nvSpPr>
          <p:cNvPr id="88"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89" name="Rettangolo 10"/>
          <p:cNvSpPr/>
          <p:nvPr/>
        </p:nvSpPr>
        <p:spPr>
          <a:xfrm>
            <a:off x="2863935" y="178560"/>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90" name="Rettangolo 10"/>
          <p:cNvSpPr/>
          <p:nvPr/>
        </p:nvSpPr>
        <p:spPr>
          <a:xfrm>
            <a:off x="3931004" y="195263"/>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91"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92"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93"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94"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95" name="Parenthèse fermante 94"/>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3375085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21" presetClass="entr" presetSubtype="1" fill="hold" grpId="0"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heel(1)">
                                      <p:cBhvr>
                                        <p:cTn id="11" dur="1100"/>
                                        <p:tgtEl>
                                          <p:spTgt spid="15"/>
                                        </p:tgtEl>
                                      </p:cBhvr>
                                    </p:animEffect>
                                  </p:childTnLst>
                                </p:cTn>
                              </p:par>
                            </p:childTnLst>
                          </p:cTn>
                        </p:par>
                        <p:par>
                          <p:cTn id="12" fill="hold">
                            <p:stCondLst>
                              <p:cond delay="1600"/>
                            </p:stCondLst>
                            <p:childTnLst>
                              <p:par>
                                <p:cTn id="13" presetID="10" presetClass="entr" presetSubtype="0" fill="hold" grpId="0" nodeType="after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2100"/>
                                        <p:tgtEl>
                                          <p:spTgt spid="25"/>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27"/>
                                        </p:tgtEl>
                                        <p:attrNameLst>
                                          <p:attrName>style.visibility</p:attrName>
                                        </p:attrNameLst>
                                      </p:cBhvr>
                                      <p:to>
                                        <p:strVal val="visible"/>
                                      </p:to>
                                    </p:set>
                                  </p:childTnLst>
                                </p:cTn>
                              </p:par>
                            </p:childTnLst>
                          </p:cTn>
                        </p:par>
                        <p:par>
                          <p:cTn id="20" fill="hold">
                            <p:stCondLst>
                              <p:cond delay="0"/>
                            </p:stCondLst>
                            <p:childTnLst>
                              <p:par>
                                <p:cTn id="21" presetID="22" presetClass="entr" presetSubtype="4" fill="hold" nodeType="afterEffect">
                                  <p:stCondLst>
                                    <p:cond delay="0"/>
                                  </p:stCondLst>
                                  <p:childTnLst>
                                    <p:set>
                                      <p:cBhvr>
                                        <p:cTn id="22" dur="1" fill="hold">
                                          <p:stCondLst>
                                            <p:cond delay="0"/>
                                          </p:stCondLst>
                                        </p:cTn>
                                        <p:tgtEl>
                                          <p:spTgt spid="23"/>
                                        </p:tgtEl>
                                        <p:attrNameLst>
                                          <p:attrName>style.visibility</p:attrName>
                                        </p:attrNameLst>
                                      </p:cBhvr>
                                      <p:to>
                                        <p:strVal val="visible"/>
                                      </p:to>
                                    </p:set>
                                    <p:animEffect transition="in" filter="wipe(down)">
                                      <p:cBhvr>
                                        <p:cTn id="23" dur="1200"/>
                                        <p:tgtEl>
                                          <p:spTgt spid="23"/>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80"/>
                                        </p:tgtEl>
                                        <p:attrNameLst>
                                          <p:attrName>style.visibility</p:attrName>
                                        </p:attrNameLst>
                                      </p:cBhvr>
                                      <p:to>
                                        <p:strVal val="visible"/>
                                      </p:to>
                                    </p:set>
                                  </p:childTnLst>
                                </p:cTn>
                              </p:par>
                            </p:childTnLst>
                          </p:cTn>
                        </p:par>
                        <p:par>
                          <p:cTn id="28" fill="hold">
                            <p:stCondLst>
                              <p:cond delay="0"/>
                            </p:stCondLst>
                            <p:childTnLst>
                              <p:par>
                                <p:cTn id="29" presetID="22" presetClass="entr" presetSubtype="2" fill="hold" nodeType="afterEffect">
                                  <p:stCondLst>
                                    <p:cond delay="0"/>
                                  </p:stCondLst>
                                  <p:childTnLst>
                                    <p:set>
                                      <p:cBhvr>
                                        <p:cTn id="30" dur="1" fill="hold">
                                          <p:stCondLst>
                                            <p:cond delay="0"/>
                                          </p:stCondLst>
                                        </p:cTn>
                                        <p:tgtEl>
                                          <p:spTgt spid="56"/>
                                        </p:tgtEl>
                                        <p:attrNameLst>
                                          <p:attrName>style.visibility</p:attrName>
                                        </p:attrNameLst>
                                      </p:cBhvr>
                                      <p:to>
                                        <p:strVal val="visible"/>
                                      </p:to>
                                    </p:set>
                                    <p:animEffect transition="in" filter="wipe(right)">
                                      <p:cBhvr>
                                        <p:cTn id="31" dur="500"/>
                                        <p:tgtEl>
                                          <p:spTgt spid="56"/>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81"/>
                                        </p:tgtEl>
                                        <p:attrNameLst>
                                          <p:attrName>style.visibility</p:attrName>
                                        </p:attrNameLst>
                                      </p:cBhvr>
                                      <p:to>
                                        <p:strVal val="visible"/>
                                      </p:to>
                                    </p:set>
                                  </p:childTnLst>
                                </p:cTn>
                              </p:par>
                            </p:childTnLst>
                          </p:cTn>
                        </p:par>
                        <p:par>
                          <p:cTn id="36" fill="hold">
                            <p:stCondLst>
                              <p:cond delay="0"/>
                            </p:stCondLst>
                            <p:childTnLst>
                              <p:par>
                                <p:cTn id="37" presetID="22" presetClass="entr" presetSubtype="2" fill="hold" nodeType="afterEffect">
                                  <p:stCondLst>
                                    <p:cond delay="0"/>
                                  </p:stCondLst>
                                  <p:childTnLst>
                                    <p:set>
                                      <p:cBhvr>
                                        <p:cTn id="38" dur="1" fill="hold">
                                          <p:stCondLst>
                                            <p:cond delay="0"/>
                                          </p:stCondLst>
                                        </p:cTn>
                                        <p:tgtEl>
                                          <p:spTgt spid="42"/>
                                        </p:tgtEl>
                                        <p:attrNameLst>
                                          <p:attrName>style.visibility</p:attrName>
                                        </p:attrNameLst>
                                      </p:cBhvr>
                                      <p:to>
                                        <p:strVal val="visible"/>
                                      </p:to>
                                    </p:set>
                                    <p:animEffect transition="in" filter="wipe(right)">
                                      <p:cBhvr>
                                        <p:cTn id="39" dur="500"/>
                                        <p:tgtEl>
                                          <p:spTgt spid="42"/>
                                        </p:tgtEl>
                                      </p:cBhvr>
                                    </p:animEffec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82"/>
                                        </p:tgtEl>
                                        <p:attrNameLst>
                                          <p:attrName>style.visibility</p:attrName>
                                        </p:attrNameLst>
                                      </p:cBhvr>
                                      <p:to>
                                        <p:strVal val="visible"/>
                                      </p:to>
                                    </p:set>
                                  </p:childTnLst>
                                </p:cTn>
                              </p:par>
                            </p:childTnLst>
                          </p:cTn>
                        </p:par>
                        <p:par>
                          <p:cTn id="44" fill="hold">
                            <p:stCondLst>
                              <p:cond delay="0"/>
                            </p:stCondLst>
                            <p:childTnLst>
                              <p:par>
                                <p:cTn id="45" presetID="22" presetClass="entr" presetSubtype="1" fill="hold" nodeType="afterEffect">
                                  <p:stCondLst>
                                    <p:cond delay="0"/>
                                  </p:stCondLst>
                                  <p:childTnLst>
                                    <p:set>
                                      <p:cBhvr>
                                        <p:cTn id="46" dur="1" fill="hold">
                                          <p:stCondLst>
                                            <p:cond delay="0"/>
                                          </p:stCondLst>
                                        </p:cTn>
                                        <p:tgtEl>
                                          <p:spTgt spid="35"/>
                                        </p:tgtEl>
                                        <p:attrNameLst>
                                          <p:attrName>style.visibility</p:attrName>
                                        </p:attrNameLst>
                                      </p:cBhvr>
                                      <p:to>
                                        <p:strVal val="visible"/>
                                      </p:to>
                                    </p:set>
                                    <p:animEffect transition="in" filter="wipe(up)">
                                      <p:cBhvr>
                                        <p:cTn id="47" dur="500"/>
                                        <p:tgtEl>
                                          <p:spTgt spid="35"/>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83"/>
                                        </p:tgtEl>
                                        <p:attrNameLst>
                                          <p:attrName>style.visibility</p:attrName>
                                        </p:attrNameLst>
                                      </p:cBhvr>
                                      <p:to>
                                        <p:strVal val="visible"/>
                                      </p:to>
                                    </p:set>
                                  </p:childTnLst>
                                </p:cTn>
                              </p:par>
                            </p:childTnLst>
                          </p:cTn>
                        </p:par>
                        <p:par>
                          <p:cTn id="52" fill="hold">
                            <p:stCondLst>
                              <p:cond delay="0"/>
                            </p:stCondLst>
                            <p:childTnLst>
                              <p:par>
                                <p:cTn id="53" presetID="22" presetClass="entr" presetSubtype="2" fill="hold" nodeType="afterEffect">
                                  <p:stCondLst>
                                    <p:cond delay="0"/>
                                  </p:stCondLst>
                                  <p:childTnLst>
                                    <p:set>
                                      <p:cBhvr>
                                        <p:cTn id="54" dur="1" fill="hold">
                                          <p:stCondLst>
                                            <p:cond delay="0"/>
                                          </p:stCondLst>
                                        </p:cTn>
                                        <p:tgtEl>
                                          <p:spTgt spid="28"/>
                                        </p:tgtEl>
                                        <p:attrNameLst>
                                          <p:attrName>style.visibility</p:attrName>
                                        </p:attrNameLst>
                                      </p:cBhvr>
                                      <p:to>
                                        <p:strVal val="visible"/>
                                      </p:to>
                                    </p:set>
                                    <p:animEffect transition="in" filter="wipe(right)">
                                      <p:cBhvr>
                                        <p:cTn id="55" dur="500"/>
                                        <p:tgtEl>
                                          <p:spTgt spid="28"/>
                                        </p:tgtEl>
                                      </p:cBhvr>
                                    </p:animEffect>
                                  </p:childTnLst>
                                </p:cTn>
                              </p:par>
                            </p:childTnLst>
                          </p:cTn>
                        </p:par>
                      </p:childTnLst>
                    </p:cTn>
                  </p:par>
                  <p:par>
                    <p:cTn id="56" fill="hold">
                      <p:stCondLst>
                        <p:cond delay="indefinite"/>
                      </p:stCondLst>
                      <p:childTnLst>
                        <p:par>
                          <p:cTn id="57" fill="hold">
                            <p:stCondLst>
                              <p:cond delay="0"/>
                            </p:stCondLst>
                            <p:childTnLst>
                              <p:par>
                                <p:cTn id="58" presetID="53" presetClass="entr" presetSubtype="528" fill="hold" nodeType="clickEffect">
                                  <p:stCondLst>
                                    <p:cond delay="0"/>
                                  </p:stCondLst>
                                  <p:childTnLst>
                                    <p:set>
                                      <p:cBhvr>
                                        <p:cTn id="59" dur="1" fill="hold">
                                          <p:stCondLst>
                                            <p:cond delay="0"/>
                                          </p:stCondLst>
                                        </p:cTn>
                                        <p:tgtEl>
                                          <p:spTgt spid="77"/>
                                        </p:tgtEl>
                                        <p:attrNameLst>
                                          <p:attrName>style.visibility</p:attrName>
                                        </p:attrNameLst>
                                      </p:cBhvr>
                                      <p:to>
                                        <p:strVal val="visible"/>
                                      </p:to>
                                    </p:set>
                                    <p:anim calcmode="lin" valueType="num">
                                      <p:cBhvr>
                                        <p:cTn id="60" dur="1700" fill="hold"/>
                                        <p:tgtEl>
                                          <p:spTgt spid="77"/>
                                        </p:tgtEl>
                                        <p:attrNameLst>
                                          <p:attrName>ppt_w</p:attrName>
                                        </p:attrNameLst>
                                      </p:cBhvr>
                                      <p:tavLst>
                                        <p:tav tm="0">
                                          <p:val>
                                            <p:fltVal val="0"/>
                                          </p:val>
                                        </p:tav>
                                        <p:tav tm="100000">
                                          <p:val>
                                            <p:strVal val="#ppt_w"/>
                                          </p:val>
                                        </p:tav>
                                      </p:tavLst>
                                    </p:anim>
                                    <p:anim calcmode="lin" valueType="num">
                                      <p:cBhvr>
                                        <p:cTn id="61" dur="1700" fill="hold"/>
                                        <p:tgtEl>
                                          <p:spTgt spid="77"/>
                                        </p:tgtEl>
                                        <p:attrNameLst>
                                          <p:attrName>ppt_h</p:attrName>
                                        </p:attrNameLst>
                                      </p:cBhvr>
                                      <p:tavLst>
                                        <p:tav tm="0">
                                          <p:val>
                                            <p:fltVal val="0"/>
                                          </p:val>
                                        </p:tav>
                                        <p:tav tm="100000">
                                          <p:val>
                                            <p:strVal val="#ppt_h"/>
                                          </p:val>
                                        </p:tav>
                                      </p:tavLst>
                                    </p:anim>
                                    <p:animEffect transition="in" filter="fade">
                                      <p:cBhvr>
                                        <p:cTn id="62" dur="1700"/>
                                        <p:tgtEl>
                                          <p:spTgt spid="77"/>
                                        </p:tgtEl>
                                      </p:cBhvr>
                                    </p:animEffect>
                                    <p:anim calcmode="lin" valueType="num">
                                      <p:cBhvr>
                                        <p:cTn id="63" dur="1700" fill="hold"/>
                                        <p:tgtEl>
                                          <p:spTgt spid="77"/>
                                        </p:tgtEl>
                                        <p:attrNameLst>
                                          <p:attrName>ppt_x</p:attrName>
                                        </p:attrNameLst>
                                      </p:cBhvr>
                                      <p:tavLst>
                                        <p:tav tm="0">
                                          <p:val>
                                            <p:fltVal val="0.5"/>
                                          </p:val>
                                        </p:tav>
                                        <p:tav tm="100000">
                                          <p:val>
                                            <p:strVal val="#ppt_x"/>
                                          </p:val>
                                        </p:tav>
                                      </p:tavLst>
                                    </p:anim>
                                    <p:anim calcmode="lin" valueType="num">
                                      <p:cBhvr>
                                        <p:cTn id="64" dur="1700" fill="hold"/>
                                        <p:tgtEl>
                                          <p:spTgt spid="77"/>
                                        </p:tgtEl>
                                        <p:attrNameLst>
                                          <p:attrName>ppt_y</p:attrName>
                                        </p:attrNameLst>
                                      </p:cBhvr>
                                      <p:tavLst>
                                        <p:tav tm="0">
                                          <p:val>
                                            <p:fltVal val="0.5"/>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53" presetClass="entr" presetSubtype="528" fill="hold" nodeType="clickEffect">
                                  <p:stCondLst>
                                    <p:cond delay="0"/>
                                  </p:stCondLst>
                                  <p:childTnLst>
                                    <p:set>
                                      <p:cBhvr>
                                        <p:cTn id="68" dur="1" fill="hold">
                                          <p:stCondLst>
                                            <p:cond delay="0"/>
                                          </p:stCondLst>
                                        </p:cTn>
                                        <p:tgtEl>
                                          <p:spTgt spid="68"/>
                                        </p:tgtEl>
                                        <p:attrNameLst>
                                          <p:attrName>style.visibility</p:attrName>
                                        </p:attrNameLst>
                                      </p:cBhvr>
                                      <p:to>
                                        <p:strVal val="visible"/>
                                      </p:to>
                                    </p:set>
                                    <p:anim calcmode="lin" valueType="num">
                                      <p:cBhvr>
                                        <p:cTn id="69" dur="1700" fill="hold"/>
                                        <p:tgtEl>
                                          <p:spTgt spid="68"/>
                                        </p:tgtEl>
                                        <p:attrNameLst>
                                          <p:attrName>ppt_w</p:attrName>
                                        </p:attrNameLst>
                                      </p:cBhvr>
                                      <p:tavLst>
                                        <p:tav tm="0">
                                          <p:val>
                                            <p:fltVal val="0"/>
                                          </p:val>
                                        </p:tav>
                                        <p:tav tm="100000">
                                          <p:val>
                                            <p:strVal val="#ppt_w"/>
                                          </p:val>
                                        </p:tav>
                                      </p:tavLst>
                                    </p:anim>
                                    <p:anim calcmode="lin" valueType="num">
                                      <p:cBhvr>
                                        <p:cTn id="70" dur="1700" fill="hold"/>
                                        <p:tgtEl>
                                          <p:spTgt spid="68"/>
                                        </p:tgtEl>
                                        <p:attrNameLst>
                                          <p:attrName>ppt_h</p:attrName>
                                        </p:attrNameLst>
                                      </p:cBhvr>
                                      <p:tavLst>
                                        <p:tav tm="0">
                                          <p:val>
                                            <p:fltVal val="0"/>
                                          </p:val>
                                        </p:tav>
                                        <p:tav tm="100000">
                                          <p:val>
                                            <p:strVal val="#ppt_h"/>
                                          </p:val>
                                        </p:tav>
                                      </p:tavLst>
                                    </p:anim>
                                    <p:animEffect transition="in" filter="fade">
                                      <p:cBhvr>
                                        <p:cTn id="71" dur="1700"/>
                                        <p:tgtEl>
                                          <p:spTgt spid="68"/>
                                        </p:tgtEl>
                                      </p:cBhvr>
                                    </p:animEffect>
                                    <p:anim calcmode="lin" valueType="num">
                                      <p:cBhvr>
                                        <p:cTn id="72" dur="1700" fill="hold"/>
                                        <p:tgtEl>
                                          <p:spTgt spid="68"/>
                                        </p:tgtEl>
                                        <p:attrNameLst>
                                          <p:attrName>ppt_x</p:attrName>
                                        </p:attrNameLst>
                                      </p:cBhvr>
                                      <p:tavLst>
                                        <p:tav tm="0">
                                          <p:val>
                                            <p:fltVal val="0.5"/>
                                          </p:val>
                                        </p:tav>
                                        <p:tav tm="100000">
                                          <p:val>
                                            <p:strVal val="#ppt_x"/>
                                          </p:val>
                                        </p:tav>
                                      </p:tavLst>
                                    </p:anim>
                                    <p:anim calcmode="lin" valueType="num">
                                      <p:cBhvr>
                                        <p:cTn id="73" dur="1700" fill="hold"/>
                                        <p:tgtEl>
                                          <p:spTgt spid="68"/>
                                        </p:tgtEl>
                                        <p:attrNameLst>
                                          <p:attrName>ppt_y</p:attrName>
                                        </p:attrNameLst>
                                      </p:cBhvr>
                                      <p:tavLst>
                                        <p:tav tm="0">
                                          <p:val>
                                            <p:fltVal val="0.5"/>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53" presetClass="entr" presetSubtype="528" fill="hold" nodeType="clickEffect">
                                  <p:stCondLst>
                                    <p:cond delay="0"/>
                                  </p:stCondLst>
                                  <p:childTnLst>
                                    <p:set>
                                      <p:cBhvr>
                                        <p:cTn id="77" dur="1" fill="hold">
                                          <p:stCondLst>
                                            <p:cond delay="0"/>
                                          </p:stCondLst>
                                        </p:cTn>
                                        <p:tgtEl>
                                          <p:spTgt spid="74"/>
                                        </p:tgtEl>
                                        <p:attrNameLst>
                                          <p:attrName>style.visibility</p:attrName>
                                        </p:attrNameLst>
                                      </p:cBhvr>
                                      <p:to>
                                        <p:strVal val="visible"/>
                                      </p:to>
                                    </p:set>
                                    <p:anim calcmode="lin" valueType="num">
                                      <p:cBhvr>
                                        <p:cTn id="78" dur="1600" fill="hold"/>
                                        <p:tgtEl>
                                          <p:spTgt spid="74"/>
                                        </p:tgtEl>
                                        <p:attrNameLst>
                                          <p:attrName>ppt_w</p:attrName>
                                        </p:attrNameLst>
                                      </p:cBhvr>
                                      <p:tavLst>
                                        <p:tav tm="0">
                                          <p:val>
                                            <p:fltVal val="0"/>
                                          </p:val>
                                        </p:tav>
                                        <p:tav tm="100000">
                                          <p:val>
                                            <p:strVal val="#ppt_w"/>
                                          </p:val>
                                        </p:tav>
                                      </p:tavLst>
                                    </p:anim>
                                    <p:anim calcmode="lin" valueType="num">
                                      <p:cBhvr>
                                        <p:cTn id="79" dur="1600" fill="hold"/>
                                        <p:tgtEl>
                                          <p:spTgt spid="74"/>
                                        </p:tgtEl>
                                        <p:attrNameLst>
                                          <p:attrName>ppt_h</p:attrName>
                                        </p:attrNameLst>
                                      </p:cBhvr>
                                      <p:tavLst>
                                        <p:tav tm="0">
                                          <p:val>
                                            <p:fltVal val="0"/>
                                          </p:val>
                                        </p:tav>
                                        <p:tav tm="100000">
                                          <p:val>
                                            <p:strVal val="#ppt_h"/>
                                          </p:val>
                                        </p:tav>
                                      </p:tavLst>
                                    </p:anim>
                                    <p:animEffect transition="in" filter="fade">
                                      <p:cBhvr>
                                        <p:cTn id="80" dur="1600"/>
                                        <p:tgtEl>
                                          <p:spTgt spid="74"/>
                                        </p:tgtEl>
                                      </p:cBhvr>
                                    </p:animEffect>
                                    <p:anim calcmode="lin" valueType="num">
                                      <p:cBhvr>
                                        <p:cTn id="81" dur="1600" fill="hold"/>
                                        <p:tgtEl>
                                          <p:spTgt spid="74"/>
                                        </p:tgtEl>
                                        <p:attrNameLst>
                                          <p:attrName>ppt_x</p:attrName>
                                        </p:attrNameLst>
                                      </p:cBhvr>
                                      <p:tavLst>
                                        <p:tav tm="0">
                                          <p:val>
                                            <p:fltVal val="0.5"/>
                                          </p:val>
                                        </p:tav>
                                        <p:tav tm="100000">
                                          <p:val>
                                            <p:strVal val="#ppt_x"/>
                                          </p:val>
                                        </p:tav>
                                      </p:tavLst>
                                    </p:anim>
                                    <p:anim calcmode="lin" valueType="num">
                                      <p:cBhvr>
                                        <p:cTn id="82" dur="1600" fill="hold"/>
                                        <p:tgtEl>
                                          <p:spTgt spid="74"/>
                                        </p:tgtEl>
                                        <p:attrNameLst>
                                          <p:attrName>ppt_y</p:attrName>
                                        </p:attrNameLst>
                                      </p:cBhvr>
                                      <p:tavLst>
                                        <p:tav tm="0">
                                          <p:val>
                                            <p:fltVal val="0.5"/>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53" presetClass="entr" presetSubtype="528" fill="hold" nodeType="clickEffect">
                                  <p:stCondLst>
                                    <p:cond delay="0"/>
                                  </p:stCondLst>
                                  <p:childTnLst>
                                    <p:set>
                                      <p:cBhvr>
                                        <p:cTn id="86" dur="1" fill="hold">
                                          <p:stCondLst>
                                            <p:cond delay="0"/>
                                          </p:stCondLst>
                                        </p:cTn>
                                        <p:tgtEl>
                                          <p:spTgt spid="62"/>
                                        </p:tgtEl>
                                        <p:attrNameLst>
                                          <p:attrName>style.visibility</p:attrName>
                                        </p:attrNameLst>
                                      </p:cBhvr>
                                      <p:to>
                                        <p:strVal val="visible"/>
                                      </p:to>
                                    </p:set>
                                    <p:anim calcmode="lin" valueType="num">
                                      <p:cBhvr>
                                        <p:cTn id="87" dur="1800" fill="hold"/>
                                        <p:tgtEl>
                                          <p:spTgt spid="62"/>
                                        </p:tgtEl>
                                        <p:attrNameLst>
                                          <p:attrName>ppt_w</p:attrName>
                                        </p:attrNameLst>
                                      </p:cBhvr>
                                      <p:tavLst>
                                        <p:tav tm="0">
                                          <p:val>
                                            <p:fltVal val="0"/>
                                          </p:val>
                                        </p:tav>
                                        <p:tav tm="100000">
                                          <p:val>
                                            <p:strVal val="#ppt_w"/>
                                          </p:val>
                                        </p:tav>
                                      </p:tavLst>
                                    </p:anim>
                                    <p:anim calcmode="lin" valueType="num">
                                      <p:cBhvr>
                                        <p:cTn id="88" dur="1800" fill="hold"/>
                                        <p:tgtEl>
                                          <p:spTgt spid="62"/>
                                        </p:tgtEl>
                                        <p:attrNameLst>
                                          <p:attrName>ppt_h</p:attrName>
                                        </p:attrNameLst>
                                      </p:cBhvr>
                                      <p:tavLst>
                                        <p:tav tm="0">
                                          <p:val>
                                            <p:fltVal val="0"/>
                                          </p:val>
                                        </p:tav>
                                        <p:tav tm="100000">
                                          <p:val>
                                            <p:strVal val="#ppt_h"/>
                                          </p:val>
                                        </p:tav>
                                      </p:tavLst>
                                    </p:anim>
                                    <p:animEffect transition="in" filter="fade">
                                      <p:cBhvr>
                                        <p:cTn id="89" dur="1800"/>
                                        <p:tgtEl>
                                          <p:spTgt spid="62"/>
                                        </p:tgtEl>
                                      </p:cBhvr>
                                    </p:animEffect>
                                    <p:anim calcmode="lin" valueType="num">
                                      <p:cBhvr>
                                        <p:cTn id="90" dur="1800" fill="hold"/>
                                        <p:tgtEl>
                                          <p:spTgt spid="62"/>
                                        </p:tgtEl>
                                        <p:attrNameLst>
                                          <p:attrName>ppt_x</p:attrName>
                                        </p:attrNameLst>
                                      </p:cBhvr>
                                      <p:tavLst>
                                        <p:tav tm="0">
                                          <p:val>
                                            <p:fltVal val="0.5"/>
                                          </p:val>
                                        </p:tav>
                                        <p:tav tm="100000">
                                          <p:val>
                                            <p:strVal val="#ppt_x"/>
                                          </p:val>
                                        </p:tav>
                                      </p:tavLst>
                                    </p:anim>
                                    <p:anim calcmode="lin" valueType="num">
                                      <p:cBhvr>
                                        <p:cTn id="91" dur="1800" fill="hold"/>
                                        <p:tgtEl>
                                          <p:spTgt spid="62"/>
                                        </p:tgtEl>
                                        <p:attrNameLst>
                                          <p:attrName>ppt_y</p:attrName>
                                        </p:attrNameLst>
                                      </p:cBhvr>
                                      <p:tavLst>
                                        <p:tav tm="0">
                                          <p:val>
                                            <p:fltVal val="0.5"/>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53" presetClass="entr" presetSubtype="528" fill="hold" nodeType="clickEffect">
                                  <p:stCondLst>
                                    <p:cond delay="0"/>
                                  </p:stCondLst>
                                  <p:childTnLst>
                                    <p:set>
                                      <p:cBhvr>
                                        <p:cTn id="95" dur="1" fill="hold">
                                          <p:stCondLst>
                                            <p:cond delay="0"/>
                                          </p:stCondLst>
                                        </p:cTn>
                                        <p:tgtEl>
                                          <p:spTgt spid="71"/>
                                        </p:tgtEl>
                                        <p:attrNameLst>
                                          <p:attrName>style.visibility</p:attrName>
                                        </p:attrNameLst>
                                      </p:cBhvr>
                                      <p:to>
                                        <p:strVal val="visible"/>
                                      </p:to>
                                    </p:set>
                                    <p:anim calcmode="lin" valueType="num">
                                      <p:cBhvr>
                                        <p:cTn id="96" dur="2100" fill="hold"/>
                                        <p:tgtEl>
                                          <p:spTgt spid="71"/>
                                        </p:tgtEl>
                                        <p:attrNameLst>
                                          <p:attrName>ppt_w</p:attrName>
                                        </p:attrNameLst>
                                      </p:cBhvr>
                                      <p:tavLst>
                                        <p:tav tm="0">
                                          <p:val>
                                            <p:fltVal val="0"/>
                                          </p:val>
                                        </p:tav>
                                        <p:tav tm="100000">
                                          <p:val>
                                            <p:strVal val="#ppt_w"/>
                                          </p:val>
                                        </p:tav>
                                      </p:tavLst>
                                    </p:anim>
                                    <p:anim calcmode="lin" valueType="num">
                                      <p:cBhvr>
                                        <p:cTn id="97" dur="2100" fill="hold"/>
                                        <p:tgtEl>
                                          <p:spTgt spid="71"/>
                                        </p:tgtEl>
                                        <p:attrNameLst>
                                          <p:attrName>ppt_h</p:attrName>
                                        </p:attrNameLst>
                                      </p:cBhvr>
                                      <p:tavLst>
                                        <p:tav tm="0">
                                          <p:val>
                                            <p:fltVal val="0"/>
                                          </p:val>
                                        </p:tav>
                                        <p:tav tm="100000">
                                          <p:val>
                                            <p:strVal val="#ppt_h"/>
                                          </p:val>
                                        </p:tav>
                                      </p:tavLst>
                                    </p:anim>
                                    <p:animEffect transition="in" filter="fade">
                                      <p:cBhvr>
                                        <p:cTn id="98" dur="2100"/>
                                        <p:tgtEl>
                                          <p:spTgt spid="71"/>
                                        </p:tgtEl>
                                      </p:cBhvr>
                                    </p:animEffect>
                                    <p:anim calcmode="lin" valueType="num">
                                      <p:cBhvr>
                                        <p:cTn id="99" dur="2100" fill="hold"/>
                                        <p:tgtEl>
                                          <p:spTgt spid="71"/>
                                        </p:tgtEl>
                                        <p:attrNameLst>
                                          <p:attrName>ppt_x</p:attrName>
                                        </p:attrNameLst>
                                      </p:cBhvr>
                                      <p:tavLst>
                                        <p:tav tm="0">
                                          <p:val>
                                            <p:fltVal val="0.5"/>
                                          </p:val>
                                        </p:tav>
                                        <p:tav tm="100000">
                                          <p:val>
                                            <p:strVal val="#ppt_x"/>
                                          </p:val>
                                        </p:tav>
                                      </p:tavLst>
                                    </p:anim>
                                    <p:anim calcmode="lin" valueType="num">
                                      <p:cBhvr>
                                        <p:cTn id="100" dur="2100" fill="hold"/>
                                        <p:tgtEl>
                                          <p:spTgt spid="71"/>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5" grpId="0" animBg="1"/>
      <p:bldP spid="25" grpId="0"/>
      <p:bldP spid="27" grpId="0" animBg="1"/>
      <p:bldP spid="80" grpId="0" animBg="1"/>
      <p:bldP spid="81" grpId="0" animBg="1"/>
      <p:bldP spid="82" grpId="0" animBg="1"/>
      <p:bldP spid="83"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53" name="Rectangle 52"/>
          <p:cNvSpPr/>
          <p:nvPr/>
        </p:nvSpPr>
        <p:spPr>
          <a:xfrm>
            <a:off x="-340359" y="4511040"/>
            <a:ext cx="8249920" cy="555010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Formulation</a:t>
            </a:r>
            <a:endParaRPr lang="fr" sz="3600" dirty="0">
              <a:solidFill>
                <a:schemeClr val="bg1"/>
              </a:solidFill>
              <a:latin typeface="FiraSans Regular"/>
              <a:ea typeface="Segoe Pro Display Light" charset="0"/>
              <a:cs typeface="Segoe Pro Display Light" charset="0"/>
            </a:endParaRPr>
          </a:p>
        </p:txBody>
      </p:sp>
      <p:grpSp>
        <p:nvGrpSpPr>
          <p:cNvPr id="38" name="Groupe 37"/>
          <p:cNvGrpSpPr/>
          <p:nvPr/>
        </p:nvGrpSpPr>
        <p:grpSpPr>
          <a:xfrm>
            <a:off x="180568" y="1289841"/>
            <a:ext cx="571500" cy="646331"/>
            <a:chOff x="274274" y="1300753"/>
            <a:chExt cx="571500" cy="646331"/>
          </a:xfrm>
        </p:grpSpPr>
        <p:sp>
          <p:nvSpPr>
            <p:cNvPr id="43" name="Rectangle 42"/>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ZoneTexte 45"/>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4</a:t>
              </a:r>
              <a:endParaRPr lang="fr-FR" sz="3600" b="1" dirty="0">
                <a:solidFill>
                  <a:srgbClr val="D24726"/>
                </a:solidFill>
              </a:endParaRPr>
            </a:p>
          </p:txBody>
        </p:sp>
      </p:grpSp>
      <p:pic>
        <p:nvPicPr>
          <p:cNvPr id="18" name="Imag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3219" y="2268160"/>
            <a:ext cx="609600" cy="609600"/>
          </a:xfrm>
          <a:prstGeom prst="rect">
            <a:avLst/>
          </a:prstGeom>
        </p:spPr>
      </p:pic>
      <p:sp>
        <p:nvSpPr>
          <p:cNvPr id="4" name="Rectangle 3"/>
          <p:cNvSpPr/>
          <p:nvPr/>
        </p:nvSpPr>
        <p:spPr>
          <a:xfrm>
            <a:off x="1730654" y="2344604"/>
            <a:ext cx="4507604" cy="646331"/>
          </a:xfrm>
          <a:prstGeom prst="rect">
            <a:avLst/>
          </a:prstGeom>
        </p:spPr>
        <p:txBody>
          <a:bodyPr wrap="square">
            <a:spAutoFit/>
          </a:bodyPr>
          <a:lstStyle/>
          <a:p>
            <a:r>
              <a:rPr lang="fr-FR" dirty="0" smtClean="0">
                <a:solidFill>
                  <a:schemeClr val="tx1">
                    <a:lumMod val="95000"/>
                    <a:lumOff val="5000"/>
                  </a:schemeClr>
                </a:solidFill>
                <a:latin typeface="FiraSans Regular"/>
              </a:rPr>
              <a:t>Exprimer </a:t>
            </a:r>
            <a:r>
              <a:rPr lang="fr-FR" dirty="0">
                <a:solidFill>
                  <a:schemeClr val="tx1">
                    <a:lumMod val="95000"/>
                    <a:lumOff val="5000"/>
                  </a:schemeClr>
                </a:solidFill>
                <a:latin typeface="FiraSans Regular"/>
              </a:rPr>
              <a:t>une pensée, </a:t>
            </a:r>
            <a:r>
              <a:rPr lang="fr-FR" dirty="0" smtClean="0">
                <a:solidFill>
                  <a:schemeClr val="tx1">
                    <a:lumMod val="95000"/>
                    <a:lumOff val="5000"/>
                  </a:schemeClr>
                </a:solidFill>
                <a:latin typeface="FiraSans Regular"/>
              </a:rPr>
              <a:t>la </a:t>
            </a:r>
            <a:r>
              <a:rPr lang="fr-FR" dirty="0">
                <a:solidFill>
                  <a:schemeClr val="tx1">
                    <a:lumMod val="95000"/>
                    <a:lumOff val="5000"/>
                  </a:schemeClr>
                </a:solidFill>
                <a:latin typeface="FiraSans Regular"/>
              </a:rPr>
              <a:t>faire connaître de manière précise</a:t>
            </a:r>
            <a:endParaRPr lang="fr-FR" dirty="0">
              <a:solidFill>
                <a:schemeClr val="tx1">
                  <a:lumMod val="95000"/>
                  <a:lumOff val="5000"/>
                </a:schemeClr>
              </a:solidFill>
            </a:endParaRPr>
          </a:p>
        </p:txBody>
      </p:sp>
      <p:sp>
        <p:nvSpPr>
          <p:cNvPr id="6" name="Rectangle 5"/>
          <p:cNvSpPr/>
          <p:nvPr/>
        </p:nvSpPr>
        <p:spPr>
          <a:xfrm>
            <a:off x="1730654" y="3208995"/>
            <a:ext cx="4507604" cy="646331"/>
          </a:xfrm>
          <a:prstGeom prst="rect">
            <a:avLst/>
          </a:prstGeom>
        </p:spPr>
        <p:txBody>
          <a:bodyPr wrap="square">
            <a:spAutoFit/>
          </a:bodyPr>
          <a:lstStyle/>
          <a:p>
            <a:r>
              <a:rPr lang="fr-FR" dirty="0">
                <a:solidFill>
                  <a:schemeClr val="tx1">
                    <a:lumMod val="95000"/>
                    <a:lumOff val="5000"/>
                  </a:schemeClr>
                </a:solidFill>
                <a:latin typeface="FiraSans Regular"/>
              </a:rPr>
              <a:t>Rédiger un texte, un énoncé selon la formule adéquate, d'une certaine manière</a:t>
            </a:r>
            <a:endParaRPr lang="fr-FR" dirty="0">
              <a:solidFill>
                <a:schemeClr val="tx1">
                  <a:lumMod val="95000"/>
                  <a:lumOff val="5000"/>
                </a:schemeClr>
              </a:solidFill>
            </a:endParaRPr>
          </a:p>
        </p:txBody>
      </p:sp>
      <p:sp>
        <p:nvSpPr>
          <p:cNvPr id="23"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24" name="Rettangolo 10"/>
          <p:cNvSpPr/>
          <p:nvPr/>
        </p:nvSpPr>
        <p:spPr>
          <a:xfrm>
            <a:off x="2863935" y="178560"/>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25" name="Rettangolo 10"/>
          <p:cNvSpPr/>
          <p:nvPr/>
        </p:nvSpPr>
        <p:spPr>
          <a:xfrm>
            <a:off x="3931004" y="195263"/>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26" name="Rettangolo 10"/>
          <p:cNvSpPr/>
          <p:nvPr/>
        </p:nvSpPr>
        <p:spPr>
          <a:xfrm>
            <a:off x="4998073" y="195263"/>
            <a:ext cx="1113062" cy="367873"/>
          </a:xfrm>
          <a:prstGeom prst="roundRect">
            <a:avLst>
              <a:gd name="adj" fmla="val 50000"/>
            </a:avLst>
          </a:prstGeom>
          <a:solidFill>
            <a:schemeClr val="bg1"/>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27"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28"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29"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30" name="Parenthèse fermante 29"/>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9" name="Rectangle 18"/>
          <p:cNvSpPr/>
          <p:nvPr/>
        </p:nvSpPr>
        <p:spPr>
          <a:xfrm>
            <a:off x="904241" y="4661494"/>
            <a:ext cx="5986997" cy="584775"/>
          </a:xfrm>
          <a:prstGeom prst="rect">
            <a:avLst/>
          </a:prstGeom>
        </p:spPr>
        <p:txBody>
          <a:bodyPr wrap="square">
            <a:spAutoFit/>
          </a:bodyPr>
          <a:lstStyle/>
          <a:p>
            <a:pPr algn="ctr"/>
            <a:r>
              <a:rPr lang="fr-FR" sz="1600" dirty="0" smtClean="0">
                <a:latin typeface="FiraSans Regular"/>
              </a:rPr>
              <a:t>La formulation est au centre des apprentissages</a:t>
            </a:r>
          </a:p>
          <a:p>
            <a:pPr algn="ctr"/>
            <a:r>
              <a:rPr lang="fr-FR" sz="1600" dirty="0" smtClean="0">
                <a:latin typeface="FiraSans Regular"/>
              </a:rPr>
              <a:t>des apprenants dans le programme d’Économie – Droit</a:t>
            </a:r>
            <a:endParaRPr lang="fr-FR" sz="1600" dirty="0">
              <a:latin typeface="FiraSans Regular"/>
            </a:endParaRPr>
          </a:p>
        </p:txBody>
      </p:sp>
      <p:sp>
        <p:nvSpPr>
          <p:cNvPr id="21" name="Rectangle 20"/>
          <p:cNvSpPr/>
          <p:nvPr/>
        </p:nvSpPr>
        <p:spPr>
          <a:xfrm>
            <a:off x="300645" y="6554449"/>
            <a:ext cx="1949573" cy="261610"/>
          </a:xfrm>
          <a:prstGeom prst="rect">
            <a:avLst/>
          </a:prstGeom>
        </p:spPr>
        <p:txBody>
          <a:bodyPr wrap="none">
            <a:spAutoFit/>
          </a:bodyPr>
          <a:lstStyle/>
          <a:p>
            <a:r>
              <a:rPr lang="fr-FR" sz="1100" dirty="0" smtClean="0">
                <a:latin typeface="FiraSans Regular"/>
              </a:rPr>
              <a:t>Exercice de l’esprit critique </a:t>
            </a:r>
            <a:endParaRPr lang="fr-FR" sz="1100" dirty="0">
              <a:latin typeface="FiraSans Regular"/>
            </a:endParaRPr>
          </a:p>
        </p:txBody>
      </p:sp>
      <p:sp>
        <p:nvSpPr>
          <p:cNvPr id="22" name="Rectangle 21"/>
          <p:cNvSpPr/>
          <p:nvPr/>
        </p:nvSpPr>
        <p:spPr>
          <a:xfrm>
            <a:off x="308786" y="8050355"/>
            <a:ext cx="3215047" cy="954107"/>
          </a:xfrm>
          <a:prstGeom prst="rect">
            <a:avLst/>
          </a:prstGeom>
        </p:spPr>
        <p:txBody>
          <a:bodyPr wrap="square">
            <a:spAutoFit/>
          </a:bodyPr>
          <a:lstStyle/>
          <a:p>
            <a:pPr algn="just"/>
            <a:r>
              <a:rPr lang="fr-FR" sz="1400" b="1" dirty="0" smtClean="0">
                <a:solidFill>
                  <a:schemeClr val="tx1">
                    <a:lumMod val="95000"/>
                    <a:lumOff val="5000"/>
                  </a:schemeClr>
                </a:solidFill>
                <a:latin typeface="FiraSans Regular"/>
              </a:rPr>
              <a:t>Acquisition des capacités</a:t>
            </a:r>
          </a:p>
          <a:p>
            <a:pPr algn="just"/>
            <a:r>
              <a:rPr lang="fr-FR" sz="1400" b="1" dirty="0" smtClean="0">
                <a:solidFill>
                  <a:schemeClr val="tx1">
                    <a:lumMod val="95000"/>
                    <a:lumOff val="5000"/>
                  </a:schemeClr>
                </a:solidFill>
                <a:latin typeface="FiraSans Regular"/>
              </a:rPr>
              <a:t>d’expression et de communication par l’utilisation d’un vocabulaire adapté</a:t>
            </a:r>
            <a:endParaRPr lang="fr-FR" sz="1400" b="1" dirty="0">
              <a:solidFill>
                <a:schemeClr val="tx1">
                  <a:lumMod val="95000"/>
                  <a:lumOff val="5000"/>
                </a:schemeClr>
              </a:solidFill>
              <a:latin typeface="FiraSans Regular"/>
            </a:endParaRPr>
          </a:p>
        </p:txBody>
      </p:sp>
      <p:sp>
        <p:nvSpPr>
          <p:cNvPr id="31" name="Rectangle 30"/>
          <p:cNvSpPr/>
          <p:nvPr/>
        </p:nvSpPr>
        <p:spPr>
          <a:xfrm>
            <a:off x="300645" y="7597176"/>
            <a:ext cx="3032168" cy="430887"/>
          </a:xfrm>
          <a:prstGeom prst="rect">
            <a:avLst/>
          </a:prstGeom>
        </p:spPr>
        <p:txBody>
          <a:bodyPr wrap="square">
            <a:spAutoFit/>
          </a:bodyPr>
          <a:lstStyle/>
          <a:p>
            <a:pPr algn="just"/>
            <a:r>
              <a:rPr lang="fr-FR" sz="1100" dirty="0">
                <a:latin typeface="FiraSans Regular"/>
              </a:rPr>
              <a:t>D</a:t>
            </a:r>
            <a:r>
              <a:rPr lang="fr-FR" sz="1100" dirty="0" smtClean="0">
                <a:latin typeface="FiraSans Regular"/>
              </a:rPr>
              <a:t>éveloppement d’une autonomie de pensée et d’un esprit critique</a:t>
            </a:r>
            <a:endParaRPr lang="fr-FR" sz="1100" dirty="0">
              <a:latin typeface="FiraSans Regular"/>
            </a:endParaRPr>
          </a:p>
        </p:txBody>
      </p:sp>
      <p:sp>
        <p:nvSpPr>
          <p:cNvPr id="33" name="Rectangle 32"/>
          <p:cNvSpPr/>
          <p:nvPr/>
        </p:nvSpPr>
        <p:spPr>
          <a:xfrm>
            <a:off x="300645" y="7035581"/>
            <a:ext cx="2848857" cy="523220"/>
          </a:xfrm>
          <a:prstGeom prst="rect">
            <a:avLst/>
          </a:prstGeom>
        </p:spPr>
        <p:txBody>
          <a:bodyPr wrap="none">
            <a:spAutoFit/>
          </a:bodyPr>
          <a:lstStyle/>
          <a:p>
            <a:r>
              <a:rPr lang="fr-FR" sz="1400" b="1" dirty="0" smtClean="0">
                <a:solidFill>
                  <a:schemeClr val="tx1">
                    <a:lumMod val="95000"/>
                    <a:lumOff val="5000"/>
                  </a:schemeClr>
                </a:solidFill>
                <a:latin typeface="FiraSans Regular"/>
              </a:rPr>
              <a:t>Prise en compte du continuum </a:t>
            </a:r>
          </a:p>
          <a:p>
            <a:r>
              <a:rPr lang="fr-FR" sz="1400" b="1" dirty="0" smtClean="0">
                <a:solidFill>
                  <a:schemeClr val="tx1">
                    <a:lumMod val="95000"/>
                    <a:lumOff val="5000"/>
                  </a:schemeClr>
                </a:solidFill>
                <a:latin typeface="FiraSans Regular"/>
              </a:rPr>
              <a:t>bac-3/+3</a:t>
            </a:r>
          </a:p>
        </p:txBody>
      </p:sp>
      <p:sp>
        <p:nvSpPr>
          <p:cNvPr id="34" name="Rectangle 33"/>
          <p:cNvSpPr/>
          <p:nvPr/>
        </p:nvSpPr>
        <p:spPr>
          <a:xfrm flipH="1" flipV="1">
            <a:off x="156861" y="6616890"/>
            <a:ext cx="144000" cy="144000"/>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sz="1600">
              <a:latin typeface="FiraSans Regular"/>
            </a:endParaRPr>
          </a:p>
        </p:txBody>
      </p:sp>
      <p:sp>
        <p:nvSpPr>
          <p:cNvPr id="35" name="Rectangle 34"/>
          <p:cNvSpPr/>
          <p:nvPr/>
        </p:nvSpPr>
        <p:spPr>
          <a:xfrm flipH="1" flipV="1">
            <a:off x="156861" y="7104514"/>
            <a:ext cx="144000" cy="144000"/>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sz="1600">
              <a:latin typeface="FiraSans Regular"/>
            </a:endParaRPr>
          </a:p>
        </p:txBody>
      </p:sp>
      <p:sp>
        <p:nvSpPr>
          <p:cNvPr id="36" name="Rectangle 35"/>
          <p:cNvSpPr/>
          <p:nvPr/>
        </p:nvSpPr>
        <p:spPr>
          <a:xfrm flipH="1" flipV="1">
            <a:off x="156861" y="7662129"/>
            <a:ext cx="144000" cy="144000"/>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sz="1600">
              <a:latin typeface="FiraSans Regular"/>
            </a:endParaRPr>
          </a:p>
        </p:txBody>
      </p:sp>
      <p:sp>
        <p:nvSpPr>
          <p:cNvPr id="37" name="Rectangle 36"/>
          <p:cNvSpPr/>
          <p:nvPr/>
        </p:nvSpPr>
        <p:spPr>
          <a:xfrm flipH="1" flipV="1">
            <a:off x="156861" y="8121798"/>
            <a:ext cx="144000" cy="144000"/>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sz="1600">
              <a:latin typeface="FiraSans Regular"/>
            </a:endParaRPr>
          </a:p>
        </p:txBody>
      </p:sp>
      <p:grpSp>
        <p:nvGrpSpPr>
          <p:cNvPr id="3" name="Groupe 2"/>
          <p:cNvGrpSpPr/>
          <p:nvPr/>
        </p:nvGrpSpPr>
        <p:grpSpPr>
          <a:xfrm>
            <a:off x="147929" y="5642136"/>
            <a:ext cx="3448712" cy="699400"/>
            <a:chOff x="147929" y="5701968"/>
            <a:chExt cx="3438428" cy="699400"/>
          </a:xfrm>
        </p:grpSpPr>
        <p:sp>
          <p:nvSpPr>
            <p:cNvPr id="20" name="ZoneTexte 19"/>
            <p:cNvSpPr txBox="1"/>
            <p:nvPr/>
          </p:nvSpPr>
          <p:spPr>
            <a:xfrm>
              <a:off x="764247" y="5701968"/>
              <a:ext cx="2511279" cy="461665"/>
            </a:xfrm>
            <a:prstGeom prst="rect">
              <a:avLst/>
            </a:prstGeom>
            <a:noFill/>
          </p:spPr>
          <p:txBody>
            <a:bodyPr wrap="square" rtlCol="0">
              <a:spAutoFit/>
            </a:bodyPr>
            <a:lstStyle/>
            <a:p>
              <a:r>
                <a:rPr lang="fr-FR" sz="2400" b="1" dirty="0" smtClean="0">
                  <a:solidFill>
                    <a:schemeClr val="accent6"/>
                  </a:solidFill>
                  <a:latin typeface="FiraSans Regular"/>
                </a:rPr>
                <a:t>FINALITÉS</a:t>
              </a:r>
              <a:endParaRPr lang="fr-FR" sz="2400" b="1" dirty="0">
                <a:solidFill>
                  <a:schemeClr val="accent6"/>
                </a:solidFill>
                <a:latin typeface="FiraSans Regular"/>
              </a:endParaRPr>
            </a:p>
          </p:txBody>
        </p:sp>
        <p:sp>
          <p:nvSpPr>
            <p:cNvPr id="32" name="ZoneTexte 31"/>
            <p:cNvSpPr txBox="1"/>
            <p:nvPr/>
          </p:nvSpPr>
          <p:spPr>
            <a:xfrm>
              <a:off x="147929" y="5703639"/>
              <a:ext cx="756312" cy="646331"/>
            </a:xfrm>
            <a:prstGeom prst="rect">
              <a:avLst/>
            </a:prstGeom>
            <a:noFill/>
          </p:spPr>
          <p:txBody>
            <a:bodyPr wrap="square" rtlCol="0">
              <a:spAutoFit/>
            </a:bodyPr>
            <a:lstStyle/>
            <a:p>
              <a:r>
                <a:rPr lang="fr-FR" sz="3600" b="1" dirty="0" smtClean="0">
                  <a:solidFill>
                    <a:schemeClr val="accent6">
                      <a:lumMod val="50000"/>
                    </a:schemeClr>
                  </a:solidFill>
                  <a:latin typeface="FiraSans Regular"/>
                </a:rPr>
                <a:t>2</a:t>
              </a:r>
              <a:r>
                <a:rPr lang="fr-FR" sz="3600" b="1" baseline="30000" dirty="0" smtClean="0">
                  <a:solidFill>
                    <a:schemeClr val="accent6">
                      <a:lumMod val="50000"/>
                    </a:schemeClr>
                  </a:solidFill>
                  <a:latin typeface="FiraSans Regular"/>
                </a:rPr>
                <a:t>/4</a:t>
              </a:r>
              <a:endParaRPr lang="fr-FR" sz="3600" b="1" baseline="30000" dirty="0">
                <a:solidFill>
                  <a:schemeClr val="accent6">
                    <a:lumMod val="50000"/>
                  </a:schemeClr>
                </a:solidFill>
                <a:latin typeface="FiraSans Regular"/>
              </a:endParaRPr>
            </a:p>
          </p:txBody>
        </p:sp>
        <p:sp>
          <p:nvSpPr>
            <p:cNvPr id="39" name="ZoneTexte 38"/>
            <p:cNvSpPr txBox="1"/>
            <p:nvPr/>
          </p:nvSpPr>
          <p:spPr>
            <a:xfrm>
              <a:off x="769574" y="6078203"/>
              <a:ext cx="2816783" cy="323165"/>
            </a:xfrm>
            <a:prstGeom prst="rect">
              <a:avLst/>
            </a:prstGeom>
            <a:noFill/>
          </p:spPr>
          <p:txBody>
            <a:bodyPr wrap="square" rtlCol="0">
              <a:spAutoFit/>
            </a:bodyPr>
            <a:lstStyle/>
            <a:p>
              <a:r>
                <a:rPr lang="fr-FR" sz="1500" dirty="0">
                  <a:latin typeface="FiraSans Regular"/>
                </a:rPr>
                <a:t>f</a:t>
              </a:r>
              <a:r>
                <a:rPr lang="fr-FR" sz="1500" dirty="0" smtClean="0">
                  <a:latin typeface="FiraSans Regular"/>
                </a:rPr>
                <a:t>ont références la formulation</a:t>
              </a:r>
              <a:endParaRPr lang="fr-FR" sz="1500" dirty="0">
                <a:latin typeface="FiraSans Regular"/>
              </a:endParaRPr>
            </a:p>
          </p:txBody>
        </p:sp>
      </p:grpSp>
      <p:grpSp>
        <p:nvGrpSpPr>
          <p:cNvPr id="2" name="Groupe 1"/>
          <p:cNvGrpSpPr/>
          <p:nvPr/>
        </p:nvGrpSpPr>
        <p:grpSpPr>
          <a:xfrm>
            <a:off x="3866619" y="5642136"/>
            <a:ext cx="3839122" cy="715581"/>
            <a:chOff x="3866619" y="5642136"/>
            <a:chExt cx="3839122" cy="715581"/>
          </a:xfrm>
        </p:grpSpPr>
        <p:sp>
          <p:nvSpPr>
            <p:cNvPr id="40" name="ZoneTexte 39"/>
            <p:cNvSpPr txBox="1"/>
            <p:nvPr/>
          </p:nvSpPr>
          <p:spPr>
            <a:xfrm>
              <a:off x="4431909" y="5642136"/>
              <a:ext cx="2511279" cy="461665"/>
            </a:xfrm>
            <a:prstGeom prst="rect">
              <a:avLst/>
            </a:prstGeom>
            <a:noFill/>
          </p:spPr>
          <p:txBody>
            <a:bodyPr wrap="square" rtlCol="0">
              <a:spAutoFit/>
            </a:bodyPr>
            <a:lstStyle/>
            <a:p>
              <a:r>
                <a:rPr lang="fr-FR" sz="2400" b="1" dirty="0" smtClean="0">
                  <a:solidFill>
                    <a:schemeClr val="accent2"/>
                  </a:solidFill>
                  <a:latin typeface="FiraSans Regular"/>
                </a:rPr>
                <a:t>OBJECTIFS</a:t>
              </a:r>
              <a:endParaRPr lang="fr-FR" sz="2400" b="1" dirty="0">
                <a:solidFill>
                  <a:schemeClr val="accent2"/>
                </a:solidFill>
                <a:latin typeface="FiraSans Regular"/>
              </a:endParaRPr>
            </a:p>
          </p:txBody>
        </p:sp>
        <p:sp>
          <p:nvSpPr>
            <p:cNvPr id="41" name="ZoneTexte 40"/>
            <p:cNvSpPr txBox="1"/>
            <p:nvPr/>
          </p:nvSpPr>
          <p:spPr>
            <a:xfrm>
              <a:off x="3866619" y="5642136"/>
              <a:ext cx="756312" cy="646331"/>
            </a:xfrm>
            <a:prstGeom prst="rect">
              <a:avLst/>
            </a:prstGeom>
            <a:noFill/>
          </p:spPr>
          <p:txBody>
            <a:bodyPr wrap="square" rtlCol="0">
              <a:spAutoFit/>
            </a:bodyPr>
            <a:lstStyle/>
            <a:p>
              <a:r>
                <a:rPr lang="fr-FR" sz="3600" b="1" dirty="0">
                  <a:solidFill>
                    <a:schemeClr val="accent2"/>
                  </a:solidFill>
                  <a:latin typeface="FiraSans Regular"/>
                </a:rPr>
                <a:t>1</a:t>
              </a:r>
              <a:r>
                <a:rPr lang="fr-FR" sz="3600" b="1" baseline="30000" dirty="0" smtClean="0">
                  <a:solidFill>
                    <a:schemeClr val="accent2"/>
                  </a:solidFill>
                  <a:latin typeface="FiraSans Regular"/>
                </a:rPr>
                <a:t>/4</a:t>
              </a:r>
              <a:endParaRPr lang="fr-FR" sz="3600" b="1" baseline="30000" dirty="0">
                <a:solidFill>
                  <a:schemeClr val="accent2"/>
                </a:solidFill>
                <a:latin typeface="FiraSans Regular"/>
              </a:endParaRPr>
            </a:p>
          </p:txBody>
        </p:sp>
        <p:sp>
          <p:nvSpPr>
            <p:cNvPr id="42" name="ZoneTexte 41"/>
            <p:cNvSpPr txBox="1"/>
            <p:nvPr/>
          </p:nvSpPr>
          <p:spPr>
            <a:xfrm>
              <a:off x="4472549" y="6034552"/>
              <a:ext cx="3233192" cy="323165"/>
            </a:xfrm>
            <a:prstGeom prst="rect">
              <a:avLst/>
            </a:prstGeom>
            <a:noFill/>
          </p:spPr>
          <p:txBody>
            <a:bodyPr wrap="square" rtlCol="0">
              <a:spAutoFit/>
            </a:bodyPr>
            <a:lstStyle/>
            <a:p>
              <a:r>
                <a:rPr lang="fr-FR" sz="1500" dirty="0" smtClean="0">
                  <a:latin typeface="FiraSans Regular"/>
                </a:rPr>
                <a:t>fait référence la formulation</a:t>
              </a:r>
              <a:endParaRPr lang="fr-FR" sz="1500" dirty="0">
                <a:latin typeface="FiraSans Regular"/>
              </a:endParaRPr>
            </a:p>
          </p:txBody>
        </p:sp>
      </p:grpSp>
      <p:sp>
        <p:nvSpPr>
          <p:cNvPr id="44" name="Rectangle 43"/>
          <p:cNvSpPr/>
          <p:nvPr/>
        </p:nvSpPr>
        <p:spPr>
          <a:xfrm>
            <a:off x="4221669" y="7545936"/>
            <a:ext cx="3288927" cy="954107"/>
          </a:xfrm>
          <a:prstGeom prst="rect">
            <a:avLst/>
          </a:prstGeom>
        </p:spPr>
        <p:txBody>
          <a:bodyPr wrap="square">
            <a:spAutoFit/>
          </a:bodyPr>
          <a:lstStyle/>
          <a:p>
            <a:pPr algn="just"/>
            <a:r>
              <a:rPr lang="fr-FR" sz="1400" b="1" dirty="0">
                <a:latin typeface="FiraSans Regular"/>
              </a:rPr>
              <a:t>C</a:t>
            </a:r>
            <a:r>
              <a:rPr lang="fr-FR" sz="1400" b="1" dirty="0" smtClean="0">
                <a:latin typeface="FiraSans Regular"/>
              </a:rPr>
              <a:t>onstruire une argumentation, à l’écrit comme à l’oral, autour d’une problématique donnée en utilisant un vocabulaire adapté.</a:t>
            </a:r>
            <a:endParaRPr lang="fr-FR" sz="1400" b="1" dirty="0">
              <a:latin typeface="FiraSans Regular"/>
            </a:endParaRPr>
          </a:p>
        </p:txBody>
      </p:sp>
      <p:sp>
        <p:nvSpPr>
          <p:cNvPr id="45" name="Rectangle 44"/>
          <p:cNvSpPr/>
          <p:nvPr/>
        </p:nvSpPr>
        <p:spPr>
          <a:xfrm>
            <a:off x="4221669" y="6534689"/>
            <a:ext cx="3288927" cy="430887"/>
          </a:xfrm>
          <a:prstGeom prst="rect">
            <a:avLst/>
          </a:prstGeom>
        </p:spPr>
        <p:txBody>
          <a:bodyPr wrap="square">
            <a:spAutoFit/>
          </a:bodyPr>
          <a:lstStyle/>
          <a:p>
            <a:r>
              <a:rPr lang="fr-FR" sz="1100" dirty="0">
                <a:latin typeface="FiraSans Regular"/>
              </a:rPr>
              <a:t>P</a:t>
            </a:r>
            <a:r>
              <a:rPr lang="fr-FR" sz="1100" dirty="0" smtClean="0">
                <a:latin typeface="FiraSans Regular"/>
              </a:rPr>
              <a:t>ermettre l’insertion professionnelle / la poursuite d’études</a:t>
            </a:r>
            <a:endParaRPr lang="fr-FR" sz="1100" dirty="0">
              <a:latin typeface="FiraSans Regular"/>
            </a:endParaRPr>
          </a:p>
        </p:txBody>
      </p:sp>
      <p:sp>
        <p:nvSpPr>
          <p:cNvPr id="47" name="Rectangle 46"/>
          <p:cNvSpPr/>
          <p:nvPr/>
        </p:nvSpPr>
        <p:spPr>
          <a:xfrm>
            <a:off x="4221669" y="7031615"/>
            <a:ext cx="3185656" cy="430887"/>
          </a:xfrm>
          <a:prstGeom prst="rect">
            <a:avLst/>
          </a:prstGeom>
        </p:spPr>
        <p:txBody>
          <a:bodyPr wrap="square">
            <a:spAutoFit/>
          </a:bodyPr>
          <a:lstStyle/>
          <a:p>
            <a:r>
              <a:rPr lang="fr-FR" sz="1100" dirty="0">
                <a:latin typeface="FiraSans Regular"/>
              </a:rPr>
              <a:t>A</a:t>
            </a:r>
            <a:r>
              <a:rPr lang="fr-FR" sz="1100" dirty="0" smtClean="0">
                <a:latin typeface="FiraSans Regular"/>
              </a:rPr>
              <a:t>cquérir des capacités et des notions dans les domaines économique et juridique </a:t>
            </a:r>
            <a:endParaRPr lang="fr-FR" sz="1100" dirty="0">
              <a:latin typeface="FiraSans Regular"/>
            </a:endParaRPr>
          </a:p>
        </p:txBody>
      </p:sp>
      <p:sp>
        <p:nvSpPr>
          <p:cNvPr id="48" name="Rectangle 47"/>
          <p:cNvSpPr/>
          <p:nvPr/>
        </p:nvSpPr>
        <p:spPr>
          <a:xfrm>
            <a:off x="4221669" y="8504527"/>
            <a:ext cx="3288927" cy="430887"/>
          </a:xfrm>
          <a:prstGeom prst="rect">
            <a:avLst/>
          </a:prstGeom>
        </p:spPr>
        <p:txBody>
          <a:bodyPr wrap="square">
            <a:spAutoFit/>
          </a:bodyPr>
          <a:lstStyle/>
          <a:p>
            <a:r>
              <a:rPr lang="fr-FR" sz="1100" dirty="0" smtClean="0">
                <a:latin typeface="FiraSans Regular"/>
              </a:rPr>
              <a:t>Maîtriser des méthodologies d’analyse d’un corpus documentaire économique et/ou juridique </a:t>
            </a:r>
            <a:endParaRPr lang="fr-FR" sz="1100" dirty="0">
              <a:latin typeface="FiraSans Regular"/>
            </a:endParaRPr>
          </a:p>
        </p:txBody>
      </p:sp>
      <p:sp>
        <p:nvSpPr>
          <p:cNvPr id="49" name="Rectangle 48"/>
          <p:cNvSpPr/>
          <p:nvPr/>
        </p:nvSpPr>
        <p:spPr>
          <a:xfrm flipH="1" flipV="1">
            <a:off x="4068646" y="6616890"/>
            <a:ext cx="144697" cy="144000"/>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sz="1600">
              <a:latin typeface="FiraSans Regular"/>
            </a:endParaRPr>
          </a:p>
        </p:txBody>
      </p:sp>
      <p:sp>
        <p:nvSpPr>
          <p:cNvPr id="50" name="Rectangle 49"/>
          <p:cNvSpPr/>
          <p:nvPr/>
        </p:nvSpPr>
        <p:spPr>
          <a:xfrm flipH="1" flipV="1">
            <a:off x="4068646" y="7125308"/>
            <a:ext cx="144697" cy="144000"/>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sz="1600">
              <a:latin typeface="FiraSans Regular"/>
            </a:endParaRPr>
          </a:p>
        </p:txBody>
      </p:sp>
      <p:sp>
        <p:nvSpPr>
          <p:cNvPr id="51" name="Rectangle 50"/>
          <p:cNvSpPr/>
          <p:nvPr/>
        </p:nvSpPr>
        <p:spPr>
          <a:xfrm flipH="1" flipV="1">
            <a:off x="4068646" y="7631752"/>
            <a:ext cx="144697" cy="144000"/>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sz="1600">
              <a:latin typeface="FiraSans Regular"/>
            </a:endParaRPr>
          </a:p>
        </p:txBody>
      </p:sp>
      <p:sp>
        <p:nvSpPr>
          <p:cNvPr id="52" name="Rectangle 51"/>
          <p:cNvSpPr/>
          <p:nvPr/>
        </p:nvSpPr>
        <p:spPr>
          <a:xfrm flipH="1" flipV="1">
            <a:off x="4068646" y="8574614"/>
            <a:ext cx="144697" cy="144000"/>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sz="1600">
              <a:latin typeface="FiraSans Regular"/>
            </a:endParaRPr>
          </a:p>
        </p:txBody>
      </p:sp>
    </p:spTree>
    <p:extLst>
      <p:ext uri="{BB962C8B-B14F-4D97-AF65-F5344CB8AC3E}">
        <p14:creationId xmlns:p14="http://schemas.microsoft.com/office/powerpoint/2010/main" val="3201519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par>
                          <p:cTn id="16" fill="hold">
                            <p:stCondLst>
                              <p:cond delay="1500"/>
                            </p:stCondLst>
                            <p:childTnLst>
                              <p:par>
                                <p:cTn id="17" presetID="22" presetClass="entr" presetSubtype="4" fill="hold" grpId="0" nodeType="afterEffect">
                                  <p:stCondLst>
                                    <p:cond delay="0"/>
                                  </p:stCondLst>
                                  <p:childTnLst>
                                    <p:set>
                                      <p:cBhvr>
                                        <p:cTn id="18" dur="1" fill="hold">
                                          <p:stCondLst>
                                            <p:cond delay="0"/>
                                          </p:stCondLst>
                                        </p:cTn>
                                        <p:tgtEl>
                                          <p:spTgt spid="53"/>
                                        </p:tgtEl>
                                        <p:attrNameLst>
                                          <p:attrName>style.visibility</p:attrName>
                                        </p:attrNameLst>
                                      </p:cBhvr>
                                      <p:to>
                                        <p:strVal val="visible"/>
                                      </p:to>
                                    </p:set>
                                    <p:animEffect transition="in" filter="wipe(down)">
                                      <p:cBhvr>
                                        <p:cTn id="19" dur="500"/>
                                        <p:tgtEl>
                                          <p:spTgt spid="53"/>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wipe(up)">
                                      <p:cBhvr>
                                        <p:cTn id="24" dur="500"/>
                                        <p:tgtEl>
                                          <p:spTgt spid="19"/>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100"/>
                                  </p:stCondLst>
                                  <p:childTnLst>
                                    <p:set>
                                      <p:cBhvr>
                                        <p:cTn id="28" dur="1" fill="hold">
                                          <p:stCondLst>
                                            <p:cond delay="0"/>
                                          </p:stCondLst>
                                        </p:cTn>
                                        <p:tgtEl>
                                          <p:spTgt spid="3"/>
                                        </p:tgtEl>
                                        <p:attrNameLst>
                                          <p:attrName>style.visibility</p:attrName>
                                        </p:attrNameLst>
                                      </p:cBhvr>
                                      <p:to>
                                        <p:strVal val="visible"/>
                                      </p:to>
                                    </p:set>
                                    <p:animEffect transition="in" filter="circle(in)">
                                      <p:cBhvr>
                                        <p:cTn id="29" dur="1000"/>
                                        <p:tgtEl>
                                          <p:spTgt spid="3"/>
                                        </p:tgtEl>
                                      </p:cBhvr>
                                    </p:animEffect>
                                  </p:childTnLst>
                                </p:cTn>
                              </p:par>
                            </p:childTnLst>
                          </p:cTn>
                        </p:par>
                        <p:par>
                          <p:cTn id="30" fill="hold">
                            <p:stCondLst>
                              <p:cond delay="1100"/>
                            </p:stCondLst>
                            <p:childTnLst>
                              <p:par>
                                <p:cTn id="31" presetID="4" presetClass="entr" presetSubtype="32" fill="hold" grpId="0" nodeType="afterEffect">
                                  <p:stCondLst>
                                    <p:cond delay="0"/>
                                  </p:stCondLst>
                                  <p:childTnLst>
                                    <p:set>
                                      <p:cBhvr>
                                        <p:cTn id="32" dur="1" fill="hold">
                                          <p:stCondLst>
                                            <p:cond delay="0"/>
                                          </p:stCondLst>
                                        </p:cTn>
                                        <p:tgtEl>
                                          <p:spTgt spid="34"/>
                                        </p:tgtEl>
                                        <p:attrNameLst>
                                          <p:attrName>style.visibility</p:attrName>
                                        </p:attrNameLst>
                                      </p:cBhvr>
                                      <p:to>
                                        <p:strVal val="visible"/>
                                      </p:to>
                                    </p:set>
                                    <p:animEffect transition="in" filter="box(out)">
                                      <p:cBhvr>
                                        <p:cTn id="33" dur="500"/>
                                        <p:tgtEl>
                                          <p:spTgt spid="34"/>
                                        </p:tgtEl>
                                      </p:cBhvr>
                                    </p:animEffect>
                                  </p:childTnLst>
                                </p:cTn>
                              </p:par>
                              <p:par>
                                <p:cTn id="34" presetID="4" presetClass="entr" presetSubtype="32" fill="hold" grpId="0" nodeType="withEffect">
                                  <p:stCondLst>
                                    <p:cond delay="0"/>
                                  </p:stCondLst>
                                  <p:childTnLst>
                                    <p:set>
                                      <p:cBhvr>
                                        <p:cTn id="35" dur="1" fill="hold">
                                          <p:stCondLst>
                                            <p:cond delay="0"/>
                                          </p:stCondLst>
                                        </p:cTn>
                                        <p:tgtEl>
                                          <p:spTgt spid="35"/>
                                        </p:tgtEl>
                                        <p:attrNameLst>
                                          <p:attrName>style.visibility</p:attrName>
                                        </p:attrNameLst>
                                      </p:cBhvr>
                                      <p:to>
                                        <p:strVal val="visible"/>
                                      </p:to>
                                    </p:set>
                                    <p:animEffect transition="in" filter="box(out)">
                                      <p:cBhvr>
                                        <p:cTn id="36" dur="500"/>
                                        <p:tgtEl>
                                          <p:spTgt spid="35"/>
                                        </p:tgtEl>
                                      </p:cBhvr>
                                    </p:animEffect>
                                  </p:childTnLst>
                                </p:cTn>
                              </p:par>
                              <p:par>
                                <p:cTn id="37" presetID="4" presetClass="entr" presetSubtype="32" fill="hold" grpId="0" nodeType="withEffect">
                                  <p:stCondLst>
                                    <p:cond delay="0"/>
                                  </p:stCondLst>
                                  <p:childTnLst>
                                    <p:set>
                                      <p:cBhvr>
                                        <p:cTn id="38" dur="1" fill="hold">
                                          <p:stCondLst>
                                            <p:cond delay="0"/>
                                          </p:stCondLst>
                                        </p:cTn>
                                        <p:tgtEl>
                                          <p:spTgt spid="36"/>
                                        </p:tgtEl>
                                        <p:attrNameLst>
                                          <p:attrName>style.visibility</p:attrName>
                                        </p:attrNameLst>
                                      </p:cBhvr>
                                      <p:to>
                                        <p:strVal val="visible"/>
                                      </p:to>
                                    </p:set>
                                    <p:animEffect transition="in" filter="box(out)">
                                      <p:cBhvr>
                                        <p:cTn id="39" dur="500"/>
                                        <p:tgtEl>
                                          <p:spTgt spid="36"/>
                                        </p:tgtEl>
                                      </p:cBhvr>
                                    </p:animEffect>
                                  </p:childTnLst>
                                </p:cTn>
                              </p:par>
                              <p:par>
                                <p:cTn id="40" presetID="4" presetClass="entr" presetSubtype="32" fill="hold" grpId="0" nodeType="withEffect">
                                  <p:stCondLst>
                                    <p:cond delay="0"/>
                                  </p:stCondLst>
                                  <p:childTnLst>
                                    <p:set>
                                      <p:cBhvr>
                                        <p:cTn id="41" dur="1" fill="hold">
                                          <p:stCondLst>
                                            <p:cond delay="0"/>
                                          </p:stCondLst>
                                        </p:cTn>
                                        <p:tgtEl>
                                          <p:spTgt spid="37"/>
                                        </p:tgtEl>
                                        <p:attrNameLst>
                                          <p:attrName>style.visibility</p:attrName>
                                        </p:attrNameLst>
                                      </p:cBhvr>
                                      <p:to>
                                        <p:strVal val="visible"/>
                                      </p:to>
                                    </p:set>
                                    <p:animEffect transition="in" filter="box(out)">
                                      <p:cBhvr>
                                        <p:cTn id="42" dur="500"/>
                                        <p:tgtEl>
                                          <p:spTgt spid="37"/>
                                        </p:tgtEl>
                                      </p:cBhvr>
                                    </p:animEffect>
                                  </p:childTnLst>
                                </p:cTn>
                              </p:par>
                            </p:childTnLst>
                          </p:cTn>
                        </p:par>
                        <p:par>
                          <p:cTn id="43" fill="hold">
                            <p:stCondLst>
                              <p:cond delay="1600"/>
                            </p:stCondLst>
                            <p:childTnLst>
                              <p:par>
                                <p:cTn id="44" presetID="22" presetClass="entr" presetSubtype="8" fill="hold" grpId="0" nodeType="afterEffect">
                                  <p:stCondLst>
                                    <p:cond delay="0"/>
                                  </p:stCondLst>
                                  <p:childTnLst>
                                    <p:set>
                                      <p:cBhvr>
                                        <p:cTn id="45" dur="1" fill="hold">
                                          <p:stCondLst>
                                            <p:cond delay="0"/>
                                          </p:stCondLst>
                                        </p:cTn>
                                        <p:tgtEl>
                                          <p:spTgt spid="21"/>
                                        </p:tgtEl>
                                        <p:attrNameLst>
                                          <p:attrName>style.visibility</p:attrName>
                                        </p:attrNameLst>
                                      </p:cBhvr>
                                      <p:to>
                                        <p:strVal val="visible"/>
                                      </p:to>
                                    </p:set>
                                    <p:animEffect transition="in" filter="wipe(left)">
                                      <p:cBhvr>
                                        <p:cTn id="46" dur="500"/>
                                        <p:tgtEl>
                                          <p:spTgt spid="21"/>
                                        </p:tgtEl>
                                      </p:cBhvr>
                                    </p:animEffect>
                                  </p:childTnLst>
                                </p:cTn>
                              </p:par>
                            </p:childTnLst>
                          </p:cTn>
                        </p:par>
                        <p:par>
                          <p:cTn id="47" fill="hold">
                            <p:stCondLst>
                              <p:cond delay="2100"/>
                            </p:stCondLst>
                            <p:childTnLst>
                              <p:par>
                                <p:cTn id="48" presetID="22" presetClass="entr" presetSubtype="8" fill="hold" grpId="0" nodeType="afterEffect">
                                  <p:stCondLst>
                                    <p:cond delay="0"/>
                                  </p:stCondLst>
                                  <p:childTnLst>
                                    <p:set>
                                      <p:cBhvr>
                                        <p:cTn id="49" dur="1" fill="hold">
                                          <p:stCondLst>
                                            <p:cond delay="0"/>
                                          </p:stCondLst>
                                        </p:cTn>
                                        <p:tgtEl>
                                          <p:spTgt spid="33"/>
                                        </p:tgtEl>
                                        <p:attrNameLst>
                                          <p:attrName>style.visibility</p:attrName>
                                        </p:attrNameLst>
                                      </p:cBhvr>
                                      <p:to>
                                        <p:strVal val="visible"/>
                                      </p:to>
                                    </p:set>
                                    <p:animEffect transition="in" filter="wipe(left)">
                                      <p:cBhvr>
                                        <p:cTn id="50" dur="500"/>
                                        <p:tgtEl>
                                          <p:spTgt spid="33"/>
                                        </p:tgtEl>
                                      </p:cBhvr>
                                    </p:animEffect>
                                  </p:childTnLst>
                                </p:cTn>
                              </p:par>
                            </p:childTnLst>
                          </p:cTn>
                        </p:par>
                        <p:par>
                          <p:cTn id="51" fill="hold">
                            <p:stCondLst>
                              <p:cond delay="2600"/>
                            </p:stCondLst>
                            <p:childTnLst>
                              <p:par>
                                <p:cTn id="52" presetID="22" presetClass="entr" presetSubtype="8" fill="hold" grpId="0" nodeType="afterEffect">
                                  <p:stCondLst>
                                    <p:cond delay="0"/>
                                  </p:stCondLst>
                                  <p:childTnLst>
                                    <p:set>
                                      <p:cBhvr>
                                        <p:cTn id="53" dur="1" fill="hold">
                                          <p:stCondLst>
                                            <p:cond delay="0"/>
                                          </p:stCondLst>
                                        </p:cTn>
                                        <p:tgtEl>
                                          <p:spTgt spid="31"/>
                                        </p:tgtEl>
                                        <p:attrNameLst>
                                          <p:attrName>style.visibility</p:attrName>
                                        </p:attrNameLst>
                                      </p:cBhvr>
                                      <p:to>
                                        <p:strVal val="visible"/>
                                      </p:to>
                                    </p:set>
                                    <p:animEffect transition="in" filter="wipe(left)">
                                      <p:cBhvr>
                                        <p:cTn id="54" dur="500"/>
                                        <p:tgtEl>
                                          <p:spTgt spid="31"/>
                                        </p:tgtEl>
                                      </p:cBhvr>
                                    </p:animEffect>
                                  </p:childTnLst>
                                </p:cTn>
                              </p:par>
                            </p:childTnLst>
                          </p:cTn>
                        </p:par>
                        <p:par>
                          <p:cTn id="55" fill="hold">
                            <p:stCondLst>
                              <p:cond delay="3100"/>
                            </p:stCondLst>
                            <p:childTnLst>
                              <p:par>
                                <p:cTn id="56" presetID="22" presetClass="entr" presetSubtype="8" fill="hold" grpId="0" nodeType="afterEffect">
                                  <p:stCondLst>
                                    <p:cond delay="0"/>
                                  </p:stCondLst>
                                  <p:childTnLst>
                                    <p:set>
                                      <p:cBhvr>
                                        <p:cTn id="57" dur="1" fill="hold">
                                          <p:stCondLst>
                                            <p:cond delay="0"/>
                                          </p:stCondLst>
                                        </p:cTn>
                                        <p:tgtEl>
                                          <p:spTgt spid="22"/>
                                        </p:tgtEl>
                                        <p:attrNameLst>
                                          <p:attrName>style.visibility</p:attrName>
                                        </p:attrNameLst>
                                      </p:cBhvr>
                                      <p:to>
                                        <p:strVal val="visible"/>
                                      </p:to>
                                    </p:set>
                                    <p:animEffect transition="in" filter="wipe(left)">
                                      <p:cBhvr>
                                        <p:cTn id="58" dur="500"/>
                                        <p:tgtEl>
                                          <p:spTgt spid="22"/>
                                        </p:tgtEl>
                                      </p:cBhvr>
                                    </p:animEffect>
                                  </p:childTnLst>
                                </p:cTn>
                              </p:par>
                            </p:childTnLst>
                          </p:cTn>
                        </p:par>
                      </p:childTnLst>
                    </p:cTn>
                  </p:par>
                  <p:par>
                    <p:cTn id="59" fill="hold">
                      <p:stCondLst>
                        <p:cond delay="indefinite"/>
                      </p:stCondLst>
                      <p:childTnLst>
                        <p:par>
                          <p:cTn id="60" fill="hold">
                            <p:stCondLst>
                              <p:cond delay="0"/>
                            </p:stCondLst>
                            <p:childTnLst>
                              <p:par>
                                <p:cTn id="61" presetID="6" presetClass="entr" presetSubtype="16" fill="hold" nodeType="clickEffect">
                                  <p:stCondLst>
                                    <p:cond delay="0"/>
                                  </p:stCondLst>
                                  <p:childTnLst>
                                    <p:set>
                                      <p:cBhvr>
                                        <p:cTn id="62" dur="1" fill="hold">
                                          <p:stCondLst>
                                            <p:cond delay="0"/>
                                          </p:stCondLst>
                                        </p:cTn>
                                        <p:tgtEl>
                                          <p:spTgt spid="2"/>
                                        </p:tgtEl>
                                        <p:attrNameLst>
                                          <p:attrName>style.visibility</p:attrName>
                                        </p:attrNameLst>
                                      </p:cBhvr>
                                      <p:to>
                                        <p:strVal val="visible"/>
                                      </p:to>
                                    </p:set>
                                    <p:animEffect transition="in" filter="circle(in)">
                                      <p:cBhvr>
                                        <p:cTn id="63" dur="1000"/>
                                        <p:tgtEl>
                                          <p:spTgt spid="2"/>
                                        </p:tgtEl>
                                      </p:cBhvr>
                                    </p:animEffect>
                                  </p:childTnLst>
                                </p:cTn>
                              </p:par>
                            </p:childTnLst>
                          </p:cTn>
                        </p:par>
                        <p:par>
                          <p:cTn id="64" fill="hold">
                            <p:stCondLst>
                              <p:cond delay="1000"/>
                            </p:stCondLst>
                            <p:childTnLst>
                              <p:par>
                                <p:cTn id="65" presetID="4" presetClass="entr" presetSubtype="32" fill="hold" grpId="0" nodeType="afterEffect">
                                  <p:stCondLst>
                                    <p:cond delay="0"/>
                                  </p:stCondLst>
                                  <p:childTnLst>
                                    <p:set>
                                      <p:cBhvr>
                                        <p:cTn id="66" dur="1" fill="hold">
                                          <p:stCondLst>
                                            <p:cond delay="0"/>
                                          </p:stCondLst>
                                        </p:cTn>
                                        <p:tgtEl>
                                          <p:spTgt spid="49"/>
                                        </p:tgtEl>
                                        <p:attrNameLst>
                                          <p:attrName>style.visibility</p:attrName>
                                        </p:attrNameLst>
                                      </p:cBhvr>
                                      <p:to>
                                        <p:strVal val="visible"/>
                                      </p:to>
                                    </p:set>
                                    <p:animEffect transition="in" filter="box(out)">
                                      <p:cBhvr>
                                        <p:cTn id="67" dur="500"/>
                                        <p:tgtEl>
                                          <p:spTgt spid="49"/>
                                        </p:tgtEl>
                                      </p:cBhvr>
                                    </p:animEffect>
                                  </p:childTnLst>
                                </p:cTn>
                              </p:par>
                              <p:par>
                                <p:cTn id="68" presetID="4" presetClass="entr" presetSubtype="32" fill="hold" grpId="0" nodeType="withEffect">
                                  <p:stCondLst>
                                    <p:cond delay="0"/>
                                  </p:stCondLst>
                                  <p:childTnLst>
                                    <p:set>
                                      <p:cBhvr>
                                        <p:cTn id="69" dur="1" fill="hold">
                                          <p:stCondLst>
                                            <p:cond delay="0"/>
                                          </p:stCondLst>
                                        </p:cTn>
                                        <p:tgtEl>
                                          <p:spTgt spid="50"/>
                                        </p:tgtEl>
                                        <p:attrNameLst>
                                          <p:attrName>style.visibility</p:attrName>
                                        </p:attrNameLst>
                                      </p:cBhvr>
                                      <p:to>
                                        <p:strVal val="visible"/>
                                      </p:to>
                                    </p:set>
                                    <p:animEffect transition="in" filter="box(out)">
                                      <p:cBhvr>
                                        <p:cTn id="70" dur="500"/>
                                        <p:tgtEl>
                                          <p:spTgt spid="50"/>
                                        </p:tgtEl>
                                      </p:cBhvr>
                                    </p:animEffect>
                                  </p:childTnLst>
                                </p:cTn>
                              </p:par>
                              <p:par>
                                <p:cTn id="71" presetID="4" presetClass="entr" presetSubtype="32" fill="hold" grpId="0" nodeType="withEffect">
                                  <p:stCondLst>
                                    <p:cond delay="0"/>
                                  </p:stCondLst>
                                  <p:childTnLst>
                                    <p:set>
                                      <p:cBhvr>
                                        <p:cTn id="72" dur="1" fill="hold">
                                          <p:stCondLst>
                                            <p:cond delay="0"/>
                                          </p:stCondLst>
                                        </p:cTn>
                                        <p:tgtEl>
                                          <p:spTgt spid="51"/>
                                        </p:tgtEl>
                                        <p:attrNameLst>
                                          <p:attrName>style.visibility</p:attrName>
                                        </p:attrNameLst>
                                      </p:cBhvr>
                                      <p:to>
                                        <p:strVal val="visible"/>
                                      </p:to>
                                    </p:set>
                                    <p:animEffect transition="in" filter="box(out)">
                                      <p:cBhvr>
                                        <p:cTn id="73" dur="500"/>
                                        <p:tgtEl>
                                          <p:spTgt spid="51"/>
                                        </p:tgtEl>
                                      </p:cBhvr>
                                    </p:animEffect>
                                  </p:childTnLst>
                                </p:cTn>
                              </p:par>
                              <p:par>
                                <p:cTn id="74" presetID="4" presetClass="entr" presetSubtype="32" fill="hold" grpId="0" nodeType="withEffect">
                                  <p:stCondLst>
                                    <p:cond delay="0"/>
                                  </p:stCondLst>
                                  <p:childTnLst>
                                    <p:set>
                                      <p:cBhvr>
                                        <p:cTn id="75" dur="1" fill="hold">
                                          <p:stCondLst>
                                            <p:cond delay="0"/>
                                          </p:stCondLst>
                                        </p:cTn>
                                        <p:tgtEl>
                                          <p:spTgt spid="52"/>
                                        </p:tgtEl>
                                        <p:attrNameLst>
                                          <p:attrName>style.visibility</p:attrName>
                                        </p:attrNameLst>
                                      </p:cBhvr>
                                      <p:to>
                                        <p:strVal val="visible"/>
                                      </p:to>
                                    </p:set>
                                    <p:animEffect transition="in" filter="box(out)">
                                      <p:cBhvr>
                                        <p:cTn id="76" dur="500"/>
                                        <p:tgtEl>
                                          <p:spTgt spid="52"/>
                                        </p:tgtEl>
                                      </p:cBhvr>
                                    </p:animEffect>
                                  </p:childTnLst>
                                </p:cTn>
                              </p:par>
                            </p:childTnLst>
                          </p:cTn>
                        </p:par>
                        <p:par>
                          <p:cTn id="77" fill="hold">
                            <p:stCondLst>
                              <p:cond delay="1500"/>
                            </p:stCondLst>
                            <p:childTnLst>
                              <p:par>
                                <p:cTn id="78" presetID="22" presetClass="entr" presetSubtype="8" fill="hold" grpId="0" nodeType="afterEffect">
                                  <p:stCondLst>
                                    <p:cond delay="0"/>
                                  </p:stCondLst>
                                  <p:childTnLst>
                                    <p:set>
                                      <p:cBhvr>
                                        <p:cTn id="79" dur="1" fill="hold">
                                          <p:stCondLst>
                                            <p:cond delay="0"/>
                                          </p:stCondLst>
                                        </p:cTn>
                                        <p:tgtEl>
                                          <p:spTgt spid="45"/>
                                        </p:tgtEl>
                                        <p:attrNameLst>
                                          <p:attrName>style.visibility</p:attrName>
                                        </p:attrNameLst>
                                      </p:cBhvr>
                                      <p:to>
                                        <p:strVal val="visible"/>
                                      </p:to>
                                    </p:set>
                                    <p:animEffect transition="in" filter="wipe(left)">
                                      <p:cBhvr>
                                        <p:cTn id="80" dur="500"/>
                                        <p:tgtEl>
                                          <p:spTgt spid="45"/>
                                        </p:tgtEl>
                                      </p:cBhvr>
                                    </p:animEffect>
                                  </p:childTnLst>
                                </p:cTn>
                              </p:par>
                            </p:childTnLst>
                          </p:cTn>
                        </p:par>
                        <p:par>
                          <p:cTn id="81" fill="hold">
                            <p:stCondLst>
                              <p:cond delay="2000"/>
                            </p:stCondLst>
                            <p:childTnLst>
                              <p:par>
                                <p:cTn id="82" presetID="22" presetClass="entr" presetSubtype="8" fill="hold" grpId="0" nodeType="afterEffect">
                                  <p:stCondLst>
                                    <p:cond delay="0"/>
                                  </p:stCondLst>
                                  <p:childTnLst>
                                    <p:set>
                                      <p:cBhvr>
                                        <p:cTn id="83" dur="1" fill="hold">
                                          <p:stCondLst>
                                            <p:cond delay="0"/>
                                          </p:stCondLst>
                                        </p:cTn>
                                        <p:tgtEl>
                                          <p:spTgt spid="47"/>
                                        </p:tgtEl>
                                        <p:attrNameLst>
                                          <p:attrName>style.visibility</p:attrName>
                                        </p:attrNameLst>
                                      </p:cBhvr>
                                      <p:to>
                                        <p:strVal val="visible"/>
                                      </p:to>
                                    </p:set>
                                    <p:animEffect transition="in" filter="wipe(left)">
                                      <p:cBhvr>
                                        <p:cTn id="84" dur="500"/>
                                        <p:tgtEl>
                                          <p:spTgt spid="47"/>
                                        </p:tgtEl>
                                      </p:cBhvr>
                                    </p:animEffect>
                                  </p:childTnLst>
                                </p:cTn>
                              </p:par>
                            </p:childTnLst>
                          </p:cTn>
                        </p:par>
                        <p:par>
                          <p:cTn id="85" fill="hold">
                            <p:stCondLst>
                              <p:cond delay="2500"/>
                            </p:stCondLst>
                            <p:childTnLst>
                              <p:par>
                                <p:cTn id="86" presetID="22" presetClass="entr" presetSubtype="8" fill="hold" grpId="0" nodeType="afterEffect">
                                  <p:stCondLst>
                                    <p:cond delay="0"/>
                                  </p:stCondLst>
                                  <p:childTnLst>
                                    <p:set>
                                      <p:cBhvr>
                                        <p:cTn id="87" dur="1" fill="hold">
                                          <p:stCondLst>
                                            <p:cond delay="0"/>
                                          </p:stCondLst>
                                        </p:cTn>
                                        <p:tgtEl>
                                          <p:spTgt spid="44"/>
                                        </p:tgtEl>
                                        <p:attrNameLst>
                                          <p:attrName>style.visibility</p:attrName>
                                        </p:attrNameLst>
                                      </p:cBhvr>
                                      <p:to>
                                        <p:strVal val="visible"/>
                                      </p:to>
                                    </p:set>
                                    <p:animEffect transition="in" filter="wipe(left)">
                                      <p:cBhvr>
                                        <p:cTn id="88" dur="500"/>
                                        <p:tgtEl>
                                          <p:spTgt spid="44"/>
                                        </p:tgtEl>
                                      </p:cBhvr>
                                    </p:animEffect>
                                  </p:childTnLst>
                                </p:cTn>
                              </p:par>
                            </p:childTnLst>
                          </p:cTn>
                        </p:par>
                        <p:par>
                          <p:cTn id="89" fill="hold">
                            <p:stCondLst>
                              <p:cond delay="3000"/>
                            </p:stCondLst>
                            <p:childTnLst>
                              <p:par>
                                <p:cTn id="90" presetID="22" presetClass="entr" presetSubtype="8" fill="hold" grpId="0" nodeType="afterEffect">
                                  <p:stCondLst>
                                    <p:cond delay="0"/>
                                  </p:stCondLst>
                                  <p:childTnLst>
                                    <p:set>
                                      <p:cBhvr>
                                        <p:cTn id="91" dur="1" fill="hold">
                                          <p:stCondLst>
                                            <p:cond delay="0"/>
                                          </p:stCondLst>
                                        </p:cTn>
                                        <p:tgtEl>
                                          <p:spTgt spid="48"/>
                                        </p:tgtEl>
                                        <p:attrNameLst>
                                          <p:attrName>style.visibility</p:attrName>
                                        </p:attrNameLst>
                                      </p:cBhvr>
                                      <p:to>
                                        <p:strVal val="visible"/>
                                      </p:to>
                                    </p:set>
                                    <p:animEffect transition="in" filter="wipe(left)">
                                      <p:cBhvr>
                                        <p:cTn id="92"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P spid="4" grpId="0"/>
      <p:bldP spid="6" grpId="0"/>
      <p:bldP spid="19" grpId="0"/>
      <p:bldP spid="21" grpId="0"/>
      <p:bldP spid="22" grpId="0"/>
      <p:bldP spid="31" grpId="0"/>
      <p:bldP spid="33" grpId="0"/>
      <p:bldP spid="34" grpId="0" animBg="1"/>
      <p:bldP spid="35" grpId="0" animBg="1"/>
      <p:bldP spid="36" grpId="0" animBg="1"/>
      <p:bldP spid="37" grpId="0" animBg="1"/>
      <p:bldP spid="44" grpId="0"/>
      <p:bldP spid="45" grpId="0"/>
      <p:bldP spid="47" grpId="0"/>
      <p:bldP spid="48" grpId="0"/>
      <p:bldP spid="49" grpId="0" animBg="1"/>
      <p:bldP spid="50" grpId="0" animBg="1"/>
      <p:bldP spid="51" grpId="0" animBg="1"/>
      <p:bldP spid="52"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53" name="Rectangle 52"/>
          <p:cNvSpPr/>
          <p:nvPr/>
        </p:nvSpPr>
        <p:spPr>
          <a:xfrm>
            <a:off x="-340359" y="4511040"/>
            <a:ext cx="8249920" cy="555010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FiraSans Regular"/>
            </a:endParaRPr>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Formulation</a:t>
            </a:r>
            <a:endParaRPr lang="fr" sz="3600" dirty="0">
              <a:solidFill>
                <a:schemeClr val="bg1"/>
              </a:solidFill>
              <a:latin typeface="FiraSans Regular"/>
              <a:ea typeface="Segoe Pro Display Light" charset="0"/>
              <a:cs typeface="Segoe Pro Display Light" charset="0"/>
            </a:endParaRPr>
          </a:p>
        </p:txBody>
      </p:sp>
      <p:grpSp>
        <p:nvGrpSpPr>
          <p:cNvPr id="38" name="Groupe 37"/>
          <p:cNvGrpSpPr/>
          <p:nvPr/>
        </p:nvGrpSpPr>
        <p:grpSpPr>
          <a:xfrm>
            <a:off x="180568" y="1289841"/>
            <a:ext cx="571500" cy="646331"/>
            <a:chOff x="274274" y="1300753"/>
            <a:chExt cx="571500" cy="646331"/>
          </a:xfrm>
        </p:grpSpPr>
        <p:sp>
          <p:nvSpPr>
            <p:cNvPr id="43" name="Rectangle 42"/>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ZoneTexte 45"/>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4</a:t>
              </a:r>
              <a:endParaRPr lang="fr-FR" sz="3600" b="1" dirty="0">
                <a:solidFill>
                  <a:srgbClr val="D24726"/>
                </a:solidFill>
              </a:endParaRPr>
            </a:p>
          </p:txBody>
        </p:sp>
      </p:grpSp>
      <p:pic>
        <p:nvPicPr>
          <p:cNvPr id="18" name="Imag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3219" y="2268160"/>
            <a:ext cx="609600" cy="609600"/>
          </a:xfrm>
          <a:prstGeom prst="rect">
            <a:avLst/>
          </a:prstGeom>
        </p:spPr>
      </p:pic>
      <p:sp>
        <p:nvSpPr>
          <p:cNvPr id="4" name="Rectangle 3"/>
          <p:cNvSpPr/>
          <p:nvPr/>
        </p:nvSpPr>
        <p:spPr>
          <a:xfrm>
            <a:off x="1730654" y="2344604"/>
            <a:ext cx="4507604" cy="646331"/>
          </a:xfrm>
          <a:prstGeom prst="rect">
            <a:avLst/>
          </a:prstGeom>
        </p:spPr>
        <p:txBody>
          <a:bodyPr wrap="square">
            <a:spAutoFit/>
          </a:bodyPr>
          <a:lstStyle/>
          <a:p>
            <a:r>
              <a:rPr lang="fr-FR" dirty="0" smtClean="0">
                <a:solidFill>
                  <a:schemeClr val="tx1">
                    <a:lumMod val="95000"/>
                    <a:lumOff val="5000"/>
                  </a:schemeClr>
                </a:solidFill>
                <a:latin typeface="FiraSans Regular"/>
              </a:rPr>
              <a:t>Exprimer </a:t>
            </a:r>
            <a:r>
              <a:rPr lang="fr-FR" dirty="0">
                <a:solidFill>
                  <a:schemeClr val="tx1">
                    <a:lumMod val="95000"/>
                    <a:lumOff val="5000"/>
                  </a:schemeClr>
                </a:solidFill>
                <a:latin typeface="FiraSans Regular"/>
              </a:rPr>
              <a:t>une pensée, </a:t>
            </a:r>
            <a:r>
              <a:rPr lang="fr-FR" dirty="0" smtClean="0">
                <a:solidFill>
                  <a:schemeClr val="tx1">
                    <a:lumMod val="95000"/>
                    <a:lumOff val="5000"/>
                  </a:schemeClr>
                </a:solidFill>
                <a:latin typeface="FiraSans Regular"/>
              </a:rPr>
              <a:t>la </a:t>
            </a:r>
            <a:r>
              <a:rPr lang="fr-FR" dirty="0">
                <a:solidFill>
                  <a:schemeClr val="tx1">
                    <a:lumMod val="95000"/>
                    <a:lumOff val="5000"/>
                  </a:schemeClr>
                </a:solidFill>
                <a:latin typeface="FiraSans Regular"/>
              </a:rPr>
              <a:t>faire connaître de manière précise</a:t>
            </a:r>
            <a:endParaRPr lang="fr-FR" dirty="0">
              <a:solidFill>
                <a:schemeClr val="tx1">
                  <a:lumMod val="95000"/>
                  <a:lumOff val="5000"/>
                </a:schemeClr>
              </a:solidFill>
            </a:endParaRPr>
          </a:p>
        </p:txBody>
      </p:sp>
      <p:sp>
        <p:nvSpPr>
          <p:cNvPr id="6" name="Rectangle 5"/>
          <p:cNvSpPr/>
          <p:nvPr/>
        </p:nvSpPr>
        <p:spPr>
          <a:xfrm>
            <a:off x="1730654" y="3208995"/>
            <a:ext cx="4507604" cy="646331"/>
          </a:xfrm>
          <a:prstGeom prst="rect">
            <a:avLst/>
          </a:prstGeom>
        </p:spPr>
        <p:txBody>
          <a:bodyPr wrap="square">
            <a:spAutoFit/>
          </a:bodyPr>
          <a:lstStyle/>
          <a:p>
            <a:r>
              <a:rPr lang="fr-FR" dirty="0">
                <a:solidFill>
                  <a:schemeClr val="tx1">
                    <a:lumMod val="95000"/>
                    <a:lumOff val="5000"/>
                  </a:schemeClr>
                </a:solidFill>
                <a:latin typeface="FiraSans Regular"/>
              </a:rPr>
              <a:t>Rédiger un texte, un énoncé selon la formule adéquate, d'une certaine manière</a:t>
            </a:r>
            <a:endParaRPr lang="fr-FR" dirty="0">
              <a:solidFill>
                <a:schemeClr val="tx1">
                  <a:lumMod val="95000"/>
                  <a:lumOff val="5000"/>
                </a:schemeClr>
              </a:solidFill>
            </a:endParaRPr>
          </a:p>
        </p:txBody>
      </p:sp>
      <p:sp>
        <p:nvSpPr>
          <p:cNvPr id="23"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24" name="Rettangolo 10"/>
          <p:cNvSpPr/>
          <p:nvPr/>
        </p:nvSpPr>
        <p:spPr>
          <a:xfrm>
            <a:off x="2863935" y="178560"/>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25" name="Rettangolo 10"/>
          <p:cNvSpPr/>
          <p:nvPr/>
        </p:nvSpPr>
        <p:spPr>
          <a:xfrm>
            <a:off x="3931004" y="195263"/>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26" name="Rettangolo 10"/>
          <p:cNvSpPr/>
          <p:nvPr/>
        </p:nvSpPr>
        <p:spPr>
          <a:xfrm>
            <a:off x="4998073" y="195263"/>
            <a:ext cx="1113062" cy="367873"/>
          </a:xfrm>
          <a:prstGeom prst="roundRect">
            <a:avLst>
              <a:gd name="adj" fmla="val 50000"/>
            </a:avLst>
          </a:prstGeom>
          <a:solidFill>
            <a:schemeClr val="bg1"/>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27"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28"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29"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30" name="Parenthèse fermante 29"/>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9" name="Rectangle 18"/>
          <p:cNvSpPr/>
          <p:nvPr/>
        </p:nvSpPr>
        <p:spPr>
          <a:xfrm>
            <a:off x="904241" y="4661494"/>
            <a:ext cx="5986997" cy="646331"/>
          </a:xfrm>
          <a:prstGeom prst="rect">
            <a:avLst/>
          </a:prstGeom>
        </p:spPr>
        <p:txBody>
          <a:bodyPr wrap="square">
            <a:spAutoFit/>
          </a:bodyPr>
          <a:lstStyle/>
          <a:p>
            <a:pPr algn="ctr"/>
            <a:r>
              <a:rPr lang="fr-FR" dirty="0" smtClean="0">
                <a:latin typeface="FiraSans Regular"/>
              </a:rPr>
              <a:t>Progressivement au cours du cycle, </a:t>
            </a:r>
          </a:p>
          <a:p>
            <a:pPr algn="ctr"/>
            <a:r>
              <a:rPr lang="fr-FR" dirty="0" smtClean="0">
                <a:latin typeface="FiraSans Regular"/>
              </a:rPr>
              <a:t>l’apprenant est amené à :</a:t>
            </a:r>
            <a:endParaRPr lang="fr-FR" dirty="0">
              <a:latin typeface="FiraSans Regular"/>
            </a:endParaRPr>
          </a:p>
        </p:txBody>
      </p:sp>
      <p:sp>
        <p:nvSpPr>
          <p:cNvPr id="54" name="Forme libre 53"/>
          <p:cNvSpPr/>
          <p:nvPr/>
        </p:nvSpPr>
        <p:spPr>
          <a:xfrm>
            <a:off x="728720" y="5887775"/>
            <a:ext cx="4732472" cy="2892053"/>
          </a:xfrm>
          <a:custGeom>
            <a:avLst/>
            <a:gdLst>
              <a:gd name="connsiteX0" fmla="*/ 0 w 6483928"/>
              <a:gd name="connsiteY0" fmla="*/ 4322618 h 4322618"/>
              <a:gd name="connsiteX1" fmla="*/ 342900 w 6483928"/>
              <a:gd name="connsiteY1" fmla="*/ 4135582 h 4322618"/>
              <a:gd name="connsiteX2" fmla="*/ 519546 w 6483928"/>
              <a:gd name="connsiteY2" fmla="*/ 3886200 h 4322618"/>
              <a:gd name="connsiteX3" fmla="*/ 644237 w 6483928"/>
              <a:gd name="connsiteY3" fmla="*/ 3875809 h 4322618"/>
              <a:gd name="connsiteX4" fmla="*/ 1132609 w 6483928"/>
              <a:gd name="connsiteY4" fmla="*/ 3439391 h 4322618"/>
              <a:gd name="connsiteX5" fmla="*/ 1444337 w 6483928"/>
              <a:gd name="connsiteY5" fmla="*/ 3377045 h 4322618"/>
              <a:gd name="connsiteX6" fmla="*/ 1797628 w 6483928"/>
              <a:gd name="connsiteY6" fmla="*/ 2940627 h 4322618"/>
              <a:gd name="connsiteX7" fmla="*/ 2275609 w 6483928"/>
              <a:gd name="connsiteY7" fmla="*/ 2753591 h 4322618"/>
              <a:gd name="connsiteX8" fmla="*/ 3054928 w 6483928"/>
              <a:gd name="connsiteY8" fmla="*/ 2171700 h 4322618"/>
              <a:gd name="connsiteX9" fmla="*/ 3356264 w 6483928"/>
              <a:gd name="connsiteY9" fmla="*/ 2130136 h 4322618"/>
              <a:gd name="connsiteX10" fmla="*/ 3855028 w 6483928"/>
              <a:gd name="connsiteY10" fmla="*/ 1641763 h 4322618"/>
              <a:gd name="connsiteX11" fmla="*/ 4842164 w 6483928"/>
              <a:gd name="connsiteY11" fmla="*/ 1184563 h 4322618"/>
              <a:gd name="connsiteX12" fmla="*/ 5029200 w 6483928"/>
              <a:gd name="connsiteY12" fmla="*/ 685800 h 4322618"/>
              <a:gd name="connsiteX13" fmla="*/ 5476009 w 6483928"/>
              <a:gd name="connsiteY13" fmla="*/ 581891 h 4322618"/>
              <a:gd name="connsiteX14" fmla="*/ 6483928 w 6483928"/>
              <a:gd name="connsiteY14" fmla="*/ 0 h 4322618"/>
              <a:gd name="connsiteX15" fmla="*/ 6483928 w 6483928"/>
              <a:gd name="connsiteY15" fmla="*/ 0 h 432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483928" h="4322618">
                <a:moveTo>
                  <a:pt x="0" y="4322618"/>
                </a:moveTo>
                <a:lnTo>
                  <a:pt x="342900" y="4135582"/>
                </a:lnTo>
                <a:lnTo>
                  <a:pt x="519546" y="3886200"/>
                </a:lnTo>
                <a:lnTo>
                  <a:pt x="644237" y="3875809"/>
                </a:lnTo>
                <a:lnTo>
                  <a:pt x="1132609" y="3439391"/>
                </a:lnTo>
                <a:lnTo>
                  <a:pt x="1444337" y="3377045"/>
                </a:lnTo>
                <a:lnTo>
                  <a:pt x="1797628" y="2940627"/>
                </a:lnTo>
                <a:lnTo>
                  <a:pt x="2275609" y="2753591"/>
                </a:lnTo>
                <a:lnTo>
                  <a:pt x="3054928" y="2171700"/>
                </a:lnTo>
                <a:lnTo>
                  <a:pt x="3356264" y="2130136"/>
                </a:lnTo>
                <a:lnTo>
                  <a:pt x="3855028" y="1641763"/>
                </a:lnTo>
                <a:lnTo>
                  <a:pt x="4842164" y="1184563"/>
                </a:lnTo>
                <a:lnTo>
                  <a:pt x="5029200" y="685800"/>
                </a:lnTo>
                <a:lnTo>
                  <a:pt x="5476009" y="581891"/>
                </a:lnTo>
                <a:lnTo>
                  <a:pt x="6483928" y="0"/>
                </a:lnTo>
                <a:lnTo>
                  <a:pt x="6483928" y="0"/>
                </a:lnTo>
              </a:path>
            </a:pathLst>
          </a:custGeom>
          <a:ln w="57150">
            <a:solidFill>
              <a:schemeClr val="tx1"/>
            </a:solidFill>
            <a:tailEnd type="triangle"/>
          </a:ln>
        </p:spPr>
        <p:style>
          <a:lnRef idx="1">
            <a:schemeClr val="accent6"/>
          </a:lnRef>
          <a:fillRef idx="0">
            <a:schemeClr val="accent6"/>
          </a:fillRef>
          <a:effectRef idx="0">
            <a:schemeClr val="accent6"/>
          </a:effectRef>
          <a:fontRef idx="minor">
            <a:schemeClr val="tx1"/>
          </a:fontRef>
        </p:style>
        <p:txBody>
          <a:bodyPr rtlCol="0" anchor="ctr"/>
          <a:lstStyle/>
          <a:p>
            <a:pPr algn="ctr"/>
            <a:endParaRPr lang="fr-FR">
              <a:latin typeface="FiraSans Regular"/>
            </a:endParaRPr>
          </a:p>
        </p:txBody>
      </p:sp>
      <p:sp>
        <p:nvSpPr>
          <p:cNvPr id="55" name="Rectangle 54"/>
          <p:cNvSpPr/>
          <p:nvPr/>
        </p:nvSpPr>
        <p:spPr>
          <a:xfrm>
            <a:off x="-340359" y="8864355"/>
            <a:ext cx="2138158" cy="584775"/>
          </a:xfrm>
          <a:prstGeom prst="rect">
            <a:avLst/>
          </a:prstGeom>
        </p:spPr>
        <p:txBody>
          <a:bodyPr wrap="square">
            <a:spAutoFit/>
          </a:bodyPr>
          <a:lstStyle/>
          <a:p>
            <a:pPr algn="ctr"/>
            <a:r>
              <a:rPr lang="fr-FR" sz="1600" dirty="0" smtClean="0">
                <a:latin typeface="FiraSans Regular"/>
              </a:rPr>
              <a:t>Verbaliser un</a:t>
            </a:r>
          </a:p>
          <a:p>
            <a:pPr algn="ctr"/>
            <a:r>
              <a:rPr lang="fr-FR" sz="1600" dirty="0" smtClean="0">
                <a:latin typeface="FiraSans Regular"/>
              </a:rPr>
              <a:t>raisonnement</a:t>
            </a:r>
            <a:endParaRPr lang="fr-FR" sz="1600" dirty="0">
              <a:latin typeface="FiraSans Regular"/>
            </a:endParaRPr>
          </a:p>
        </p:txBody>
      </p:sp>
      <p:sp>
        <p:nvSpPr>
          <p:cNvPr id="59" name="Rectangle 58"/>
          <p:cNvSpPr/>
          <p:nvPr/>
        </p:nvSpPr>
        <p:spPr>
          <a:xfrm>
            <a:off x="1493435" y="5788875"/>
            <a:ext cx="2787357" cy="584775"/>
          </a:xfrm>
          <a:prstGeom prst="rect">
            <a:avLst/>
          </a:prstGeom>
        </p:spPr>
        <p:txBody>
          <a:bodyPr wrap="square">
            <a:spAutoFit/>
          </a:bodyPr>
          <a:lstStyle/>
          <a:p>
            <a:pPr algn="r"/>
            <a:r>
              <a:rPr lang="fr-FR" sz="1600" dirty="0">
                <a:solidFill>
                  <a:schemeClr val="accent1"/>
                </a:solidFill>
                <a:latin typeface="FiraSans Regular"/>
              </a:rPr>
              <a:t>R</a:t>
            </a:r>
            <a:r>
              <a:rPr lang="fr-FR" sz="1600" dirty="0" smtClean="0">
                <a:solidFill>
                  <a:schemeClr val="accent1"/>
                </a:solidFill>
                <a:latin typeface="FiraSans Regular"/>
              </a:rPr>
              <a:t>édiger </a:t>
            </a:r>
          </a:p>
          <a:p>
            <a:pPr algn="r"/>
            <a:r>
              <a:rPr lang="fr-FR" sz="1600" dirty="0" smtClean="0">
                <a:solidFill>
                  <a:schemeClr val="accent1"/>
                </a:solidFill>
                <a:latin typeface="FiraSans Regular"/>
              </a:rPr>
              <a:t>un raisonnement long </a:t>
            </a:r>
            <a:endParaRPr lang="fr-FR" sz="1600" dirty="0">
              <a:solidFill>
                <a:schemeClr val="accent1"/>
              </a:solidFill>
              <a:latin typeface="FiraSans Regular"/>
            </a:endParaRPr>
          </a:p>
        </p:txBody>
      </p:sp>
      <p:sp>
        <p:nvSpPr>
          <p:cNvPr id="61" name="Rectangle 60"/>
          <p:cNvSpPr/>
          <p:nvPr/>
        </p:nvSpPr>
        <p:spPr>
          <a:xfrm>
            <a:off x="5580196" y="5385941"/>
            <a:ext cx="2380899" cy="830997"/>
          </a:xfrm>
          <a:prstGeom prst="rect">
            <a:avLst/>
          </a:prstGeom>
        </p:spPr>
        <p:txBody>
          <a:bodyPr wrap="square">
            <a:spAutoFit/>
          </a:bodyPr>
          <a:lstStyle/>
          <a:p>
            <a:r>
              <a:rPr lang="fr-FR" sz="1600" dirty="0" smtClean="0">
                <a:latin typeface="FiraSans Regular"/>
              </a:rPr>
              <a:t>qui répond à </a:t>
            </a:r>
          </a:p>
          <a:p>
            <a:r>
              <a:rPr lang="fr-FR" sz="1600" dirty="0" smtClean="0">
                <a:latin typeface="FiraSans Regular"/>
              </a:rPr>
              <a:t>une problématique donnée</a:t>
            </a:r>
            <a:endParaRPr lang="fr-FR" sz="1600" dirty="0">
              <a:latin typeface="FiraSans Regular"/>
            </a:endParaRPr>
          </a:p>
        </p:txBody>
      </p:sp>
      <p:pic>
        <p:nvPicPr>
          <p:cNvPr id="62" name="Image 6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800000">
            <a:off x="1611444" y="7996088"/>
            <a:ext cx="289605" cy="289605"/>
          </a:xfrm>
          <a:prstGeom prst="rect">
            <a:avLst/>
          </a:prstGeom>
          <a:solidFill>
            <a:schemeClr val="bg1">
              <a:lumMod val="85000"/>
            </a:schemeClr>
          </a:solidFill>
        </p:spPr>
      </p:pic>
      <p:pic>
        <p:nvPicPr>
          <p:cNvPr id="66" name="Image 6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800000">
            <a:off x="2697431" y="7265828"/>
            <a:ext cx="289605" cy="289605"/>
          </a:xfrm>
          <a:prstGeom prst="rect">
            <a:avLst/>
          </a:prstGeom>
          <a:solidFill>
            <a:schemeClr val="bg1">
              <a:lumMod val="85000"/>
            </a:schemeClr>
          </a:solidFill>
        </p:spPr>
      </p:pic>
      <p:pic>
        <p:nvPicPr>
          <p:cNvPr id="67" name="Image 6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800000">
            <a:off x="4333794" y="6160544"/>
            <a:ext cx="289605" cy="289605"/>
          </a:xfrm>
          <a:prstGeom prst="rect">
            <a:avLst/>
          </a:prstGeom>
          <a:solidFill>
            <a:schemeClr val="bg1">
              <a:lumMod val="85000"/>
            </a:schemeClr>
          </a:solidFill>
        </p:spPr>
      </p:pic>
      <p:sp>
        <p:nvSpPr>
          <p:cNvPr id="68" name="Rectangle 67"/>
          <p:cNvSpPr/>
          <p:nvPr/>
        </p:nvSpPr>
        <p:spPr>
          <a:xfrm>
            <a:off x="199536" y="6962558"/>
            <a:ext cx="2470804" cy="584775"/>
          </a:xfrm>
          <a:prstGeom prst="rect">
            <a:avLst/>
          </a:prstGeom>
        </p:spPr>
        <p:txBody>
          <a:bodyPr wrap="square">
            <a:spAutoFit/>
          </a:bodyPr>
          <a:lstStyle/>
          <a:p>
            <a:pPr algn="r"/>
            <a:r>
              <a:rPr lang="fr-FR" sz="1600" dirty="0">
                <a:solidFill>
                  <a:schemeClr val="accent1"/>
                </a:solidFill>
                <a:latin typeface="FiraSans Regular"/>
              </a:rPr>
              <a:t>R</a:t>
            </a:r>
            <a:r>
              <a:rPr lang="fr-FR" sz="1600" dirty="0" smtClean="0">
                <a:solidFill>
                  <a:schemeClr val="accent1"/>
                </a:solidFill>
                <a:latin typeface="FiraSans Regular"/>
              </a:rPr>
              <a:t>édiger </a:t>
            </a:r>
          </a:p>
          <a:p>
            <a:pPr algn="r"/>
            <a:r>
              <a:rPr lang="fr-FR" sz="1600" dirty="0">
                <a:solidFill>
                  <a:schemeClr val="accent1"/>
                </a:solidFill>
                <a:latin typeface="FiraSans Regular"/>
              </a:rPr>
              <a:t>u</a:t>
            </a:r>
            <a:r>
              <a:rPr lang="fr-FR" sz="1600" dirty="0" smtClean="0">
                <a:solidFill>
                  <a:schemeClr val="accent1"/>
                </a:solidFill>
                <a:latin typeface="FiraSans Regular"/>
              </a:rPr>
              <a:t>n raisonnement court</a:t>
            </a:r>
            <a:endParaRPr lang="fr-FR" sz="1600" dirty="0">
              <a:solidFill>
                <a:schemeClr val="accent1"/>
              </a:solidFill>
              <a:latin typeface="FiraSans Regular"/>
            </a:endParaRPr>
          </a:p>
        </p:txBody>
      </p:sp>
      <p:sp>
        <p:nvSpPr>
          <p:cNvPr id="69" name="Rectangle 68"/>
          <p:cNvSpPr/>
          <p:nvPr/>
        </p:nvSpPr>
        <p:spPr>
          <a:xfrm>
            <a:off x="3814588" y="6851422"/>
            <a:ext cx="2470804" cy="584775"/>
          </a:xfrm>
          <a:prstGeom prst="rect">
            <a:avLst/>
          </a:prstGeom>
        </p:spPr>
        <p:txBody>
          <a:bodyPr wrap="square">
            <a:spAutoFit/>
          </a:bodyPr>
          <a:lstStyle/>
          <a:p>
            <a:r>
              <a:rPr lang="fr-FR" sz="1600" dirty="0" smtClean="0">
                <a:solidFill>
                  <a:schemeClr val="accent1"/>
                </a:solidFill>
                <a:latin typeface="FiraSans Regular"/>
              </a:rPr>
              <a:t>Oraliser collectivement</a:t>
            </a:r>
          </a:p>
          <a:p>
            <a:r>
              <a:rPr lang="fr-FR" sz="1600" dirty="0" smtClean="0">
                <a:solidFill>
                  <a:schemeClr val="accent1"/>
                </a:solidFill>
                <a:latin typeface="FiraSans Regular"/>
              </a:rPr>
              <a:t>un raisonnement </a:t>
            </a:r>
            <a:endParaRPr lang="fr-FR" sz="1600" dirty="0">
              <a:solidFill>
                <a:schemeClr val="accent1"/>
              </a:solidFill>
              <a:latin typeface="FiraSans Regular"/>
            </a:endParaRPr>
          </a:p>
        </p:txBody>
      </p:sp>
      <p:pic>
        <p:nvPicPr>
          <p:cNvPr id="70" name="Image 6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800000">
            <a:off x="3471981" y="6845573"/>
            <a:ext cx="289605" cy="289605"/>
          </a:xfrm>
          <a:prstGeom prst="rect">
            <a:avLst/>
          </a:prstGeom>
          <a:solidFill>
            <a:schemeClr val="bg1">
              <a:lumMod val="85000"/>
            </a:schemeClr>
          </a:solidFill>
        </p:spPr>
      </p:pic>
      <p:sp>
        <p:nvSpPr>
          <p:cNvPr id="71" name="Rectangle 70"/>
          <p:cNvSpPr/>
          <p:nvPr/>
        </p:nvSpPr>
        <p:spPr>
          <a:xfrm>
            <a:off x="1859554" y="8004483"/>
            <a:ext cx="2470804" cy="584775"/>
          </a:xfrm>
          <a:prstGeom prst="rect">
            <a:avLst/>
          </a:prstGeom>
        </p:spPr>
        <p:txBody>
          <a:bodyPr wrap="square">
            <a:spAutoFit/>
          </a:bodyPr>
          <a:lstStyle/>
          <a:p>
            <a:r>
              <a:rPr lang="fr-FR" sz="1600" dirty="0" smtClean="0">
                <a:solidFill>
                  <a:schemeClr val="accent1"/>
                </a:solidFill>
                <a:latin typeface="FiraSans Regular"/>
              </a:rPr>
              <a:t>Oraliser</a:t>
            </a:r>
          </a:p>
          <a:p>
            <a:r>
              <a:rPr lang="fr-FR" sz="1600" dirty="0" smtClean="0">
                <a:solidFill>
                  <a:schemeClr val="accent1"/>
                </a:solidFill>
                <a:latin typeface="FiraSans Regular"/>
              </a:rPr>
              <a:t>un raisonnement court</a:t>
            </a:r>
            <a:endParaRPr lang="fr-FR" sz="1600" dirty="0">
              <a:solidFill>
                <a:schemeClr val="accent1"/>
              </a:solidFill>
              <a:latin typeface="FiraSans Regular"/>
            </a:endParaRPr>
          </a:p>
        </p:txBody>
      </p:sp>
    </p:spTree>
    <p:extLst>
      <p:ext uri="{BB962C8B-B14F-4D97-AF65-F5344CB8AC3E}">
        <p14:creationId xmlns:p14="http://schemas.microsoft.com/office/powerpoint/2010/main" val="693134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up)">
                                      <p:cBhvr>
                                        <p:cTn id="7" dur="500"/>
                                        <p:tgtEl>
                                          <p:spTgt spid="19"/>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55"/>
                                        </p:tgtEl>
                                        <p:attrNameLst>
                                          <p:attrName>style.visibility</p:attrName>
                                        </p:attrNameLst>
                                      </p:cBhvr>
                                      <p:to>
                                        <p:strVal val="visible"/>
                                      </p:to>
                                    </p:set>
                                    <p:animEffect transition="in" filter="wipe(down)">
                                      <p:cBhvr>
                                        <p:cTn id="11" dur="500"/>
                                        <p:tgtEl>
                                          <p:spTgt spid="55"/>
                                        </p:tgtEl>
                                      </p:cBhvr>
                                    </p:animEffect>
                                  </p:childTnLst>
                                </p:cTn>
                              </p:par>
                            </p:childTnLst>
                          </p:cTn>
                        </p:par>
                        <p:par>
                          <p:cTn id="12" fill="hold">
                            <p:stCondLst>
                              <p:cond delay="1000"/>
                            </p:stCondLst>
                            <p:childTnLst>
                              <p:par>
                                <p:cTn id="13" presetID="22" presetClass="entr" presetSubtype="4" fill="hold" grpId="0" nodeType="afterEffect">
                                  <p:stCondLst>
                                    <p:cond delay="400"/>
                                  </p:stCondLst>
                                  <p:childTnLst>
                                    <p:set>
                                      <p:cBhvr>
                                        <p:cTn id="14" dur="1" fill="hold">
                                          <p:stCondLst>
                                            <p:cond delay="0"/>
                                          </p:stCondLst>
                                        </p:cTn>
                                        <p:tgtEl>
                                          <p:spTgt spid="54"/>
                                        </p:tgtEl>
                                        <p:attrNameLst>
                                          <p:attrName>style.visibility</p:attrName>
                                        </p:attrNameLst>
                                      </p:cBhvr>
                                      <p:to>
                                        <p:strVal val="visible"/>
                                      </p:to>
                                    </p:set>
                                    <p:animEffect transition="in" filter="wipe(down)">
                                      <p:cBhvr>
                                        <p:cTn id="15" dur="1500"/>
                                        <p:tgtEl>
                                          <p:spTgt spid="54"/>
                                        </p:tgtEl>
                                      </p:cBhvr>
                                    </p:animEffect>
                                  </p:childTnLst>
                                </p:cTn>
                              </p:par>
                            </p:childTnLst>
                          </p:cTn>
                        </p:par>
                        <p:par>
                          <p:cTn id="16" fill="hold">
                            <p:stCondLst>
                              <p:cond delay="2900"/>
                            </p:stCondLst>
                            <p:childTnLst>
                              <p:par>
                                <p:cTn id="17" presetID="22" presetClass="entr" presetSubtype="4" fill="hold" grpId="0" nodeType="afterEffect">
                                  <p:stCondLst>
                                    <p:cond delay="0"/>
                                  </p:stCondLst>
                                  <p:childTnLst>
                                    <p:set>
                                      <p:cBhvr>
                                        <p:cTn id="18" dur="1" fill="hold">
                                          <p:stCondLst>
                                            <p:cond delay="0"/>
                                          </p:stCondLst>
                                        </p:cTn>
                                        <p:tgtEl>
                                          <p:spTgt spid="61"/>
                                        </p:tgtEl>
                                        <p:attrNameLst>
                                          <p:attrName>style.visibility</p:attrName>
                                        </p:attrNameLst>
                                      </p:cBhvr>
                                      <p:to>
                                        <p:strVal val="visible"/>
                                      </p:to>
                                    </p:set>
                                    <p:animEffect transition="in" filter="wipe(down)">
                                      <p:cBhvr>
                                        <p:cTn id="19" dur="500"/>
                                        <p:tgtEl>
                                          <p:spTgt spid="61"/>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32" fill="hold" nodeType="clickEffect">
                                  <p:stCondLst>
                                    <p:cond delay="0"/>
                                  </p:stCondLst>
                                  <p:childTnLst>
                                    <p:set>
                                      <p:cBhvr>
                                        <p:cTn id="23" dur="1" fill="hold">
                                          <p:stCondLst>
                                            <p:cond delay="0"/>
                                          </p:stCondLst>
                                        </p:cTn>
                                        <p:tgtEl>
                                          <p:spTgt spid="62"/>
                                        </p:tgtEl>
                                        <p:attrNameLst>
                                          <p:attrName>style.visibility</p:attrName>
                                        </p:attrNameLst>
                                      </p:cBhvr>
                                      <p:to>
                                        <p:strVal val="visible"/>
                                      </p:to>
                                    </p:set>
                                    <p:animEffect transition="in" filter="circle(out)">
                                      <p:cBhvr>
                                        <p:cTn id="24" dur="600"/>
                                        <p:tgtEl>
                                          <p:spTgt spid="62"/>
                                        </p:tgtEl>
                                      </p:cBhvr>
                                    </p:animEffect>
                                  </p:childTnLst>
                                </p:cTn>
                              </p:par>
                            </p:childTnLst>
                          </p:cTn>
                        </p:par>
                        <p:par>
                          <p:cTn id="25" fill="hold">
                            <p:stCondLst>
                              <p:cond delay="600"/>
                            </p:stCondLst>
                            <p:childTnLst>
                              <p:par>
                                <p:cTn id="26" presetID="22" presetClass="entr" presetSubtype="8" fill="hold" grpId="0" nodeType="afterEffect">
                                  <p:stCondLst>
                                    <p:cond delay="0"/>
                                  </p:stCondLst>
                                  <p:childTnLst>
                                    <p:set>
                                      <p:cBhvr>
                                        <p:cTn id="27" dur="1" fill="hold">
                                          <p:stCondLst>
                                            <p:cond delay="0"/>
                                          </p:stCondLst>
                                        </p:cTn>
                                        <p:tgtEl>
                                          <p:spTgt spid="71"/>
                                        </p:tgtEl>
                                        <p:attrNameLst>
                                          <p:attrName>style.visibility</p:attrName>
                                        </p:attrNameLst>
                                      </p:cBhvr>
                                      <p:to>
                                        <p:strVal val="visible"/>
                                      </p:to>
                                    </p:set>
                                    <p:animEffect transition="in" filter="wipe(left)">
                                      <p:cBhvr>
                                        <p:cTn id="28" dur="2000"/>
                                        <p:tgtEl>
                                          <p:spTgt spid="71"/>
                                        </p:tgtEl>
                                      </p:cBhvr>
                                    </p:animEffect>
                                  </p:childTnLst>
                                </p:cTn>
                              </p:par>
                            </p:childTnLst>
                          </p:cTn>
                        </p:par>
                        <p:par>
                          <p:cTn id="29" fill="hold">
                            <p:stCondLst>
                              <p:cond delay="2600"/>
                            </p:stCondLst>
                            <p:childTnLst>
                              <p:par>
                                <p:cTn id="30" presetID="6" presetClass="entr" presetSubtype="32" fill="hold" nodeType="afterEffect">
                                  <p:stCondLst>
                                    <p:cond delay="0"/>
                                  </p:stCondLst>
                                  <p:childTnLst>
                                    <p:set>
                                      <p:cBhvr>
                                        <p:cTn id="31" dur="1" fill="hold">
                                          <p:stCondLst>
                                            <p:cond delay="0"/>
                                          </p:stCondLst>
                                        </p:cTn>
                                        <p:tgtEl>
                                          <p:spTgt spid="66"/>
                                        </p:tgtEl>
                                        <p:attrNameLst>
                                          <p:attrName>style.visibility</p:attrName>
                                        </p:attrNameLst>
                                      </p:cBhvr>
                                      <p:to>
                                        <p:strVal val="visible"/>
                                      </p:to>
                                    </p:set>
                                    <p:animEffect transition="in" filter="circle(out)">
                                      <p:cBhvr>
                                        <p:cTn id="32" dur="500"/>
                                        <p:tgtEl>
                                          <p:spTgt spid="66"/>
                                        </p:tgtEl>
                                      </p:cBhvr>
                                    </p:animEffect>
                                  </p:childTnLst>
                                </p:cTn>
                              </p:par>
                            </p:childTnLst>
                          </p:cTn>
                        </p:par>
                        <p:par>
                          <p:cTn id="33" fill="hold">
                            <p:stCondLst>
                              <p:cond delay="3100"/>
                            </p:stCondLst>
                            <p:childTnLst>
                              <p:par>
                                <p:cTn id="34" presetID="22" presetClass="entr" presetSubtype="2" fill="hold" grpId="0" nodeType="afterEffect">
                                  <p:stCondLst>
                                    <p:cond delay="0"/>
                                  </p:stCondLst>
                                  <p:childTnLst>
                                    <p:set>
                                      <p:cBhvr>
                                        <p:cTn id="35" dur="1" fill="hold">
                                          <p:stCondLst>
                                            <p:cond delay="0"/>
                                          </p:stCondLst>
                                        </p:cTn>
                                        <p:tgtEl>
                                          <p:spTgt spid="68"/>
                                        </p:tgtEl>
                                        <p:attrNameLst>
                                          <p:attrName>style.visibility</p:attrName>
                                        </p:attrNameLst>
                                      </p:cBhvr>
                                      <p:to>
                                        <p:strVal val="visible"/>
                                      </p:to>
                                    </p:set>
                                    <p:animEffect transition="in" filter="wipe(right)">
                                      <p:cBhvr>
                                        <p:cTn id="36" dur="2000"/>
                                        <p:tgtEl>
                                          <p:spTgt spid="68"/>
                                        </p:tgtEl>
                                      </p:cBhvr>
                                    </p:animEffect>
                                  </p:childTnLst>
                                </p:cTn>
                              </p:par>
                            </p:childTnLst>
                          </p:cTn>
                        </p:par>
                        <p:par>
                          <p:cTn id="37" fill="hold">
                            <p:stCondLst>
                              <p:cond delay="5100"/>
                            </p:stCondLst>
                            <p:childTnLst>
                              <p:par>
                                <p:cTn id="38" presetID="6" presetClass="entr" presetSubtype="32" fill="hold" nodeType="afterEffect">
                                  <p:stCondLst>
                                    <p:cond delay="0"/>
                                  </p:stCondLst>
                                  <p:childTnLst>
                                    <p:set>
                                      <p:cBhvr>
                                        <p:cTn id="39" dur="1" fill="hold">
                                          <p:stCondLst>
                                            <p:cond delay="0"/>
                                          </p:stCondLst>
                                        </p:cTn>
                                        <p:tgtEl>
                                          <p:spTgt spid="70"/>
                                        </p:tgtEl>
                                        <p:attrNameLst>
                                          <p:attrName>style.visibility</p:attrName>
                                        </p:attrNameLst>
                                      </p:cBhvr>
                                      <p:to>
                                        <p:strVal val="visible"/>
                                      </p:to>
                                    </p:set>
                                    <p:animEffect transition="in" filter="circle(out)">
                                      <p:cBhvr>
                                        <p:cTn id="40" dur="500"/>
                                        <p:tgtEl>
                                          <p:spTgt spid="70"/>
                                        </p:tgtEl>
                                      </p:cBhvr>
                                    </p:animEffect>
                                  </p:childTnLst>
                                </p:cTn>
                              </p:par>
                            </p:childTnLst>
                          </p:cTn>
                        </p:par>
                        <p:par>
                          <p:cTn id="41" fill="hold">
                            <p:stCondLst>
                              <p:cond delay="5600"/>
                            </p:stCondLst>
                            <p:childTnLst>
                              <p:par>
                                <p:cTn id="42" presetID="22" presetClass="entr" presetSubtype="8" fill="hold" grpId="0" nodeType="afterEffect">
                                  <p:stCondLst>
                                    <p:cond delay="0"/>
                                  </p:stCondLst>
                                  <p:childTnLst>
                                    <p:set>
                                      <p:cBhvr>
                                        <p:cTn id="43" dur="1" fill="hold">
                                          <p:stCondLst>
                                            <p:cond delay="0"/>
                                          </p:stCondLst>
                                        </p:cTn>
                                        <p:tgtEl>
                                          <p:spTgt spid="69"/>
                                        </p:tgtEl>
                                        <p:attrNameLst>
                                          <p:attrName>style.visibility</p:attrName>
                                        </p:attrNameLst>
                                      </p:cBhvr>
                                      <p:to>
                                        <p:strVal val="visible"/>
                                      </p:to>
                                    </p:set>
                                    <p:animEffect transition="in" filter="wipe(left)">
                                      <p:cBhvr>
                                        <p:cTn id="44" dur="2000"/>
                                        <p:tgtEl>
                                          <p:spTgt spid="69"/>
                                        </p:tgtEl>
                                      </p:cBhvr>
                                    </p:animEffect>
                                  </p:childTnLst>
                                </p:cTn>
                              </p:par>
                            </p:childTnLst>
                          </p:cTn>
                        </p:par>
                        <p:par>
                          <p:cTn id="45" fill="hold">
                            <p:stCondLst>
                              <p:cond delay="7600"/>
                            </p:stCondLst>
                            <p:childTnLst>
                              <p:par>
                                <p:cTn id="46" presetID="6" presetClass="entr" presetSubtype="32" fill="hold" nodeType="afterEffect">
                                  <p:stCondLst>
                                    <p:cond delay="0"/>
                                  </p:stCondLst>
                                  <p:childTnLst>
                                    <p:set>
                                      <p:cBhvr>
                                        <p:cTn id="47" dur="1" fill="hold">
                                          <p:stCondLst>
                                            <p:cond delay="0"/>
                                          </p:stCondLst>
                                        </p:cTn>
                                        <p:tgtEl>
                                          <p:spTgt spid="67"/>
                                        </p:tgtEl>
                                        <p:attrNameLst>
                                          <p:attrName>style.visibility</p:attrName>
                                        </p:attrNameLst>
                                      </p:cBhvr>
                                      <p:to>
                                        <p:strVal val="visible"/>
                                      </p:to>
                                    </p:set>
                                    <p:animEffect transition="in" filter="circle(out)">
                                      <p:cBhvr>
                                        <p:cTn id="48" dur="500"/>
                                        <p:tgtEl>
                                          <p:spTgt spid="67"/>
                                        </p:tgtEl>
                                      </p:cBhvr>
                                    </p:animEffect>
                                  </p:childTnLst>
                                </p:cTn>
                              </p:par>
                            </p:childTnLst>
                          </p:cTn>
                        </p:par>
                        <p:par>
                          <p:cTn id="49" fill="hold">
                            <p:stCondLst>
                              <p:cond delay="8100"/>
                            </p:stCondLst>
                            <p:childTnLst>
                              <p:par>
                                <p:cTn id="50" presetID="22" presetClass="entr" presetSubtype="2" fill="hold" grpId="0" nodeType="afterEffect">
                                  <p:stCondLst>
                                    <p:cond delay="0"/>
                                  </p:stCondLst>
                                  <p:childTnLst>
                                    <p:set>
                                      <p:cBhvr>
                                        <p:cTn id="51" dur="1" fill="hold">
                                          <p:stCondLst>
                                            <p:cond delay="0"/>
                                          </p:stCondLst>
                                        </p:cTn>
                                        <p:tgtEl>
                                          <p:spTgt spid="59"/>
                                        </p:tgtEl>
                                        <p:attrNameLst>
                                          <p:attrName>style.visibility</p:attrName>
                                        </p:attrNameLst>
                                      </p:cBhvr>
                                      <p:to>
                                        <p:strVal val="visible"/>
                                      </p:to>
                                    </p:set>
                                    <p:animEffect transition="in" filter="wipe(right)">
                                      <p:cBhvr>
                                        <p:cTn id="52" dur="20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54" grpId="0" animBg="1"/>
      <p:bldP spid="55" grpId="0"/>
      <p:bldP spid="59" grpId="0"/>
      <p:bldP spid="61" grpId="0"/>
      <p:bldP spid="68" grpId="0"/>
      <p:bldP spid="69" grpId="0"/>
      <p:bldP spid="71" grpId="0"/>
    </p:bld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37" name="Rectangle 36"/>
          <p:cNvSpPr/>
          <p:nvPr/>
        </p:nvSpPr>
        <p:spPr>
          <a:xfrm>
            <a:off x="-193957" y="3355053"/>
            <a:ext cx="8249920" cy="67683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Formulation</a:t>
            </a:r>
            <a:endParaRPr lang="fr" sz="3600" dirty="0">
              <a:solidFill>
                <a:schemeClr val="bg1"/>
              </a:solidFill>
              <a:latin typeface="FiraSans Regular"/>
              <a:ea typeface="Segoe Pro Display Light" charset="0"/>
              <a:cs typeface="Segoe Pro Display Light" charset="0"/>
            </a:endParaRPr>
          </a:p>
        </p:txBody>
      </p:sp>
      <p:grpSp>
        <p:nvGrpSpPr>
          <p:cNvPr id="38" name="Groupe 37"/>
          <p:cNvGrpSpPr/>
          <p:nvPr/>
        </p:nvGrpSpPr>
        <p:grpSpPr>
          <a:xfrm>
            <a:off x="180568" y="1289841"/>
            <a:ext cx="571500" cy="646331"/>
            <a:chOff x="274274" y="1300753"/>
            <a:chExt cx="571500" cy="646331"/>
          </a:xfrm>
        </p:grpSpPr>
        <p:sp>
          <p:nvSpPr>
            <p:cNvPr id="43" name="Rectangle 42"/>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ZoneTexte 45"/>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4</a:t>
              </a:r>
              <a:endParaRPr lang="fr-FR" sz="3600" b="1" dirty="0">
                <a:solidFill>
                  <a:srgbClr val="D24726"/>
                </a:solidFill>
              </a:endParaRPr>
            </a:p>
          </p:txBody>
        </p:sp>
      </p:grpSp>
      <p:sp>
        <p:nvSpPr>
          <p:cNvPr id="23"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24" name="Rettangolo 10"/>
          <p:cNvSpPr/>
          <p:nvPr/>
        </p:nvSpPr>
        <p:spPr>
          <a:xfrm>
            <a:off x="2863935" y="178560"/>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25" name="Rettangolo 10"/>
          <p:cNvSpPr/>
          <p:nvPr/>
        </p:nvSpPr>
        <p:spPr>
          <a:xfrm>
            <a:off x="3931004" y="195263"/>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26" name="Rettangolo 10"/>
          <p:cNvSpPr/>
          <p:nvPr/>
        </p:nvSpPr>
        <p:spPr>
          <a:xfrm>
            <a:off x="4998073" y="195263"/>
            <a:ext cx="1113062" cy="367873"/>
          </a:xfrm>
          <a:prstGeom prst="roundRect">
            <a:avLst>
              <a:gd name="adj" fmla="val 50000"/>
            </a:avLst>
          </a:prstGeom>
          <a:solidFill>
            <a:schemeClr val="bg1"/>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27"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28"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29"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30" name="Parenthèse fermante 29"/>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7" name="Rectangle à coins arrondis 6"/>
          <p:cNvSpPr/>
          <p:nvPr/>
        </p:nvSpPr>
        <p:spPr>
          <a:xfrm>
            <a:off x="596686" y="6080797"/>
            <a:ext cx="2196000" cy="432000"/>
          </a:xfrm>
          <a:prstGeom prst="roundRect">
            <a:avLst/>
          </a:prstGeom>
          <a:solidFill>
            <a:schemeClr val="accent4">
              <a:lumMod val="20000"/>
              <a:lumOff val="80000"/>
            </a:schemeClr>
          </a:solidFill>
        </p:spPr>
        <p:style>
          <a:lnRef idx="2">
            <a:schemeClr val="accent4"/>
          </a:lnRef>
          <a:fillRef idx="1">
            <a:schemeClr val="lt1"/>
          </a:fillRef>
          <a:effectRef idx="0">
            <a:schemeClr val="accent4"/>
          </a:effectRef>
          <a:fontRef idx="minor">
            <a:schemeClr val="dk1"/>
          </a:fontRef>
        </p:style>
        <p:txBody>
          <a:bodyPr wrap="square">
            <a:spAutoFit/>
          </a:bodyPr>
          <a:lstStyle/>
          <a:p>
            <a:pPr algn="ctr"/>
            <a:r>
              <a:rPr lang="fr-FR" sz="1600" dirty="0" smtClean="0">
                <a:latin typeface="FiraSans Regular"/>
              </a:rPr>
              <a:t>Classer</a:t>
            </a:r>
            <a:endParaRPr lang="fr-FR" sz="1600" dirty="0">
              <a:latin typeface="FiraSans Regular"/>
            </a:endParaRPr>
          </a:p>
        </p:txBody>
      </p:sp>
      <p:sp>
        <p:nvSpPr>
          <p:cNvPr id="54" name="Rectangle à coins arrondis 53"/>
          <p:cNvSpPr/>
          <p:nvPr/>
        </p:nvSpPr>
        <p:spPr>
          <a:xfrm>
            <a:off x="618338" y="6592785"/>
            <a:ext cx="2196000" cy="432000"/>
          </a:xfrm>
          <a:prstGeom prst="roundRect">
            <a:avLst/>
          </a:prstGeom>
          <a:solidFill>
            <a:schemeClr val="accent4">
              <a:lumMod val="20000"/>
              <a:lumOff val="80000"/>
            </a:schemeClr>
          </a:solidFill>
        </p:spPr>
        <p:style>
          <a:lnRef idx="2">
            <a:schemeClr val="accent4"/>
          </a:lnRef>
          <a:fillRef idx="1">
            <a:schemeClr val="lt1"/>
          </a:fillRef>
          <a:effectRef idx="0">
            <a:schemeClr val="accent4"/>
          </a:effectRef>
          <a:fontRef idx="minor">
            <a:schemeClr val="dk1"/>
          </a:fontRef>
        </p:style>
        <p:txBody>
          <a:bodyPr wrap="none">
            <a:spAutoFit/>
          </a:bodyPr>
          <a:lstStyle/>
          <a:p>
            <a:pPr algn="ctr"/>
            <a:r>
              <a:rPr lang="fr-FR" sz="1600" dirty="0" smtClean="0">
                <a:latin typeface="FiraSans Regular"/>
              </a:rPr>
              <a:t>Hiérarchiser</a:t>
            </a:r>
            <a:endParaRPr lang="fr-FR" sz="1600" dirty="0">
              <a:latin typeface="FiraSans Regular"/>
            </a:endParaRPr>
          </a:p>
        </p:txBody>
      </p:sp>
      <p:sp>
        <p:nvSpPr>
          <p:cNvPr id="55" name="Rectangle à coins arrondis 54"/>
          <p:cNvSpPr/>
          <p:nvPr/>
        </p:nvSpPr>
        <p:spPr>
          <a:xfrm>
            <a:off x="596686" y="7082572"/>
            <a:ext cx="2196000" cy="432000"/>
          </a:xfrm>
          <a:prstGeom prst="roundRect">
            <a:avLst/>
          </a:prstGeom>
          <a:solidFill>
            <a:schemeClr val="accent4">
              <a:lumMod val="20000"/>
              <a:lumOff val="80000"/>
            </a:schemeClr>
          </a:solidFill>
        </p:spPr>
        <p:style>
          <a:lnRef idx="2">
            <a:schemeClr val="accent4"/>
          </a:lnRef>
          <a:fillRef idx="1">
            <a:schemeClr val="lt1"/>
          </a:fillRef>
          <a:effectRef idx="0">
            <a:schemeClr val="accent4"/>
          </a:effectRef>
          <a:fontRef idx="minor">
            <a:schemeClr val="dk1"/>
          </a:fontRef>
        </p:style>
        <p:txBody>
          <a:bodyPr wrap="none">
            <a:spAutoFit/>
          </a:bodyPr>
          <a:lstStyle/>
          <a:p>
            <a:pPr algn="ctr"/>
            <a:r>
              <a:rPr lang="fr-FR" sz="1600" dirty="0" smtClean="0">
                <a:latin typeface="FiraSans Regular"/>
              </a:rPr>
              <a:t>Organiser</a:t>
            </a:r>
            <a:endParaRPr lang="fr-FR" sz="1600" dirty="0">
              <a:latin typeface="FiraSans Regular"/>
            </a:endParaRPr>
          </a:p>
        </p:txBody>
      </p:sp>
      <p:sp>
        <p:nvSpPr>
          <p:cNvPr id="56" name="Rectangle 55"/>
          <p:cNvSpPr/>
          <p:nvPr/>
        </p:nvSpPr>
        <p:spPr>
          <a:xfrm>
            <a:off x="2994666" y="6512965"/>
            <a:ext cx="4576461" cy="338554"/>
          </a:xfrm>
          <a:prstGeom prst="rect">
            <a:avLst/>
          </a:prstGeom>
          <a:noFill/>
        </p:spPr>
        <p:txBody>
          <a:bodyPr wrap="square">
            <a:spAutoFit/>
          </a:bodyPr>
          <a:lstStyle/>
          <a:p>
            <a:pPr algn="just"/>
            <a:r>
              <a:rPr lang="fr-FR" sz="1600" dirty="0" smtClean="0">
                <a:latin typeface="FiraSans Regular"/>
              </a:rPr>
              <a:t>Les arguments trouvés pour chaque hypothèse</a:t>
            </a:r>
            <a:endParaRPr lang="fr-FR" sz="1600" dirty="0">
              <a:latin typeface="FiraSans Regular"/>
            </a:endParaRPr>
          </a:p>
        </p:txBody>
      </p:sp>
      <p:sp>
        <p:nvSpPr>
          <p:cNvPr id="58" name="Rectangle à coins arrondis 57"/>
          <p:cNvSpPr/>
          <p:nvPr/>
        </p:nvSpPr>
        <p:spPr>
          <a:xfrm>
            <a:off x="596686" y="5551645"/>
            <a:ext cx="2196000" cy="432000"/>
          </a:xfrm>
          <a:prstGeom prst="roundRect">
            <a:avLst/>
          </a:prstGeom>
          <a:solidFill>
            <a:schemeClr val="accent4">
              <a:lumMod val="20000"/>
              <a:lumOff val="80000"/>
            </a:schemeClr>
          </a:solidFill>
        </p:spPr>
        <p:style>
          <a:lnRef idx="2">
            <a:schemeClr val="accent4"/>
          </a:lnRef>
          <a:fillRef idx="1">
            <a:schemeClr val="lt1"/>
          </a:fillRef>
          <a:effectRef idx="0">
            <a:schemeClr val="accent4"/>
          </a:effectRef>
          <a:fontRef idx="minor">
            <a:schemeClr val="dk1"/>
          </a:fontRef>
        </p:style>
        <p:txBody>
          <a:bodyPr wrap="none">
            <a:spAutoFit/>
          </a:bodyPr>
          <a:lstStyle/>
          <a:p>
            <a:pPr algn="ctr"/>
            <a:r>
              <a:rPr lang="fr-FR" sz="1600" dirty="0" smtClean="0">
                <a:latin typeface="FiraSans Regular"/>
              </a:rPr>
              <a:t>Trier</a:t>
            </a:r>
            <a:endParaRPr lang="fr-FR" sz="1600" dirty="0">
              <a:latin typeface="FiraSans Regular"/>
            </a:endParaRPr>
          </a:p>
        </p:txBody>
      </p:sp>
      <p:sp>
        <p:nvSpPr>
          <p:cNvPr id="59" name="Rectangle 58"/>
          <p:cNvSpPr/>
          <p:nvPr/>
        </p:nvSpPr>
        <p:spPr>
          <a:xfrm>
            <a:off x="2994666" y="7004249"/>
            <a:ext cx="4576461" cy="584775"/>
          </a:xfrm>
          <a:prstGeom prst="rect">
            <a:avLst/>
          </a:prstGeom>
          <a:noFill/>
        </p:spPr>
        <p:txBody>
          <a:bodyPr wrap="square">
            <a:spAutoFit/>
          </a:bodyPr>
          <a:lstStyle/>
          <a:p>
            <a:pPr algn="just"/>
            <a:r>
              <a:rPr lang="fr-FR" sz="1600" dirty="0" smtClean="0">
                <a:latin typeface="FiraSans Regular"/>
              </a:rPr>
              <a:t>Les hypothèses qui répondent à un enjeu de la problématique</a:t>
            </a:r>
            <a:endParaRPr lang="fr-FR" sz="1600" dirty="0">
              <a:latin typeface="FiraSans Regular"/>
            </a:endParaRPr>
          </a:p>
        </p:txBody>
      </p:sp>
      <p:sp>
        <p:nvSpPr>
          <p:cNvPr id="61" name="Rectangle 60"/>
          <p:cNvSpPr/>
          <p:nvPr/>
        </p:nvSpPr>
        <p:spPr>
          <a:xfrm>
            <a:off x="2994666" y="6021680"/>
            <a:ext cx="2766107" cy="338554"/>
          </a:xfrm>
          <a:prstGeom prst="rect">
            <a:avLst/>
          </a:prstGeom>
          <a:noFill/>
        </p:spPr>
        <p:txBody>
          <a:bodyPr wrap="square">
            <a:spAutoFit/>
          </a:bodyPr>
          <a:lstStyle/>
          <a:p>
            <a:pPr algn="just"/>
            <a:r>
              <a:rPr lang="fr-FR" sz="1600" dirty="0" smtClean="0">
                <a:latin typeface="FiraSans Regular"/>
              </a:rPr>
              <a:t>Les exemples marquants</a:t>
            </a:r>
            <a:endParaRPr lang="fr-FR" sz="1600" dirty="0">
              <a:latin typeface="FiraSans Regular"/>
            </a:endParaRPr>
          </a:p>
        </p:txBody>
      </p:sp>
      <p:sp>
        <p:nvSpPr>
          <p:cNvPr id="62" name="Rectangle 61"/>
          <p:cNvSpPr/>
          <p:nvPr/>
        </p:nvSpPr>
        <p:spPr>
          <a:xfrm>
            <a:off x="2994666" y="5039110"/>
            <a:ext cx="2692497" cy="338554"/>
          </a:xfrm>
          <a:prstGeom prst="rect">
            <a:avLst/>
          </a:prstGeom>
          <a:noFill/>
        </p:spPr>
        <p:txBody>
          <a:bodyPr wrap="square">
            <a:spAutoFit/>
          </a:bodyPr>
          <a:lstStyle/>
          <a:p>
            <a:pPr algn="just"/>
            <a:r>
              <a:rPr lang="fr-FR" sz="1600" dirty="0" smtClean="0">
                <a:latin typeface="FiraSans Regular"/>
              </a:rPr>
              <a:t>Les données collectées</a:t>
            </a:r>
            <a:endParaRPr lang="fr-FR" sz="1600" dirty="0">
              <a:latin typeface="FiraSans Regular"/>
            </a:endParaRPr>
          </a:p>
        </p:txBody>
      </p:sp>
      <p:sp>
        <p:nvSpPr>
          <p:cNvPr id="63" name="Rectangle à coins arrondis 62"/>
          <p:cNvSpPr/>
          <p:nvPr/>
        </p:nvSpPr>
        <p:spPr>
          <a:xfrm>
            <a:off x="596686" y="5039110"/>
            <a:ext cx="2196000" cy="432000"/>
          </a:xfrm>
          <a:prstGeom prst="roundRect">
            <a:avLst/>
          </a:prstGeom>
          <a:solidFill>
            <a:schemeClr val="accent4">
              <a:lumMod val="20000"/>
              <a:lumOff val="80000"/>
            </a:schemeClr>
          </a:solidFill>
        </p:spPr>
        <p:style>
          <a:lnRef idx="2">
            <a:schemeClr val="accent4"/>
          </a:lnRef>
          <a:fillRef idx="1">
            <a:schemeClr val="lt1"/>
          </a:fillRef>
          <a:effectRef idx="0">
            <a:schemeClr val="accent4"/>
          </a:effectRef>
          <a:fontRef idx="minor">
            <a:schemeClr val="dk1"/>
          </a:fontRef>
        </p:style>
        <p:txBody>
          <a:bodyPr wrap="square">
            <a:spAutoFit/>
          </a:bodyPr>
          <a:lstStyle/>
          <a:p>
            <a:pPr algn="ctr"/>
            <a:r>
              <a:rPr lang="fr-FR" sz="1600" dirty="0" smtClean="0">
                <a:latin typeface="FiraSans Regular"/>
              </a:rPr>
              <a:t>Réunir</a:t>
            </a:r>
            <a:endParaRPr lang="fr-FR" sz="1600" dirty="0">
              <a:latin typeface="FiraSans Regular"/>
            </a:endParaRPr>
          </a:p>
        </p:txBody>
      </p:sp>
      <p:sp>
        <p:nvSpPr>
          <p:cNvPr id="31" name="Rectangle 30"/>
          <p:cNvSpPr/>
          <p:nvPr/>
        </p:nvSpPr>
        <p:spPr>
          <a:xfrm>
            <a:off x="2994666" y="5530395"/>
            <a:ext cx="2692497" cy="338554"/>
          </a:xfrm>
          <a:prstGeom prst="rect">
            <a:avLst/>
          </a:prstGeom>
          <a:noFill/>
        </p:spPr>
        <p:txBody>
          <a:bodyPr wrap="square">
            <a:spAutoFit/>
          </a:bodyPr>
          <a:lstStyle/>
          <a:p>
            <a:pPr algn="just"/>
            <a:r>
              <a:rPr lang="fr-FR" sz="1600" dirty="0" smtClean="0">
                <a:latin typeface="FiraSans Regular"/>
              </a:rPr>
              <a:t>Les savoirs rencontrés</a:t>
            </a:r>
            <a:endParaRPr lang="fr-FR" sz="1600" dirty="0">
              <a:latin typeface="FiraSans Regular"/>
            </a:endParaRPr>
          </a:p>
        </p:txBody>
      </p:sp>
      <p:sp>
        <p:nvSpPr>
          <p:cNvPr id="36" name="Rectangle à coins arrondis 35"/>
          <p:cNvSpPr/>
          <p:nvPr/>
        </p:nvSpPr>
        <p:spPr>
          <a:xfrm>
            <a:off x="596686" y="4489918"/>
            <a:ext cx="2196000" cy="432000"/>
          </a:xfrm>
          <a:prstGeom prst="round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ctr"/>
            <a:r>
              <a:rPr lang="fr-FR" sz="1600" b="1" dirty="0" smtClean="0">
                <a:latin typeface="FiraSans Regular"/>
              </a:rPr>
              <a:t>Dégager un plan</a:t>
            </a:r>
            <a:endParaRPr lang="fr-FR" sz="1600" b="1" dirty="0">
              <a:latin typeface="FiraSans Regular"/>
            </a:endParaRPr>
          </a:p>
        </p:txBody>
      </p:sp>
      <p:sp>
        <p:nvSpPr>
          <p:cNvPr id="34" name="Rectangle à coins arrondis 33"/>
          <p:cNvSpPr/>
          <p:nvPr/>
        </p:nvSpPr>
        <p:spPr>
          <a:xfrm>
            <a:off x="596686" y="4489918"/>
            <a:ext cx="2196000" cy="432000"/>
          </a:xfrm>
          <a:prstGeom prst="round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ctr"/>
            <a:r>
              <a:rPr lang="fr-FR" sz="1600" b="1" dirty="0" smtClean="0">
                <a:latin typeface="FiraSans Regular"/>
              </a:rPr>
              <a:t>Structurer</a:t>
            </a:r>
            <a:endParaRPr lang="fr-FR" sz="1600" b="1" dirty="0">
              <a:latin typeface="FiraSans Regular"/>
            </a:endParaRPr>
          </a:p>
        </p:txBody>
      </p:sp>
      <p:sp>
        <p:nvSpPr>
          <p:cNvPr id="39" name="Rectangle 38"/>
          <p:cNvSpPr/>
          <p:nvPr/>
        </p:nvSpPr>
        <p:spPr>
          <a:xfrm>
            <a:off x="2351178" y="3681127"/>
            <a:ext cx="3043781" cy="369332"/>
          </a:xfrm>
          <a:prstGeom prst="rect">
            <a:avLst/>
          </a:prstGeom>
        </p:spPr>
        <p:txBody>
          <a:bodyPr wrap="square">
            <a:spAutoFit/>
          </a:bodyPr>
          <a:lstStyle/>
          <a:p>
            <a:pPr algn="ctr"/>
            <a:r>
              <a:rPr lang="fr-FR" b="1" dirty="0" smtClean="0">
                <a:latin typeface="FiraSans Regular"/>
              </a:rPr>
              <a:t>Quel type de plan établir ?</a:t>
            </a:r>
            <a:endParaRPr lang="fr-FR" b="1" dirty="0">
              <a:latin typeface="FiraSans Regular"/>
            </a:endParaRPr>
          </a:p>
        </p:txBody>
      </p:sp>
      <p:sp>
        <p:nvSpPr>
          <p:cNvPr id="40" name="Rectangle 39"/>
          <p:cNvSpPr/>
          <p:nvPr/>
        </p:nvSpPr>
        <p:spPr>
          <a:xfrm>
            <a:off x="-15205" y="2190822"/>
            <a:ext cx="7787605" cy="646331"/>
          </a:xfrm>
          <a:prstGeom prst="rect">
            <a:avLst/>
          </a:prstGeom>
        </p:spPr>
        <p:txBody>
          <a:bodyPr wrap="square">
            <a:spAutoFit/>
          </a:bodyPr>
          <a:lstStyle/>
          <a:p>
            <a:pPr algn="ctr"/>
            <a:r>
              <a:rPr lang="fr-FR" dirty="0" smtClean="0">
                <a:latin typeface="FiraSans Regular"/>
              </a:rPr>
              <a:t>Les grands enjeux de la problématiques </a:t>
            </a:r>
          </a:p>
          <a:p>
            <a:pPr algn="ctr"/>
            <a:r>
              <a:rPr lang="fr-FR" dirty="0" smtClean="0">
                <a:latin typeface="FiraSans Regular"/>
              </a:rPr>
              <a:t>guident la structure du raisonnement</a:t>
            </a:r>
            <a:endParaRPr lang="fr-FR" dirty="0">
              <a:latin typeface="FiraSans Regular"/>
            </a:endParaRPr>
          </a:p>
        </p:txBody>
      </p:sp>
      <p:sp>
        <p:nvSpPr>
          <p:cNvPr id="41" name="Rectangle à coins arrondis 40"/>
          <p:cNvSpPr/>
          <p:nvPr/>
        </p:nvSpPr>
        <p:spPr>
          <a:xfrm>
            <a:off x="1249091" y="5909300"/>
            <a:ext cx="953726" cy="374571"/>
          </a:xfrm>
          <a:prstGeom prst="roundRect">
            <a:avLst/>
          </a:prstGeom>
          <a:noFill/>
          <a:ln>
            <a:noFill/>
          </a:ln>
        </p:spPr>
        <p:style>
          <a:lnRef idx="2">
            <a:schemeClr val="accent4"/>
          </a:lnRef>
          <a:fillRef idx="1">
            <a:schemeClr val="lt1"/>
          </a:fillRef>
          <a:effectRef idx="0">
            <a:schemeClr val="accent4"/>
          </a:effectRef>
          <a:fontRef idx="minor">
            <a:schemeClr val="dk1"/>
          </a:fontRef>
        </p:style>
        <p:txBody>
          <a:bodyPr wrap="square">
            <a:spAutoFit/>
          </a:bodyPr>
          <a:lstStyle/>
          <a:p>
            <a:pPr algn="ctr"/>
            <a:r>
              <a:rPr lang="fr-FR" sz="1600" b="1" dirty="0" smtClean="0">
                <a:latin typeface="FiraSans Regular"/>
              </a:rPr>
              <a:t>pour</a:t>
            </a:r>
            <a:endParaRPr lang="fr-FR" sz="1600" b="1" dirty="0">
              <a:latin typeface="FiraSans Regular"/>
            </a:endParaRPr>
          </a:p>
        </p:txBody>
      </p:sp>
    </p:spTree>
    <p:extLst>
      <p:ext uri="{BB962C8B-B14F-4D97-AF65-F5344CB8AC3E}">
        <p14:creationId xmlns:p14="http://schemas.microsoft.com/office/powerpoint/2010/main" val="1007121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wipe(down)">
                                      <p:cBhvr>
                                        <p:cTn id="7" dur="500"/>
                                        <p:tgtEl>
                                          <p:spTgt spid="37"/>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39"/>
                                        </p:tgtEl>
                                        <p:attrNameLst>
                                          <p:attrName>style.visibility</p:attrName>
                                        </p:attrNameLst>
                                      </p:cBhvr>
                                      <p:to>
                                        <p:strVal val="visible"/>
                                      </p:to>
                                    </p:set>
                                    <p:animEffect transition="in" filter="wipe(up)">
                                      <p:cBhvr>
                                        <p:cTn id="11" dur="500"/>
                                        <p:tgtEl>
                                          <p:spTgt spid="39"/>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34"/>
                                        </p:tgtEl>
                                        <p:attrNameLst>
                                          <p:attrName>style.visibility</p:attrName>
                                        </p:attrNameLst>
                                      </p:cBhvr>
                                      <p:to>
                                        <p:strVal val="visible"/>
                                      </p:to>
                                    </p:set>
                                    <p:animEffect transition="in" filter="wipe(up)">
                                      <p:cBhvr>
                                        <p:cTn id="15" dur="500"/>
                                        <p:tgtEl>
                                          <p:spTgt spid="34"/>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41"/>
                                        </p:tgtEl>
                                        <p:attrNameLst>
                                          <p:attrName>style.visibility</p:attrName>
                                        </p:attrNameLst>
                                      </p:cBhvr>
                                      <p:to>
                                        <p:strVal val="visible"/>
                                      </p:to>
                                    </p:set>
                                    <p:animEffect transition="in" filter="fade">
                                      <p:cBhvr>
                                        <p:cTn id="19" dur="500"/>
                                        <p:tgtEl>
                                          <p:spTgt spid="41"/>
                                        </p:tgtEl>
                                      </p:cBhvr>
                                    </p:animEffect>
                                  </p:childTnLst>
                                </p:cTn>
                              </p:par>
                            </p:childTnLst>
                          </p:cTn>
                        </p:par>
                        <p:par>
                          <p:cTn id="20" fill="hold">
                            <p:stCondLst>
                              <p:cond delay="2000"/>
                            </p:stCondLst>
                            <p:childTnLst>
                              <p:par>
                                <p:cTn id="21" presetID="1" presetClass="entr" presetSubtype="0" fill="hold" grpId="1" nodeType="afterEffect">
                                  <p:stCondLst>
                                    <p:cond delay="0"/>
                                  </p:stCondLst>
                                  <p:childTnLst>
                                    <p:set>
                                      <p:cBhvr>
                                        <p:cTn id="22" dur="1" fill="hold">
                                          <p:stCondLst>
                                            <p:cond delay="0"/>
                                          </p:stCondLst>
                                        </p:cTn>
                                        <p:tgtEl>
                                          <p:spTgt spid="36"/>
                                        </p:tgtEl>
                                        <p:attrNameLst>
                                          <p:attrName>style.visibility</p:attrName>
                                        </p:attrNameLst>
                                      </p:cBhvr>
                                      <p:to>
                                        <p:strVal val="visible"/>
                                      </p:to>
                                    </p:set>
                                  </p:childTnLst>
                                </p:cTn>
                              </p:par>
                              <p:par>
                                <p:cTn id="23" presetID="42" presetClass="path" presetSubtype="0" accel="50000" decel="50000" fill="hold" grpId="0" nodeType="withEffect">
                                  <p:stCondLst>
                                    <p:cond delay="0"/>
                                  </p:stCondLst>
                                  <p:childTnLst>
                                    <p:animMotion origin="layout" path="M -3.00654E-6 -3.0303E-6 L 0.00307 0.32387 " pathEditMode="relative" rAng="0" ptsTypes="AA">
                                      <p:cBhvr>
                                        <p:cTn id="24" dur="2000" fill="hold"/>
                                        <p:tgtEl>
                                          <p:spTgt spid="36"/>
                                        </p:tgtEl>
                                        <p:attrNameLst>
                                          <p:attrName>ppt_x</p:attrName>
                                          <p:attrName>ppt_y</p:attrName>
                                        </p:attrNameLst>
                                      </p:cBhvr>
                                      <p:rCtr x="143" y="16193"/>
                                    </p:animMotion>
                                  </p:childTnLst>
                                </p:cTn>
                              </p:par>
                            </p:childTnLst>
                          </p:cTn>
                        </p:par>
                        <p:par>
                          <p:cTn id="25" fill="hold">
                            <p:stCondLst>
                              <p:cond delay="4000"/>
                            </p:stCondLst>
                            <p:childTnLst>
                              <p:par>
                                <p:cTn id="26" presetID="10" presetClass="exit" presetSubtype="0" fill="hold" grpId="1" nodeType="afterEffect">
                                  <p:stCondLst>
                                    <p:cond delay="0"/>
                                  </p:stCondLst>
                                  <p:childTnLst>
                                    <p:animEffect transition="out" filter="fade">
                                      <p:cBhvr>
                                        <p:cTn id="27" dur="500"/>
                                        <p:tgtEl>
                                          <p:spTgt spid="41"/>
                                        </p:tgtEl>
                                      </p:cBhvr>
                                    </p:animEffect>
                                    <p:set>
                                      <p:cBhvr>
                                        <p:cTn id="28" dur="1" fill="hold">
                                          <p:stCondLst>
                                            <p:cond delay="499"/>
                                          </p:stCondLst>
                                        </p:cTn>
                                        <p:tgtEl>
                                          <p:spTgt spid="41"/>
                                        </p:tgtEl>
                                        <p:attrNameLst>
                                          <p:attrName>style.visibility</p:attrName>
                                        </p:attrNameLst>
                                      </p:cBhvr>
                                      <p:to>
                                        <p:strVal val="hidden"/>
                                      </p:to>
                                    </p:set>
                                  </p:childTnLst>
                                </p:cTn>
                              </p:par>
                            </p:childTnLst>
                          </p:cTn>
                        </p:par>
                        <p:par>
                          <p:cTn id="29" fill="hold">
                            <p:stCondLst>
                              <p:cond delay="4500"/>
                            </p:stCondLst>
                            <p:childTnLst>
                              <p:par>
                                <p:cTn id="30" presetID="22" presetClass="entr" presetSubtype="1" fill="hold" grpId="0" nodeType="afterEffect">
                                  <p:stCondLst>
                                    <p:cond delay="0"/>
                                  </p:stCondLst>
                                  <p:childTnLst>
                                    <p:set>
                                      <p:cBhvr>
                                        <p:cTn id="31" dur="1" fill="hold">
                                          <p:stCondLst>
                                            <p:cond delay="0"/>
                                          </p:stCondLst>
                                        </p:cTn>
                                        <p:tgtEl>
                                          <p:spTgt spid="63"/>
                                        </p:tgtEl>
                                        <p:attrNameLst>
                                          <p:attrName>style.visibility</p:attrName>
                                        </p:attrNameLst>
                                      </p:cBhvr>
                                      <p:to>
                                        <p:strVal val="visible"/>
                                      </p:to>
                                    </p:set>
                                    <p:animEffect transition="in" filter="wipe(up)">
                                      <p:cBhvr>
                                        <p:cTn id="32" dur="500"/>
                                        <p:tgtEl>
                                          <p:spTgt spid="63"/>
                                        </p:tgtEl>
                                      </p:cBhvr>
                                    </p:animEffect>
                                  </p:childTnLst>
                                </p:cTn>
                              </p:par>
                            </p:childTnLst>
                          </p:cTn>
                        </p:par>
                        <p:par>
                          <p:cTn id="33" fill="hold">
                            <p:stCondLst>
                              <p:cond delay="5000"/>
                            </p:stCondLst>
                            <p:childTnLst>
                              <p:par>
                                <p:cTn id="34" presetID="47" presetClass="entr" presetSubtype="0" fill="hold" grpId="0" nodeType="afterEffect">
                                  <p:stCondLst>
                                    <p:cond delay="0"/>
                                  </p:stCondLst>
                                  <p:childTnLst>
                                    <p:set>
                                      <p:cBhvr>
                                        <p:cTn id="35" dur="1" fill="hold">
                                          <p:stCondLst>
                                            <p:cond delay="0"/>
                                          </p:stCondLst>
                                        </p:cTn>
                                        <p:tgtEl>
                                          <p:spTgt spid="58"/>
                                        </p:tgtEl>
                                        <p:attrNameLst>
                                          <p:attrName>style.visibility</p:attrName>
                                        </p:attrNameLst>
                                      </p:cBhvr>
                                      <p:to>
                                        <p:strVal val="visible"/>
                                      </p:to>
                                    </p:set>
                                    <p:animEffect transition="in" filter="fade">
                                      <p:cBhvr>
                                        <p:cTn id="36" dur="1000"/>
                                        <p:tgtEl>
                                          <p:spTgt spid="58"/>
                                        </p:tgtEl>
                                      </p:cBhvr>
                                    </p:animEffect>
                                    <p:anim calcmode="lin" valueType="num">
                                      <p:cBhvr>
                                        <p:cTn id="37" dur="1000" fill="hold"/>
                                        <p:tgtEl>
                                          <p:spTgt spid="58"/>
                                        </p:tgtEl>
                                        <p:attrNameLst>
                                          <p:attrName>ppt_x</p:attrName>
                                        </p:attrNameLst>
                                      </p:cBhvr>
                                      <p:tavLst>
                                        <p:tav tm="0">
                                          <p:val>
                                            <p:strVal val="#ppt_x"/>
                                          </p:val>
                                        </p:tav>
                                        <p:tav tm="100000">
                                          <p:val>
                                            <p:strVal val="#ppt_x"/>
                                          </p:val>
                                        </p:tav>
                                      </p:tavLst>
                                    </p:anim>
                                    <p:anim calcmode="lin" valueType="num">
                                      <p:cBhvr>
                                        <p:cTn id="38" dur="1000" fill="hold"/>
                                        <p:tgtEl>
                                          <p:spTgt spid="58"/>
                                        </p:tgtEl>
                                        <p:attrNameLst>
                                          <p:attrName>ppt_y</p:attrName>
                                        </p:attrNameLst>
                                      </p:cBhvr>
                                      <p:tavLst>
                                        <p:tav tm="0">
                                          <p:val>
                                            <p:strVal val="#ppt_y-.1"/>
                                          </p:val>
                                        </p:tav>
                                        <p:tav tm="100000">
                                          <p:val>
                                            <p:strVal val="#ppt_y"/>
                                          </p:val>
                                        </p:tav>
                                      </p:tavLst>
                                    </p:anim>
                                  </p:childTnLst>
                                </p:cTn>
                              </p:par>
                            </p:childTnLst>
                          </p:cTn>
                        </p:par>
                        <p:par>
                          <p:cTn id="39" fill="hold">
                            <p:stCondLst>
                              <p:cond delay="6000"/>
                            </p:stCondLst>
                            <p:childTnLst>
                              <p:par>
                                <p:cTn id="40" presetID="47" presetClass="entr" presetSubtype="0" fill="hold" grpId="0" nodeType="after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fade">
                                      <p:cBhvr>
                                        <p:cTn id="42" dur="1000"/>
                                        <p:tgtEl>
                                          <p:spTgt spid="7"/>
                                        </p:tgtEl>
                                      </p:cBhvr>
                                    </p:animEffect>
                                    <p:anim calcmode="lin" valueType="num">
                                      <p:cBhvr>
                                        <p:cTn id="43" dur="1000" fill="hold"/>
                                        <p:tgtEl>
                                          <p:spTgt spid="7"/>
                                        </p:tgtEl>
                                        <p:attrNameLst>
                                          <p:attrName>ppt_x</p:attrName>
                                        </p:attrNameLst>
                                      </p:cBhvr>
                                      <p:tavLst>
                                        <p:tav tm="0">
                                          <p:val>
                                            <p:strVal val="#ppt_x"/>
                                          </p:val>
                                        </p:tav>
                                        <p:tav tm="100000">
                                          <p:val>
                                            <p:strVal val="#ppt_x"/>
                                          </p:val>
                                        </p:tav>
                                      </p:tavLst>
                                    </p:anim>
                                    <p:anim calcmode="lin" valueType="num">
                                      <p:cBhvr>
                                        <p:cTn id="44" dur="1000" fill="hold"/>
                                        <p:tgtEl>
                                          <p:spTgt spid="7"/>
                                        </p:tgtEl>
                                        <p:attrNameLst>
                                          <p:attrName>ppt_y</p:attrName>
                                        </p:attrNameLst>
                                      </p:cBhvr>
                                      <p:tavLst>
                                        <p:tav tm="0">
                                          <p:val>
                                            <p:strVal val="#ppt_y-.1"/>
                                          </p:val>
                                        </p:tav>
                                        <p:tav tm="100000">
                                          <p:val>
                                            <p:strVal val="#ppt_y"/>
                                          </p:val>
                                        </p:tav>
                                      </p:tavLst>
                                    </p:anim>
                                  </p:childTnLst>
                                </p:cTn>
                              </p:par>
                            </p:childTnLst>
                          </p:cTn>
                        </p:par>
                        <p:par>
                          <p:cTn id="45" fill="hold">
                            <p:stCondLst>
                              <p:cond delay="7000"/>
                            </p:stCondLst>
                            <p:childTnLst>
                              <p:par>
                                <p:cTn id="46" presetID="47" presetClass="entr" presetSubtype="0" fill="hold" grpId="0" nodeType="afterEffect">
                                  <p:stCondLst>
                                    <p:cond delay="0"/>
                                  </p:stCondLst>
                                  <p:childTnLst>
                                    <p:set>
                                      <p:cBhvr>
                                        <p:cTn id="47" dur="1" fill="hold">
                                          <p:stCondLst>
                                            <p:cond delay="0"/>
                                          </p:stCondLst>
                                        </p:cTn>
                                        <p:tgtEl>
                                          <p:spTgt spid="54"/>
                                        </p:tgtEl>
                                        <p:attrNameLst>
                                          <p:attrName>style.visibility</p:attrName>
                                        </p:attrNameLst>
                                      </p:cBhvr>
                                      <p:to>
                                        <p:strVal val="visible"/>
                                      </p:to>
                                    </p:set>
                                    <p:animEffect transition="in" filter="fade">
                                      <p:cBhvr>
                                        <p:cTn id="48" dur="1000"/>
                                        <p:tgtEl>
                                          <p:spTgt spid="54"/>
                                        </p:tgtEl>
                                      </p:cBhvr>
                                    </p:animEffect>
                                    <p:anim calcmode="lin" valueType="num">
                                      <p:cBhvr>
                                        <p:cTn id="49" dur="1000" fill="hold"/>
                                        <p:tgtEl>
                                          <p:spTgt spid="54"/>
                                        </p:tgtEl>
                                        <p:attrNameLst>
                                          <p:attrName>ppt_x</p:attrName>
                                        </p:attrNameLst>
                                      </p:cBhvr>
                                      <p:tavLst>
                                        <p:tav tm="0">
                                          <p:val>
                                            <p:strVal val="#ppt_x"/>
                                          </p:val>
                                        </p:tav>
                                        <p:tav tm="100000">
                                          <p:val>
                                            <p:strVal val="#ppt_x"/>
                                          </p:val>
                                        </p:tav>
                                      </p:tavLst>
                                    </p:anim>
                                    <p:anim calcmode="lin" valueType="num">
                                      <p:cBhvr>
                                        <p:cTn id="50" dur="1000" fill="hold"/>
                                        <p:tgtEl>
                                          <p:spTgt spid="54"/>
                                        </p:tgtEl>
                                        <p:attrNameLst>
                                          <p:attrName>ppt_y</p:attrName>
                                        </p:attrNameLst>
                                      </p:cBhvr>
                                      <p:tavLst>
                                        <p:tav tm="0">
                                          <p:val>
                                            <p:strVal val="#ppt_y-.1"/>
                                          </p:val>
                                        </p:tav>
                                        <p:tav tm="100000">
                                          <p:val>
                                            <p:strVal val="#ppt_y"/>
                                          </p:val>
                                        </p:tav>
                                      </p:tavLst>
                                    </p:anim>
                                  </p:childTnLst>
                                </p:cTn>
                              </p:par>
                            </p:childTnLst>
                          </p:cTn>
                        </p:par>
                        <p:par>
                          <p:cTn id="51" fill="hold">
                            <p:stCondLst>
                              <p:cond delay="8000"/>
                            </p:stCondLst>
                            <p:childTnLst>
                              <p:par>
                                <p:cTn id="52" presetID="47" presetClass="entr" presetSubtype="0" fill="hold" grpId="0" nodeType="afterEffect">
                                  <p:stCondLst>
                                    <p:cond delay="0"/>
                                  </p:stCondLst>
                                  <p:childTnLst>
                                    <p:set>
                                      <p:cBhvr>
                                        <p:cTn id="53" dur="1" fill="hold">
                                          <p:stCondLst>
                                            <p:cond delay="0"/>
                                          </p:stCondLst>
                                        </p:cTn>
                                        <p:tgtEl>
                                          <p:spTgt spid="55"/>
                                        </p:tgtEl>
                                        <p:attrNameLst>
                                          <p:attrName>style.visibility</p:attrName>
                                        </p:attrNameLst>
                                      </p:cBhvr>
                                      <p:to>
                                        <p:strVal val="visible"/>
                                      </p:to>
                                    </p:set>
                                    <p:animEffect transition="in" filter="fade">
                                      <p:cBhvr>
                                        <p:cTn id="54" dur="1000"/>
                                        <p:tgtEl>
                                          <p:spTgt spid="55"/>
                                        </p:tgtEl>
                                      </p:cBhvr>
                                    </p:animEffect>
                                    <p:anim calcmode="lin" valueType="num">
                                      <p:cBhvr>
                                        <p:cTn id="55" dur="1000" fill="hold"/>
                                        <p:tgtEl>
                                          <p:spTgt spid="55"/>
                                        </p:tgtEl>
                                        <p:attrNameLst>
                                          <p:attrName>ppt_x</p:attrName>
                                        </p:attrNameLst>
                                      </p:cBhvr>
                                      <p:tavLst>
                                        <p:tav tm="0">
                                          <p:val>
                                            <p:strVal val="#ppt_x"/>
                                          </p:val>
                                        </p:tav>
                                        <p:tav tm="100000">
                                          <p:val>
                                            <p:strVal val="#ppt_x"/>
                                          </p:val>
                                        </p:tav>
                                      </p:tavLst>
                                    </p:anim>
                                    <p:anim calcmode="lin" valueType="num">
                                      <p:cBhvr>
                                        <p:cTn id="56" dur="1000" fill="hold"/>
                                        <p:tgtEl>
                                          <p:spTgt spid="55"/>
                                        </p:tgtEl>
                                        <p:attrNameLst>
                                          <p:attrName>ppt_y</p:attrName>
                                        </p:attrNameLst>
                                      </p:cBhvr>
                                      <p:tavLst>
                                        <p:tav tm="0">
                                          <p:val>
                                            <p:strVal val="#ppt_y-.1"/>
                                          </p:val>
                                        </p:tav>
                                        <p:tav tm="100000">
                                          <p:val>
                                            <p:strVal val="#ppt_y"/>
                                          </p:val>
                                        </p:tav>
                                      </p:tavLst>
                                    </p:anim>
                                  </p:childTnLst>
                                </p:cTn>
                              </p:par>
                            </p:childTnLst>
                          </p:cTn>
                        </p:par>
                        <p:par>
                          <p:cTn id="57" fill="hold">
                            <p:stCondLst>
                              <p:cond delay="9000"/>
                            </p:stCondLst>
                            <p:childTnLst>
                              <p:par>
                                <p:cTn id="58" presetID="22" presetClass="entr" presetSubtype="8" fill="hold" grpId="0" nodeType="afterEffect">
                                  <p:stCondLst>
                                    <p:cond delay="0"/>
                                  </p:stCondLst>
                                  <p:childTnLst>
                                    <p:set>
                                      <p:cBhvr>
                                        <p:cTn id="59" dur="1" fill="hold">
                                          <p:stCondLst>
                                            <p:cond delay="0"/>
                                          </p:stCondLst>
                                        </p:cTn>
                                        <p:tgtEl>
                                          <p:spTgt spid="56"/>
                                        </p:tgtEl>
                                        <p:attrNameLst>
                                          <p:attrName>style.visibility</p:attrName>
                                        </p:attrNameLst>
                                      </p:cBhvr>
                                      <p:to>
                                        <p:strVal val="visible"/>
                                      </p:to>
                                    </p:set>
                                    <p:animEffect transition="in" filter="wipe(left)">
                                      <p:cBhvr>
                                        <p:cTn id="60" dur="500"/>
                                        <p:tgtEl>
                                          <p:spTgt spid="56"/>
                                        </p:tgtEl>
                                      </p:cBhvr>
                                    </p:animEffect>
                                  </p:childTnLst>
                                </p:cTn>
                              </p:par>
                              <p:par>
                                <p:cTn id="61" presetID="22" presetClass="entr" presetSubtype="8" fill="hold" grpId="0" nodeType="withEffect">
                                  <p:stCondLst>
                                    <p:cond delay="0"/>
                                  </p:stCondLst>
                                  <p:childTnLst>
                                    <p:set>
                                      <p:cBhvr>
                                        <p:cTn id="62" dur="1" fill="hold">
                                          <p:stCondLst>
                                            <p:cond delay="0"/>
                                          </p:stCondLst>
                                        </p:cTn>
                                        <p:tgtEl>
                                          <p:spTgt spid="59"/>
                                        </p:tgtEl>
                                        <p:attrNameLst>
                                          <p:attrName>style.visibility</p:attrName>
                                        </p:attrNameLst>
                                      </p:cBhvr>
                                      <p:to>
                                        <p:strVal val="visible"/>
                                      </p:to>
                                    </p:set>
                                    <p:animEffect transition="in" filter="wipe(left)">
                                      <p:cBhvr>
                                        <p:cTn id="63" dur="500"/>
                                        <p:tgtEl>
                                          <p:spTgt spid="59"/>
                                        </p:tgtEl>
                                      </p:cBhvr>
                                    </p:animEffect>
                                  </p:childTnLst>
                                </p:cTn>
                              </p:par>
                              <p:par>
                                <p:cTn id="64" presetID="22" presetClass="entr" presetSubtype="8" fill="hold" grpId="0" nodeType="withEffect">
                                  <p:stCondLst>
                                    <p:cond delay="0"/>
                                  </p:stCondLst>
                                  <p:childTnLst>
                                    <p:set>
                                      <p:cBhvr>
                                        <p:cTn id="65" dur="1" fill="hold">
                                          <p:stCondLst>
                                            <p:cond delay="0"/>
                                          </p:stCondLst>
                                        </p:cTn>
                                        <p:tgtEl>
                                          <p:spTgt spid="61"/>
                                        </p:tgtEl>
                                        <p:attrNameLst>
                                          <p:attrName>style.visibility</p:attrName>
                                        </p:attrNameLst>
                                      </p:cBhvr>
                                      <p:to>
                                        <p:strVal val="visible"/>
                                      </p:to>
                                    </p:set>
                                    <p:animEffect transition="in" filter="wipe(left)">
                                      <p:cBhvr>
                                        <p:cTn id="66" dur="500"/>
                                        <p:tgtEl>
                                          <p:spTgt spid="61"/>
                                        </p:tgtEl>
                                      </p:cBhvr>
                                    </p:animEffect>
                                  </p:childTnLst>
                                </p:cTn>
                              </p:par>
                              <p:par>
                                <p:cTn id="67" presetID="22" presetClass="entr" presetSubtype="8" fill="hold" grpId="0" nodeType="withEffect">
                                  <p:stCondLst>
                                    <p:cond delay="0"/>
                                  </p:stCondLst>
                                  <p:childTnLst>
                                    <p:set>
                                      <p:cBhvr>
                                        <p:cTn id="68" dur="1" fill="hold">
                                          <p:stCondLst>
                                            <p:cond delay="0"/>
                                          </p:stCondLst>
                                        </p:cTn>
                                        <p:tgtEl>
                                          <p:spTgt spid="62"/>
                                        </p:tgtEl>
                                        <p:attrNameLst>
                                          <p:attrName>style.visibility</p:attrName>
                                        </p:attrNameLst>
                                      </p:cBhvr>
                                      <p:to>
                                        <p:strVal val="visible"/>
                                      </p:to>
                                    </p:set>
                                    <p:animEffect transition="in" filter="wipe(left)">
                                      <p:cBhvr>
                                        <p:cTn id="69" dur="500"/>
                                        <p:tgtEl>
                                          <p:spTgt spid="62"/>
                                        </p:tgtEl>
                                      </p:cBhvr>
                                    </p:animEffect>
                                  </p:childTnLst>
                                </p:cTn>
                              </p:par>
                              <p:par>
                                <p:cTn id="70" presetID="22" presetClass="entr" presetSubtype="8" fill="hold" grpId="0" nodeType="withEffect">
                                  <p:stCondLst>
                                    <p:cond delay="0"/>
                                  </p:stCondLst>
                                  <p:childTnLst>
                                    <p:set>
                                      <p:cBhvr>
                                        <p:cTn id="71" dur="1" fill="hold">
                                          <p:stCondLst>
                                            <p:cond delay="0"/>
                                          </p:stCondLst>
                                        </p:cTn>
                                        <p:tgtEl>
                                          <p:spTgt spid="31"/>
                                        </p:tgtEl>
                                        <p:attrNameLst>
                                          <p:attrName>style.visibility</p:attrName>
                                        </p:attrNameLst>
                                      </p:cBhvr>
                                      <p:to>
                                        <p:strVal val="visible"/>
                                      </p:to>
                                    </p:set>
                                    <p:animEffect transition="in" filter="wipe(left)">
                                      <p:cBhvr>
                                        <p:cTn id="72"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7" grpId="0" animBg="1"/>
      <p:bldP spid="54" grpId="0" animBg="1"/>
      <p:bldP spid="55" grpId="0" animBg="1"/>
      <p:bldP spid="56" grpId="0"/>
      <p:bldP spid="58" grpId="0" animBg="1"/>
      <p:bldP spid="59" grpId="0"/>
      <p:bldP spid="61" grpId="0"/>
      <p:bldP spid="62" grpId="0"/>
      <p:bldP spid="63" grpId="0" animBg="1"/>
      <p:bldP spid="31" grpId="0"/>
      <p:bldP spid="36" grpId="0" animBg="1"/>
      <p:bldP spid="36" grpId="1" animBg="1"/>
      <p:bldP spid="34" grpId="0" animBg="1"/>
      <p:bldP spid="39" grpId="0"/>
      <p:bldP spid="41" grpId="0"/>
      <p:bldP spid="41" grpId="1"/>
    </p:bld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97" name="Rectangle 96"/>
          <p:cNvSpPr/>
          <p:nvPr/>
        </p:nvSpPr>
        <p:spPr>
          <a:xfrm>
            <a:off x="-193957" y="3355053"/>
            <a:ext cx="8249920" cy="67683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b="1" dirty="0"/>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Formulation</a:t>
            </a:r>
            <a:endParaRPr lang="fr" sz="3600" dirty="0">
              <a:solidFill>
                <a:schemeClr val="bg1"/>
              </a:solidFill>
              <a:latin typeface="FiraSans Regular"/>
              <a:ea typeface="Segoe Pro Display Light" charset="0"/>
              <a:cs typeface="Segoe Pro Display Light" charset="0"/>
            </a:endParaRPr>
          </a:p>
        </p:txBody>
      </p:sp>
      <p:grpSp>
        <p:nvGrpSpPr>
          <p:cNvPr id="38" name="Groupe 37"/>
          <p:cNvGrpSpPr/>
          <p:nvPr/>
        </p:nvGrpSpPr>
        <p:grpSpPr>
          <a:xfrm>
            <a:off x="180568" y="1289841"/>
            <a:ext cx="571500" cy="646331"/>
            <a:chOff x="274274" y="1300753"/>
            <a:chExt cx="571500" cy="646331"/>
          </a:xfrm>
        </p:grpSpPr>
        <p:sp>
          <p:nvSpPr>
            <p:cNvPr id="43" name="Rectangle 42"/>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ZoneTexte 45"/>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4</a:t>
              </a:r>
              <a:endParaRPr lang="fr-FR" sz="3600" b="1" dirty="0">
                <a:solidFill>
                  <a:srgbClr val="D24726"/>
                </a:solidFill>
              </a:endParaRPr>
            </a:p>
          </p:txBody>
        </p:sp>
      </p:grpSp>
      <p:sp>
        <p:nvSpPr>
          <p:cNvPr id="23"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24" name="Rettangolo 10"/>
          <p:cNvSpPr/>
          <p:nvPr/>
        </p:nvSpPr>
        <p:spPr>
          <a:xfrm>
            <a:off x="2863935" y="178560"/>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25" name="Rettangolo 10"/>
          <p:cNvSpPr/>
          <p:nvPr/>
        </p:nvSpPr>
        <p:spPr>
          <a:xfrm>
            <a:off x="3931004" y="195263"/>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26" name="Rettangolo 10"/>
          <p:cNvSpPr/>
          <p:nvPr/>
        </p:nvSpPr>
        <p:spPr>
          <a:xfrm>
            <a:off x="4998073" y="195263"/>
            <a:ext cx="1113062" cy="367873"/>
          </a:xfrm>
          <a:prstGeom prst="roundRect">
            <a:avLst>
              <a:gd name="adj" fmla="val 50000"/>
            </a:avLst>
          </a:prstGeom>
          <a:solidFill>
            <a:schemeClr val="bg1"/>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27"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28"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29"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30" name="Parenthèse fermante 29"/>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9" name="Rectangle 8"/>
          <p:cNvSpPr/>
          <p:nvPr/>
        </p:nvSpPr>
        <p:spPr>
          <a:xfrm>
            <a:off x="468623" y="7014666"/>
            <a:ext cx="3714280" cy="1569660"/>
          </a:xfrm>
          <a:prstGeom prst="rect">
            <a:avLst/>
          </a:prstGeom>
        </p:spPr>
        <p:txBody>
          <a:bodyPr wrap="square">
            <a:spAutoFit/>
          </a:bodyPr>
          <a:lstStyle/>
          <a:p>
            <a:pPr algn="just"/>
            <a:r>
              <a:rPr lang="fr-FR" sz="1600" dirty="0" smtClean="0">
                <a:solidFill>
                  <a:srgbClr val="1F011C"/>
                </a:solidFill>
                <a:latin typeface="FiraSans Regular"/>
              </a:rPr>
              <a:t>Ce </a:t>
            </a:r>
            <a:r>
              <a:rPr lang="fr-FR" sz="1600" dirty="0">
                <a:solidFill>
                  <a:srgbClr val="1F011C"/>
                </a:solidFill>
                <a:latin typeface="FiraSans Regular"/>
              </a:rPr>
              <a:t>n'est qu'après une </a:t>
            </a:r>
            <a:r>
              <a:rPr lang="fr-FR" sz="1600" b="1" dirty="0">
                <a:solidFill>
                  <a:srgbClr val="1F011C"/>
                </a:solidFill>
                <a:latin typeface="FiraSans Regular"/>
              </a:rPr>
              <a:t>analyse précise de la consigne</a:t>
            </a:r>
            <a:r>
              <a:rPr lang="fr-FR" sz="1600" dirty="0">
                <a:solidFill>
                  <a:srgbClr val="1F011C"/>
                </a:solidFill>
                <a:latin typeface="FiraSans Regular"/>
              </a:rPr>
              <a:t> que l'on peut choisir un type de plan, car bien souvent la consigne indique la démarche à suivre de manière </a:t>
            </a:r>
            <a:r>
              <a:rPr lang="fr-FR" sz="1600" dirty="0" smtClean="0">
                <a:solidFill>
                  <a:srgbClr val="1F011C"/>
                </a:solidFill>
                <a:latin typeface="FiraSans Regular"/>
              </a:rPr>
              <a:t>explicite.</a:t>
            </a:r>
            <a:endParaRPr lang="fr-FR" sz="1600" dirty="0">
              <a:latin typeface="FiraSans Regular"/>
            </a:endParaRPr>
          </a:p>
        </p:txBody>
      </p:sp>
      <p:sp>
        <p:nvSpPr>
          <p:cNvPr id="61" name="ZoneTexte 60"/>
          <p:cNvSpPr txBox="1"/>
          <p:nvPr/>
        </p:nvSpPr>
        <p:spPr>
          <a:xfrm>
            <a:off x="4726392" y="4269244"/>
            <a:ext cx="2275870" cy="338554"/>
          </a:xfrm>
          <a:prstGeom prst="rect">
            <a:avLst/>
          </a:prstGeom>
          <a:noFill/>
        </p:spPr>
        <p:txBody>
          <a:bodyPr wrap="square" rtlCol="0">
            <a:spAutoFit/>
          </a:bodyPr>
          <a:lstStyle/>
          <a:p>
            <a:pPr algn="ctr"/>
            <a:r>
              <a:rPr lang="fr-FR" sz="1600" b="1" i="1" dirty="0" smtClean="0">
                <a:solidFill>
                  <a:schemeClr val="bg2">
                    <a:lumMod val="50000"/>
                  </a:schemeClr>
                </a:solidFill>
                <a:latin typeface="FiraSans Regular"/>
              </a:rPr>
              <a:t>En économie droit</a:t>
            </a:r>
            <a:endParaRPr lang="fr-FR" sz="1600" b="1" i="1" dirty="0">
              <a:solidFill>
                <a:schemeClr val="bg2">
                  <a:lumMod val="50000"/>
                </a:schemeClr>
              </a:solidFill>
              <a:latin typeface="FiraSans Regular"/>
            </a:endParaRPr>
          </a:p>
        </p:txBody>
      </p:sp>
      <p:sp>
        <p:nvSpPr>
          <p:cNvPr id="62" name="ZoneTexte 61"/>
          <p:cNvSpPr txBox="1"/>
          <p:nvPr/>
        </p:nvSpPr>
        <p:spPr>
          <a:xfrm>
            <a:off x="4649884" y="5677133"/>
            <a:ext cx="2275870" cy="523220"/>
          </a:xfrm>
          <a:prstGeom prst="rect">
            <a:avLst/>
          </a:prstGeom>
          <a:noFill/>
        </p:spPr>
        <p:txBody>
          <a:bodyPr wrap="square" rtlCol="0">
            <a:spAutoFit/>
          </a:bodyPr>
          <a:lstStyle/>
          <a:p>
            <a:r>
              <a:rPr lang="fr-FR" sz="1400" b="1" i="1" dirty="0" smtClean="0">
                <a:solidFill>
                  <a:schemeClr val="bg2">
                    <a:lumMod val="50000"/>
                  </a:schemeClr>
                </a:solidFill>
                <a:latin typeface="FiraSans Regular"/>
              </a:rPr>
              <a:t>La problématique</a:t>
            </a:r>
          </a:p>
          <a:p>
            <a:r>
              <a:rPr lang="fr-FR" sz="1400" b="1" i="1" dirty="0" smtClean="0">
                <a:solidFill>
                  <a:schemeClr val="bg2">
                    <a:lumMod val="50000"/>
                  </a:schemeClr>
                </a:solidFill>
                <a:latin typeface="FiraSans Regular"/>
              </a:rPr>
              <a:t>La mise en situation</a:t>
            </a:r>
            <a:endParaRPr lang="fr-FR" sz="1400" b="1" i="1" dirty="0">
              <a:solidFill>
                <a:schemeClr val="bg2">
                  <a:lumMod val="50000"/>
                </a:schemeClr>
              </a:solidFill>
              <a:latin typeface="FiraSans Regular"/>
            </a:endParaRPr>
          </a:p>
        </p:txBody>
      </p:sp>
      <p:sp>
        <p:nvSpPr>
          <p:cNvPr id="63" name="ZoneTexte 62"/>
          <p:cNvSpPr txBox="1"/>
          <p:nvPr/>
        </p:nvSpPr>
        <p:spPr>
          <a:xfrm>
            <a:off x="4649885" y="6387712"/>
            <a:ext cx="2584036" cy="307777"/>
          </a:xfrm>
          <a:prstGeom prst="rect">
            <a:avLst/>
          </a:prstGeom>
          <a:noFill/>
        </p:spPr>
        <p:txBody>
          <a:bodyPr wrap="square" rtlCol="0">
            <a:spAutoFit/>
          </a:bodyPr>
          <a:lstStyle/>
          <a:p>
            <a:r>
              <a:rPr lang="fr-FR" sz="1400" b="1" i="1" dirty="0" smtClean="0">
                <a:solidFill>
                  <a:schemeClr val="bg2">
                    <a:lumMod val="50000"/>
                  </a:schemeClr>
                </a:solidFill>
                <a:latin typeface="FiraSans Regular"/>
              </a:rPr>
              <a:t>L’enjeu de la problématique</a:t>
            </a:r>
            <a:endParaRPr lang="fr-FR" sz="1400" b="1" i="1" dirty="0">
              <a:solidFill>
                <a:schemeClr val="bg2">
                  <a:lumMod val="50000"/>
                </a:schemeClr>
              </a:solidFill>
              <a:latin typeface="FiraSans Regular"/>
            </a:endParaRPr>
          </a:p>
        </p:txBody>
      </p:sp>
      <p:sp>
        <p:nvSpPr>
          <p:cNvPr id="96" name="ZoneTexte 95"/>
          <p:cNvSpPr txBox="1"/>
          <p:nvPr/>
        </p:nvSpPr>
        <p:spPr>
          <a:xfrm>
            <a:off x="4667288" y="7308347"/>
            <a:ext cx="2672693" cy="738664"/>
          </a:xfrm>
          <a:prstGeom prst="rect">
            <a:avLst/>
          </a:prstGeom>
          <a:noFill/>
        </p:spPr>
        <p:txBody>
          <a:bodyPr wrap="square" rtlCol="0">
            <a:spAutoFit/>
          </a:bodyPr>
          <a:lstStyle/>
          <a:p>
            <a:r>
              <a:rPr lang="fr-FR" sz="1400" b="1" i="1" dirty="0" smtClean="0">
                <a:solidFill>
                  <a:schemeClr val="bg2">
                    <a:lumMod val="50000"/>
                  </a:schemeClr>
                </a:solidFill>
                <a:latin typeface="FiraSans Regular"/>
              </a:rPr>
              <a:t>La démarche de résolution de la problématique </a:t>
            </a:r>
          </a:p>
          <a:p>
            <a:r>
              <a:rPr lang="fr-FR" sz="1400" b="1" i="1" dirty="0" smtClean="0">
                <a:solidFill>
                  <a:schemeClr val="bg2">
                    <a:lumMod val="50000"/>
                  </a:schemeClr>
                </a:solidFill>
                <a:latin typeface="FiraSans Regular"/>
              </a:rPr>
              <a:t>RÉFLEXION - ANALYSE</a:t>
            </a:r>
            <a:endParaRPr lang="fr-FR" sz="1400" b="1" i="1" dirty="0">
              <a:solidFill>
                <a:schemeClr val="bg2">
                  <a:lumMod val="50000"/>
                </a:schemeClr>
              </a:solidFill>
              <a:latin typeface="FiraSans Regular"/>
            </a:endParaRPr>
          </a:p>
        </p:txBody>
      </p:sp>
      <p:sp>
        <p:nvSpPr>
          <p:cNvPr id="6" name="Rectangle à coins arrondis 5"/>
          <p:cNvSpPr/>
          <p:nvPr/>
        </p:nvSpPr>
        <p:spPr>
          <a:xfrm>
            <a:off x="4495770" y="4683760"/>
            <a:ext cx="2844211" cy="3708400"/>
          </a:xfrm>
          <a:prstGeom prst="roundRect">
            <a:avLst>
              <a:gd name="adj" fmla="val 6308"/>
            </a:avLst>
          </a:prstGeom>
          <a:noFill/>
          <a:ln>
            <a:solidFill>
              <a:srgbClr val="D247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a:latin typeface="FiraSans Regular"/>
            </a:endParaRPr>
          </a:p>
        </p:txBody>
      </p:sp>
      <p:sp>
        <p:nvSpPr>
          <p:cNvPr id="98" name="Rectangle 97"/>
          <p:cNvSpPr/>
          <p:nvPr/>
        </p:nvSpPr>
        <p:spPr>
          <a:xfrm>
            <a:off x="2351178" y="3681127"/>
            <a:ext cx="3196181" cy="369332"/>
          </a:xfrm>
          <a:prstGeom prst="rect">
            <a:avLst/>
          </a:prstGeom>
        </p:spPr>
        <p:txBody>
          <a:bodyPr wrap="square">
            <a:spAutoFit/>
          </a:bodyPr>
          <a:lstStyle/>
          <a:p>
            <a:pPr algn="ctr"/>
            <a:r>
              <a:rPr lang="fr-FR" b="1" dirty="0" smtClean="0">
                <a:latin typeface="FiraSans Regular"/>
              </a:rPr>
              <a:t>Quel type de plan établir ?</a:t>
            </a:r>
            <a:endParaRPr lang="fr-FR" b="1" dirty="0">
              <a:latin typeface="FiraSans Regular"/>
            </a:endParaRPr>
          </a:p>
        </p:txBody>
      </p:sp>
      <p:sp>
        <p:nvSpPr>
          <p:cNvPr id="99" name="Rectangle 98"/>
          <p:cNvSpPr/>
          <p:nvPr/>
        </p:nvSpPr>
        <p:spPr>
          <a:xfrm>
            <a:off x="-15205" y="2190822"/>
            <a:ext cx="7787605" cy="646331"/>
          </a:xfrm>
          <a:prstGeom prst="rect">
            <a:avLst/>
          </a:prstGeom>
        </p:spPr>
        <p:txBody>
          <a:bodyPr wrap="square">
            <a:spAutoFit/>
          </a:bodyPr>
          <a:lstStyle/>
          <a:p>
            <a:pPr algn="ctr"/>
            <a:r>
              <a:rPr lang="fr-FR" dirty="0" smtClean="0">
                <a:latin typeface="FiraSans Regular"/>
              </a:rPr>
              <a:t>Les grands enjeux de la problématiques </a:t>
            </a:r>
          </a:p>
          <a:p>
            <a:pPr algn="ctr"/>
            <a:r>
              <a:rPr lang="fr-FR" dirty="0" smtClean="0">
                <a:latin typeface="FiraSans Regular"/>
              </a:rPr>
              <a:t>guident la structure du raisonnement</a:t>
            </a:r>
            <a:endParaRPr lang="fr-FR" dirty="0">
              <a:latin typeface="FiraSans Regular"/>
            </a:endParaRPr>
          </a:p>
        </p:txBody>
      </p:sp>
      <p:sp>
        <p:nvSpPr>
          <p:cNvPr id="7" name="Rectangle 6"/>
          <p:cNvSpPr/>
          <p:nvPr/>
        </p:nvSpPr>
        <p:spPr>
          <a:xfrm>
            <a:off x="497186" y="4997882"/>
            <a:ext cx="3886200" cy="1077218"/>
          </a:xfrm>
          <a:prstGeom prst="rect">
            <a:avLst/>
          </a:prstGeom>
        </p:spPr>
        <p:txBody>
          <a:bodyPr>
            <a:spAutoFit/>
          </a:bodyPr>
          <a:lstStyle/>
          <a:p>
            <a:pPr algn="just"/>
            <a:r>
              <a:rPr lang="fr-FR" sz="1600" dirty="0">
                <a:solidFill>
                  <a:srgbClr val="1F011C"/>
                </a:solidFill>
                <a:latin typeface="FiraSans Regular"/>
              </a:rPr>
              <a:t>Le choix d'un type de plan particulier </a:t>
            </a:r>
          </a:p>
          <a:p>
            <a:pPr algn="just"/>
            <a:r>
              <a:rPr lang="fr-FR" sz="1600" dirty="0" smtClean="0">
                <a:solidFill>
                  <a:srgbClr val="1F011C"/>
                </a:solidFill>
                <a:latin typeface="FiraSans Regular"/>
              </a:rPr>
              <a:t>dépend </a:t>
            </a:r>
            <a:r>
              <a:rPr lang="fr-FR" sz="1600" dirty="0">
                <a:solidFill>
                  <a:srgbClr val="1F011C"/>
                </a:solidFill>
                <a:latin typeface="FiraSans Regular"/>
              </a:rPr>
              <a:t>avant tout </a:t>
            </a:r>
          </a:p>
          <a:p>
            <a:pPr algn="just"/>
            <a:endParaRPr lang="fr-FR" sz="1600" dirty="0">
              <a:solidFill>
                <a:srgbClr val="1F011C"/>
              </a:solidFill>
              <a:latin typeface="FiraSans Regular"/>
            </a:endParaRPr>
          </a:p>
          <a:p>
            <a:pPr algn="just"/>
            <a:r>
              <a:rPr lang="fr-FR" sz="1600" dirty="0">
                <a:solidFill>
                  <a:srgbClr val="1F011C"/>
                </a:solidFill>
                <a:latin typeface="FiraSans Regular"/>
              </a:rPr>
              <a:t>du </a:t>
            </a:r>
            <a:r>
              <a:rPr lang="fr-FR" sz="1600" b="1" dirty="0">
                <a:solidFill>
                  <a:srgbClr val="1F011C"/>
                </a:solidFill>
                <a:latin typeface="FiraSans Regular"/>
              </a:rPr>
              <a:t>sujet posé</a:t>
            </a:r>
            <a:r>
              <a:rPr lang="fr-FR" sz="1600" dirty="0">
                <a:solidFill>
                  <a:srgbClr val="1F011C"/>
                </a:solidFill>
                <a:latin typeface="FiraSans Regular"/>
              </a:rPr>
              <a:t>, </a:t>
            </a:r>
          </a:p>
        </p:txBody>
      </p:sp>
      <p:sp>
        <p:nvSpPr>
          <p:cNvPr id="10" name="Rectangle 9"/>
          <p:cNvSpPr/>
          <p:nvPr/>
        </p:nvSpPr>
        <p:spPr>
          <a:xfrm>
            <a:off x="478579" y="6368683"/>
            <a:ext cx="3886201" cy="584775"/>
          </a:xfrm>
          <a:prstGeom prst="rect">
            <a:avLst/>
          </a:prstGeom>
        </p:spPr>
        <p:txBody>
          <a:bodyPr>
            <a:spAutoFit/>
          </a:bodyPr>
          <a:lstStyle/>
          <a:p>
            <a:pPr algn="just"/>
            <a:r>
              <a:rPr lang="fr-FR" sz="1600" dirty="0">
                <a:solidFill>
                  <a:srgbClr val="1F011C"/>
                </a:solidFill>
                <a:latin typeface="FiraSans Regular"/>
              </a:rPr>
              <a:t>du type de réflexion auquel invite le sujet. </a:t>
            </a:r>
          </a:p>
        </p:txBody>
      </p:sp>
    </p:spTree>
    <p:extLst>
      <p:ext uri="{BB962C8B-B14F-4D97-AF65-F5344CB8AC3E}">
        <p14:creationId xmlns:p14="http://schemas.microsoft.com/office/powerpoint/2010/main" val="582366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1"/>
                                        </p:tgtEl>
                                        <p:attrNameLst>
                                          <p:attrName>style.visibility</p:attrName>
                                        </p:attrNameLst>
                                      </p:cBhvr>
                                      <p:to>
                                        <p:strVal val="visible"/>
                                      </p:to>
                                    </p:set>
                                    <p:animEffect transition="in" filter="fade">
                                      <p:cBhvr>
                                        <p:cTn id="11" dur="500"/>
                                        <p:tgtEl>
                                          <p:spTgt spid="61"/>
                                        </p:tgtEl>
                                      </p:cBhvr>
                                    </p:animEffect>
                                  </p:childTnLst>
                                </p:cTn>
                              </p:par>
                            </p:childTnLst>
                          </p:cTn>
                        </p:par>
                        <p:par>
                          <p:cTn id="12" fill="hold">
                            <p:stCondLst>
                              <p:cond delay="1000"/>
                            </p:stCondLst>
                            <p:childTnLst>
                              <p:par>
                                <p:cTn id="13" presetID="21" presetClass="entr" presetSubtype="1"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heel(1)">
                                      <p:cBhvr>
                                        <p:cTn id="15" dur="500"/>
                                        <p:tgtEl>
                                          <p:spTgt spid="6"/>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62"/>
                                        </p:tgtEl>
                                        <p:attrNameLst>
                                          <p:attrName>style.visibility</p:attrName>
                                        </p:attrNameLst>
                                      </p:cBhvr>
                                      <p:to>
                                        <p:strVal val="visible"/>
                                      </p:to>
                                    </p:set>
                                    <p:animEffect transition="in" filter="wipe(up)">
                                      <p:cBhvr>
                                        <p:cTn id="19" dur="500"/>
                                        <p:tgtEl>
                                          <p:spTgt spid="62"/>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wipe(left)">
                                      <p:cBhvr>
                                        <p:cTn id="24" dur="500"/>
                                        <p:tgtEl>
                                          <p:spTgt spid="10"/>
                                        </p:tgtEl>
                                      </p:cBhvr>
                                    </p:animEffect>
                                  </p:childTnLst>
                                </p:cTn>
                              </p:par>
                            </p:childTnLst>
                          </p:cTn>
                        </p:par>
                        <p:par>
                          <p:cTn id="25" fill="hold">
                            <p:stCondLst>
                              <p:cond delay="500"/>
                            </p:stCondLst>
                            <p:childTnLst>
                              <p:par>
                                <p:cTn id="26" presetID="22" presetClass="entr" presetSubtype="8" fill="hold" grpId="0" nodeType="afterEffect">
                                  <p:stCondLst>
                                    <p:cond delay="0"/>
                                  </p:stCondLst>
                                  <p:childTnLst>
                                    <p:set>
                                      <p:cBhvr>
                                        <p:cTn id="27" dur="1" fill="hold">
                                          <p:stCondLst>
                                            <p:cond delay="0"/>
                                          </p:stCondLst>
                                        </p:cTn>
                                        <p:tgtEl>
                                          <p:spTgt spid="63"/>
                                        </p:tgtEl>
                                        <p:attrNameLst>
                                          <p:attrName>style.visibility</p:attrName>
                                        </p:attrNameLst>
                                      </p:cBhvr>
                                      <p:to>
                                        <p:strVal val="visible"/>
                                      </p:to>
                                    </p:set>
                                    <p:animEffect transition="in" filter="wipe(left)">
                                      <p:cBhvr>
                                        <p:cTn id="28" dur="500"/>
                                        <p:tgtEl>
                                          <p:spTgt spid="63"/>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wipe(left)">
                                      <p:cBhvr>
                                        <p:cTn id="33" dur="500"/>
                                        <p:tgtEl>
                                          <p:spTgt spid="9"/>
                                        </p:tgtEl>
                                      </p:cBhvr>
                                    </p:animEffect>
                                  </p:childTnLst>
                                </p:cTn>
                              </p:par>
                            </p:childTnLst>
                          </p:cTn>
                        </p:par>
                        <p:par>
                          <p:cTn id="34" fill="hold">
                            <p:stCondLst>
                              <p:cond delay="500"/>
                            </p:stCondLst>
                            <p:childTnLst>
                              <p:par>
                                <p:cTn id="35" presetID="22" presetClass="entr" presetSubtype="8" fill="hold" grpId="0" nodeType="afterEffect">
                                  <p:stCondLst>
                                    <p:cond delay="0"/>
                                  </p:stCondLst>
                                  <p:childTnLst>
                                    <p:set>
                                      <p:cBhvr>
                                        <p:cTn id="36" dur="1" fill="hold">
                                          <p:stCondLst>
                                            <p:cond delay="0"/>
                                          </p:stCondLst>
                                        </p:cTn>
                                        <p:tgtEl>
                                          <p:spTgt spid="96"/>
                                        </p:tgtEl>
                                        <p:attrNameLst>
                                          <p:attrName>style.visibility</p:attrName>
                                        </p:attrNameLst>
                                      </p:cBhvr>
                                      <p:to>
                                        <p:strVal val="visible"/>
                                      </p:to>
                                    </p:set>
                                    <p:animEffect transition="in" filter="wipe(left)">
                                      <p:cBhvr>
                                        <p:cTn id="37" dur="500"/>
                                        <p:tgtEl>
                                          <p:spTgt spid="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1" grpId="0"/>
      <p:bldP spid="62" grpId="0"/>
      <p:bldP spid="63" grpId="0"/>
      <p:bldP spid="96" grpId="0"/>
      <p:bldP spid="6" grpId="0" animBg="1"/>
      <p:bldP spid="7" grpId="0"/>
      <p:bldP spid="10" grpId="0"/>
    </p:bldLst>
  </p:timing>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96" name="Rectangle 95"/>
          <p:cNvSpPr/>
          <p:nvPr/>
        </p:nvSpPr>
        <p:spPr>
          <a:xfrm>
            <a:off x="-193957" y="3355053"/>
            <a:ext cx="8249920" cy="67683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latin typeface="FiraSans Regular"/>
            </a:endParaRPr>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Formulation</a:t>
            </a:r>
            <a:endParaRPr lang="fr" sz="3600" dirty="0">
              <a:solidFill>
                <a:schemeClr val="bg1"/>
              </a:solidFill>
              <a:latin typeface="FiraSans Regular"/>
              <a:ea typeface="Segoe Pro Display Light" charset="0"/>
              <a:cs typeface="Segoe Pro Display Light" charset="0"/>
            </a:endParaRPr>
          </a:p>
        </p:txBody>
      </p:sp>
      <p:grpSp>
        <p:nvGrpSpPr>
          <p:cNvPr id="38" name="Groupe 37"/>
          <p:cNvGrpSpPr/>
          <p:nvPr/>
        </p:nvGrpSpPr>
        <p:grpSpPr>
          <a:xfrm>
            <a:off x="180568" y="1289841"/>
            <a:ext cx="571500" cy="646331"/>
            <a:chOff x="274274" y="1300753"/>
            <a:chExt cx="571500" cy="646331"/>
          </a:xfrm>
        </p:grpSpPr>
        <p:sp>
          <p:nvSpPr>
            <p:cNvPr id="43" name="Rectangle 42"/>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ZoneTexte 45"/>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4</a:t>
              </a:r>
              <a:endParaRPr lang="fr-FR" sz="3600" b="1" dirty="0">
                <a:solidFill>
                  <a:srgbClr val="D24726"/>
                </a:solidFill>
              </a:endParaRPr>
            </a:p>
          </p:txBody>
        </p:sp>
      </p:grpSp>
      <p:sp>
        <p:nvSpPr>
          <p:cNvPr id="23"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24" name="Rettangolo 10"/>
          <p:cNvSpPr/>
          <p:nvPr/>
        </p:nvSpPr>
        <p:spPr>
          <a:xfrm>
            <a:off x="2863935" y="178560"/>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25" name="Rettangolo 10"/>
          <p:cNvSpPr/>
          <p:nvPr/>
        </p:nvSpPr>
        <p:spPr>
          <a:xfrm>
            <a:off x="3931004" y="195263"/>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26" name="Rettangolo 10"/>
          <p:cNvSpPr/>
          <p:nvPr/>
        </p:nvSpPr>
        <p:spPr>
          <a:xfrm>
            <a:off x="4998073" y="195263"/>
            <a:ext cx="1113062" cy="367873"/>
          </a:xfrm>
          <a:prstGeom prst="roundRect">
            <a:avLst>
              <a:gd name="adj" fmla="val 50000"/>
            </a:avLst>
          </a:prstGeom>
          <a:solidFill>
            <a:schemeClr val="bg1"/>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27"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28"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29"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30" name="Parenthèse fermante 29"/>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 name="Rectangle 7"/>
          <p:cNvSpPr/>
          <p:nvPr/>
        </p:nvSpPr>
        <p:spPr>
          <a:xfrm>
            <a:off x="2351178" y="3681127"/>
            <a:ext cx="3145381" cy="369332"/>
          </a:xfrm>
          <a:prstGeom prst="rect">
            <a:avLst/>
          </a:prstGeom>
        </p:spPr>
        <p:txBody>
          <a:bodyPr wrap="square">
            <a:spAutoFit/>
          </a:bodyPr>
          <a:lstStyle/>
          <a:p>
            <a:pPr algn="ctr"/>
            <a:r>
              <a:rPr lang="fr-FR" b="1" dirty="0" smtClean="0">
                <a:latin typeface="FiraSans Regular"/>
              </a:rPr>
              <a:t>Quel type de plan établir ?</a:t>
            </a:r>
            <a:endParaRPr lang="fr-FR" b="1" dirty="0">
              <a:latin typeface="FiraSans Regular"/>
            </a:endParaRPr>
          </a:p>
        </p:txBody>
      </p:sp>
      <p:grpSp>
        <p:nvGrpSpPr>
          <p:cNvPr id="82" name="Groupe 81"/>
          <p:cNvGrpSpPr/>
          <p:nvPr/>
        </p:nvGrpSpPr>
        <p:grpSpPr>
          <a:xfrm>
            <a:off x="575497" y="4608642"/>
            <a:ext cx="2716285" cy="1785086"/>
            <a:chOff x="2591028" y="2473460"/>
            <a:chExt cx="2620931" cy="1127354"/>
          </a:xfrm>
        </p:grpSpPr>
        <p:grpSp>
          <p:nvGrpSpPr>
            <p:cNvPr id="83" name="Groupe 82"/>
            <p:cNvGrpSpPr/>
            <p:nvPr/>
          </p:nvGrpSpPr>
          <p:grpSpPr>
            <a:xfrm>
              <a:off x="2591028" y="2473460"/>
              <a:ext cx="2620931" cy="1127354"/>
              <a:chOff x="1927123" y="2340077"/>
              <a:chExt cx="2821858" cy="1512143"/>
            </a:xfrm>
          </p:grpSpPr>
          <p:sp>
            <p:nvSpPr>
              <p:cNvPr id="86" name="Rectangle à coins arrondis 85"/>
              <p:cNvSpPr/>
              <p:nvPr/>
            </p:nvSpPr>
            <p:spPr>
              <a:xfrm>
                <a:off x="1927123" y="2340077"/>
                <a:ext cx="2821858" cy="1377299"/>
              </a:xfrm>
              <a:prstGeom prst="roundRect">
                <a:avLst>
                  <a:gd name="adj" fmla="val 11438"/>
                </a:avLst>
              </a:prstGeom>
              <a:solidFill>
                <a:srgbClr val="009F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fr-FR">
                  <a:latin typeface="FiraSans Regular"/>
                </a:endParaRPr>
              </a:p>
            </p:txBody>
          </p:sp>
          <p:sp>
            <p:nvSpPr>
              <p:cNvPr id="87" name="Triangle isocèle 86"/>
              <p:cNvSpPr/>
              <p:nvPr/>
            </p:nvSpPr>
            <p:spPr>
              <a:xfrm rot="10800000">
                <a:off x="3777771" y="3645586"/>
                <a:ext cx="614432" cy="206634"/>
              </a:xfrm>
              <a:prstGeom prst="triangle">
                <a:avLst/>
              </a:prstGeom>
              <a:solidFill>
                <a:srgbClr val="009F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fr-FR">
                  <a:latin typeface="FiraSans Regular"/>
                </a:endParaRPr>
              </a:p>
            </p:txBody>
          </p:sp>
        </p:grpSp>
        <p:sp>
          <p:nvSpPr>
            <p:cNvPr id="84" name="ZoneTexte 83"/>
            <p:cNvSpPr txBox="1"/>
            <p:nvPr/>
          </p:nvSpPr>
          <p:spPr>
            <a:xfrm>
              <a:off x="2646676" y="2530487"/>
              <a:ext cx="2509632" cy="913555"/>
            </a:xfrm>
            <a:prstGeom prst="rect">
              <a:avLst/>
            </a:prstGeom>
            <a:noFill/>
          </p:spPr>
          <p:txBody>
            <a:bodyPr wrap="square" rtlCol="0">
              <a:spAutoFit/>
            </a:bodyPr>
            <a:lstStyle/>
            <a:p>
              <a:pPr algn="just">
                <a:spcAft>
                  <a:spcPts val="1800"/>
                </a:spcAft>
              </a:pPr>
              <a:r>
                <a:rPr lang="fr-FR" sz="1600" b="1" dirty="0" smtClean="0">
                  <a:solidFill>
                    <a:schemeClr val="bg1"/>
                  </a:solidFill>
                  <a:latin typeface="FiraSans Regular"/>
                </a:rPr>
                <a:t>Plan chronologique</a:t>
              </a:r>
            </a:p>
            <a:p>
              <a:pPr algn="just">
                <a:spcBef>
                  <a:spcPts val="600"/>
                </a:spcBef>
              </a:pPr>
              <a:r>
                <a:rPr lang="fr-FR" sz="1400" spc="60" dirty="0" smtClean="0">
                  <a:latin typeface="FiraSans Regular"/>
                </a:rPr>
                <a:t>Décrire le déroulement d’un phénomène dans le temps </a:t>
              </a:r>
              <a:r>
                <a:rPr lang="fr-FR" sz="800" spc="60" dirty="0" smtClean="0">
                  <a:latin typeface="FiraSans Regular"/>
                </a:rPr>
                <a:t>(AVANT </a:t>
              </a:r>
              <a:r>
                <a:rPr lang="fr-FR" sz="800" spc="60" dirty="0">
                  <a:latin typeface="FiraSans Regular"/>
                </a:rPr>
                <a:t>– PENDANT – </a:t>
              </a:r>
              <a:r>
                <a:rPr lang="fr-FR" sz="800" spc="60" dirty="0" smtClean="0">
                  <a:latin typeface="FiraSans Regular"/>
                </a:rPr>
                <a:t>APRÈS)</a:t>
              </a:r>
              <a:endParaRPr lang="fr-FR" sz="800" dirty="0">
                <a:latin typeface="FiraSans Regular"/>
              </a:endParaRPr>
            </a:p>
            <a:p>
              <a:pPr algn="just"/>
              <a:endParaRPr lang="fr-FR" sz="1600" dirty="0">
                <a:latin typeface="FiraSans Regular"/>
              </a:endParaRPr>
            </a:p>
          </p:txBody>
        </p:sp>
        <p:cxnSp>
          <p:nvCxnSpPr>
            <p:cNvPr id="85" name="Connecteur droit 84"/>
            <p:cNvCxnSpPr/>
            <p:nvPr/>
          </p:nvCxnSpPr>
          <p:spPr>
            <a:xfrm flipV="1">
              <a:off x="2756034" y="2821661"/>
              <a:ext cx="2290915" cy="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88" name="Rectangle 87"/>
          <p:cNvSpPr/>
          <p:nvPr/>
        </p:nvSpPr>
        <p:spPr>
          <a:xfrm>
            <a:off x="1158737" y="6695597"/>
            <a:ext cx="5351250" cy="584775"/>
          </a:xfrm>
          <a:prstGeom prst="rect">
            <a:avLst/>
          </a:prstGeom>
        </p:spPr>
        <p:txBody>
          <a:bodyPr wrap="square">
            <a:spAutoFit/>
          </a:bodyPr>
          <a:lstStyle/>
          <a:p>
            <a:pPr algn="ctr"/>
            <a:r>
              <a:rPr lang="fr-FR" sz="1600" dirty="0" smtClean="0">
                <a:solidFill>
                  <a:srgbClr val="D24726"/>
                </a:solidFill>
                <a:latin typeface="FiraSans Regular"/>
              </a:rPr>
              <a:t>Ces deux structures de plan</a:t>
            </a:r>
            <a:br>
              <a:rPr lang="fr-FR" sz="1600" dirty="0" smtClean="0">
                <a:solidFill>
                  <a:srgbClr val="D24726"/>
                </a:solidFill>
                <a:latin typeface="FiraSans Regular"/>
              </a:rPr>
            </a:br>
            <a:r>
              <a:rPr lang="fr-FR" sz="1600" dirty="0" smtClean="0">
                <a:solidFill>
                  <a:srgbClr val="D24726"/>
                </a:solidFill>
                <a:latin typeface="FiraSans Regular"/>
              </a:rPr>
              <a:t>ne sont pas à privilégier pour un écrit long</a:t>
            </a:r>
          </a:p>
        </p:txBody>
      </p:sp>
      <p:grpSp>
        <p:nvGrpSpPr>
          <p:cNvPr id="89" name="Groupe 88"/>
          <p:cNvGrpSpPr/>
          <p:nvPr/>
        </p:nvGrpSpPr>
        <p:grpSpPr>
          <a:xfrm>
            <a:off x="4332964" y="4608640"/>
            <a:ext cx="2703711" cy="1780562"/>
            <a:chOff x="2591028" y="2473459"/>
            <a:chExt cx="2620931" cy="1124496"/>
          </a:xfrm>
        </p:grpSpPr>
        <p:grpSp>
          <p:nvGrpSpPr>
            <p:cNvPr id="90" name="Groupe 89"/>
            <p:cNvGrpSpPr/>
            <p:nvPr/>
          </p:nvGrpSpPr>
          <p:grpSpPr>
            <a:xfrm>
              <a:off x="2591028" y="2473459"/>
              <a:ext cx="2620931" cy="1124496"/>
              <a:chOff x="1927123" y="2340077"/>
              <a:chExt cx="2821858" cy="1508310"/>
            </a:xfrm>
          </p:grpSpPr>
          <p:sp>
            <p:nvSpPr>
              <p:cNvPr id="93" name="Rectangle à coins arrondis 92"/>
              <p:cNvSpPr/>
              <p:nvPr/>
            </p:nvSpPr>
            <p:spPr>
              <a:xfrm>
                <a:off x="1927123" y="2340077"/>
                <a:ext cx="2821858" cy="1377299"/>
              </a:xfrm>
              <a:prstGeom prst="roundRect">
                <a:avLst>
                  <a:gd name="adj" fmla="val 11438"/>
                </a:avLst>
              </a:prstGeom>
              <a:solidFill>
                <a:srgbClr val="009F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sp>
            <p:nvSpPr>
              <p:cNvPr id="94" name="Triangle isocèle 93"/>
              <p:cNvSpPr/>
              <p:nvPr/>
            </p:nvSpPr>
            <p:spPr>
              <a:xfrm rot="10800000">
                <a:off x="2218987" y="3641753"/>
                <a:ext cx="614432" cy="206634"/>
              </a:xfrm>
              <a:prstGeom prst="triangle">
                <a:avLst/>
              </a:prstGeom>
              <a:solidFill>
                <a:srgbClr val="009F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grpSp>
        <p:sp>
          <p:nvSpPr>
            <p:cNvPr id="91" name="ZoneTexte 90"/>
            <p:cNvSpPr txBox="1"/>
            <p:nvPr/>
          </p:nvSpPr>
          <p:spPr>
            <a:xfrm>
              <a:off x="2646676" y="2530487"/>
              <a:ext cx="2509632" cy="777493"/>
            </a:xfrm>
            <a:prstGeom prst="rect">
              <a:avLst/>
            </a:prstGeom>
            <a:noFill/>
          </p:spPr>
          <p:txBody>
            <a:bodyPr wrap="square" rtlCol="0">
              <a:spAutoFit/>
            </a:bodyPr>
            <a:lstStyle/>
            <a:p>
              <a:pPr>
                <a:spcAft>
                  <a:spcPts val="1800"/>
                </a:spcAft>
              </a:pPr>
              <a:r>
                <a:rPr lang="fr-FR" sz="1600" b="1" dirty="0" smtClean="0">
                  <a:solidFill>
                    <a:schemeClr val="bg1"/>
                  </a:solidFill>
                  <a:latin typeface="FiraSans Regular"/>
                </a:rPr>
                <a:t>Plan entonnoir</a:t>
              </a:r>
            </a:p>
            <a:p>
              <a:pPr>
                <a:spcBef>
                  <a:spcPts val="600"/>
                </a:spcBef>
              </a:pPr>
              <a:r>
                <a:rPr lang="fr-FR" sz="1400" dirty="0" smtClean="0">
                  <a:latin typeface="FiraSans Regular"/>
                </a:rPr>
                <a:t>Partir du particulier pour en arriver au général </a:t>
              </a:r>
              <a:r>
                <a:rPr lang="fr-FR" sz="1600" dirty="0" smtClean="0">
                  <a:latin typeface="FiraSans Regular"/>
                </a:rPr>
                <a:t/>
              </a:r>
              <a:br>
                <a:rPr lang="fr-FR" sz="1600" dirty="0" smtClean="0">
                  <a:latin typeface="FiraSans Regular"/>
                </a:rPr>
              </a:br>
              <a:r>
                <a:rPr lang="fr-FR" sz="1000" dirty="0" smtClean="0">
                  <a:latin typeface="FiraSans Regular"/>
                </a:rPr>
                <a:t>(et réciproquement)</a:t>
              </a:r>
              <a:endParaRPr lang="fr-FR" sz="1000" dirty="0">
                <a:latin typeface="FiraSans Regular"/>
              </a:endParaRPr>
            </a:p>
          </p:txBody>
        </p:sp>
        <p:cxnSp>
          <p:nvCxnSpPr>
            <p:cNvPr id="92" name="Connecteur droit 91"/>
            <p:cNvCxnSpPr/>
            <p:nvPr/>
          </p:nvCxnSpPr>
          <p:spPr>
            <a:xfrm flipV="1">
              <a:off x="2756034" y="2821661"/>
              <a:ext cx="2290915" cy="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6" name="Rectangle 5"/>
          <p:cNvSpPr/>
          <p:nvPr/>
        </p:nvSpPr>
        <p:spPr>
          <a:xfrm>
            <a:off x="1541699" y="7742133"/>
            <a:ext cx="4451668" cy="646331"/>
          </a:xfrm>
          <a:prstGeom prst="rect">
            <a:avLst/>
          </a:prstGeom>
        </p:spPr>
        <p:txBody>
          <a:bodyPr wrap="square">
            <a:spAutoFit/>
          </a:bodyPr>
          <a:lstStyle/>
          <a:p>
            <a:pPr algn="ctr"/>
            <a:r>
              <a:rPr lang="fr-FR" dirty="0" smtClean="0">
                <a:latin typeface="FiraSans Regular"/>
              </a:rPr>
              <a:t> très adaptées pour apprendre à structurer </a:t>
            </a:r>
          </a:p>
        </p:txBody>
      </p:sp>
      <p:sp>
        <p:nvSpPr>
          <p:cNvPr id="7" name="Rectangle 6"/>
          <p:cNvSpPr/>
          <p:nvPr/>
        </p:nvSpPr>
        <p:spPr>
          <a:xfrm>
            <a:off x="3441212" y="7314640"/>
            <a:ext cx="710451" cy="369332"/>
          </a:xfrm>
          <a:prstGeom prst="rect">
            <a:avLst/>
          </a:prstGeom>
        </p:spPr>
        <p:txBody>
          <a:bodyPr wrap="none">
            <a:spAutoFit/>
          </a:bodyPr>
          <a:lstStyle/>
          <a:p>
            <a:pPr algn="ctr"/>
            <a:r>
              <a:rPr lang="fr-FR" b="1" dirty="0">
                <a:latin typeface="FiraSans Regular"/>
              </a:rPr>
              <a:t>mais</a:t>
            </a:r>
          </a:p>
        </p:txBody>
      </p:sp>
      <p:sp>
        <p:nvSpPr>
          <p:cNvPr id="62" name="Rectangle 61"/>
          <p:cNvSpPr/>
          <p:nvPr/>
        </p:nvSpPr>
        <p:spPr>
          <a:xfrm>
            <a:off x="3986616" y="8462218"/>
            <a:ext cx="1840690" cy="1200329"/>
          </a:xfrm>
          <a:prstGeom prst="rect">
            <a:avLst/>
          </a:prstGeom>
        </p:spPr>
        <p:txBody>
          <a:bodyPr wrap="square">
            <a:spAutoFit/>
          </a:bodyPr>
          <a:lstStyle/>
          <a:p>
            <a:pPr algn="ctr"/>
            <a:r>
              <a:rPr lang="fr-FR" dirty="0" smtClean="0">
                <a:latin typeface="FiraSans Regular"/>
              </a:rPr>
              <a:t> un argument dans la rédaction d’un texte long</a:t>
            </a:r>
            <a:endParaRPr lang="fr-FR" dirty="0">
              <a:latin typeface="FiraSans Regular"/>
            </a:endParaRPr>
          </a:p>
        </p:txBody>
      </p:sp>
      <p:sp>
        <p:nvSpPr>
          <p:cNvPr id="10" name="Rectangle 9"/>
          <p:cNvSpPr/>
          <p:nvPr/>
        </p:nvSpPr>
        <p:spPr>
          <a:xfrm>
            <a:off x="2151273" y="8516326"/>
            <a:ext cx="1428597" cy="646331"/>
          </a:xfrm>
          <a:prstGeom prst="rect">
            <a:avLst/>
          </a:prstGeom>
        </p:spPr>
        <p:txBody>
          <a:bodyPr wrap="none">
            <a:spAutoFit/>
          </a:bodyPr>
          <a:lstStyle/>
          <a:p>
            <a:pPr algn="ctr"/>
            <a:r>
              <a:rPr lang="fr-FR" dirty="0">
                <a:latin typeface="FiraSans Regular"/>
              </a:rPr>
              <a:t>un discours </a:t>
            </a:r>
            <a:endParaRPr lang="fr-FR" dirty="0" smtClean="0">
              <a:latin typeface="FiraSans Regular"/>
            </a:endParaRPr>
          </a:p>
          <a:p>
            <a:pPr algn="ctr"/>
            <a:r>
              <a:rPr lang="fr-FR" dirty="0" smtClean="0">
                <a:latin typeface="FiraSans Regular"/>
              </a:rPr>
              <a:t>oral</a:t>
            </a:r>
            <a:endParaRPr lang="fr-FR" dirty="0">
              <a:latin typeface="FiraSans Regular"/>
            </a:endParaRPr>
          </a:p>
        </p:txBody>
      </p:sp>
      <p:sp>
        <p:nvSpPr>
          <p:cNvPr id="98" name="Rectangle 97"/>
          <p:cNvSpPr/>
          <p:nvPr/>
        </p:nvSpPr>
        <p:spPr>
          <a:xfrm>
            <a:off x="-15205" y="2190822"/>
            <a:ext cx="7787605" cy="646331"/>
          </a:xfrm>
          <a:prstGeom prst="rect">
            <a:avLst/>
          </a:prstGeom>
        </p:spPr>
        <p:txBody>
          <a:bodyPr wrap="square">
            <a:spAutoFit/>
          </a:bodyPr>
          <a:lstStyle/>
          <a:p>
            <a:pPr algn="ctr"/>
            <a:r>
              <a:rPr lang="fr-FR" dirty="0" smtClean="0">
                <a:latin typeface="FiraSans Regular"/>
              </a:rPr>
              <a:t>Les grands enjeux de la problématiques </a:t>
            </a:r>
          </a:p>
          <a:p>
            <a:pPr algn="ctr"/>
            <a:r>
              <a:rPr lang="fr-FR" dirty="0" smtClean="0">
                <a:latin typeface="FiraSans Regular"/>
              </a:rPr>
              <a:t>guident la structure du raisonnement</a:t>
            </a:r>
            <a:endParaRPr lang="fr-FR" dirty="0">
              <a:latin typeface="FiraSans Regular"/>
            </a:endParaRPr>
          </a:p>
        </p:txBody>
      </p:sp>
    </p:spTree>
    <p:extLst>
      <p:ext uri="{BB962C8B-B14F-4D97-AF65-F5344CB8AC3E}">
        <p14:creationId xmlns:p14="http://schemas.microsoft.com/office/powerpoint/2010/main" val="1679081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82"/>
                                        </p:tgtEl>
                                        <p:attrNameLst>
                                          <p:attrName>style.visibility</p:attrName>
                                        </p:attrNameLst>
                                      </p:cBhvr>
                                      <p:to>
                                        <p:strVal val="visible"/>
                                      </p:to>
                                    </p:set>
                                    <p:animEffect transition="in" filter="wipe(up)">
                                      <p:cBhvr>
                                        <p:cTn id="7" dur="1200"/>
                                        <p:tgtEl>
                                          <p:spTgt spid="82"/>
                                        </p:tgtEl>
                                      </p:cBhvr>
                                    </p:animEffect>
                                  </p:childTnLst>
                                </p:cTn>
                              </p:par>
                            </p:childTnLst>
                          </p:cTn>
                        </p:par>
                        <p:par>
                          <p:cTn id="8" fill="hold">
                            <p:stCondLst>
                              <p:cond delay="1200"/>
                            </p:stCondLst>
                            <p:childTnLst>
                              <p:par>
                                <p:cTn id="9" presetID="22" presetClass="entr" presetSubtype="1" fill="hold" nodeType="afterEffect">
                                  <p:stCondLst>
                                    <p:cond delay="0"/>
                                  </p:stCondLst>
                                  <p:childTnLst>
                                    <p:set>
                                      <p:cBhvr>
                                        <p:cTn id="10" dur="1" fill="hold">
                                          <p:stCondLst>
                                            <p:cond delay="0"/>
                                          </p:stCondLst>
                                        </p:cTn>
                                        <p:tgtEl>
                                          <p:spTgt spid="89"/>
                                        </p:tgtEl>
                                        <p:attrNameLst>
                                          <p:attrName>style.visibility</p:attrName>
                                        </p:attrNameLst>
                                      </p:cBhvr>
                                      <p:to>
                                        <p:strVal val="visible"/>
                                      </p:to>
                                    </p:set>
                                    <p:animEffect transition="in" filter="wipe(up)">
                                      <p:cBhvr>
                                        <p:cTn id="11" dur="1200"/>
                                        <p:tgtEl>
                                          <p:spTgt spid="89"/>
                                        </p:tgtEl>
                                      </p:cBhvr>
                                    </p:animEffect>
                                  </p:childTnLst>
                                </p:cTn>
                              </p:par>
                            </p:childTnLst>
                          </p:cTn>
                        </p:par>
                        <p:par>
                          <p:cTn id="12" fill="hold">
                            <p:stCondLst>
                              <p:cond delay="2400"/>
                            </p:stCondLst>
                            <p:childTnLst>
                              <p:par>
                                <p:cTn id="13" presetID="22" presetClass="entr" presetSubtype="1" fill="hold" grpId="0" nodeType="afterEffect">
                                  <p:stCondLst>
                                    <p:cond delay="0"/>
                                  </p:stCondLst>
                                  <p:childTnLst>
                                    <p:set>
                                      <p:cBhvr>
                                        <p:cTn id="14" dur="1" fill="hold">
                                          <p:stCondLst>
                                            <p:cond delay="0"/>
                                          </p:stCondLst>
                                        </p:cTn>
                                        <p:tgtEl>
                                          <p:spTgt spid="88"/>
                                        </p:tgtEl>
                                        <p:attrNameLst>
                                          <p:attrName>style.visibility</p:attrName>
                                        </p:attrNameLst>
                                      </p:cBhvr>
                                      <p:to>
                                        <p:strVal val="visible"/>
                                      </p:to>
                                    </p:set>
                                    <p:animEffect transition="in" filter="wipe(up)">
                                      <p:cBhvr>
                                        <p:cTn id="15" dur="500"/>
                                        <p:tgtEl>
                                          <p:spTgt spid="88"/>
                                        </p:tgtEl>
                                      </p:cBhvr>
                                    </p:animEffect>
                                  </p:childTnLst>
                                </p:cTn>
                              </p:par>
                            </p:childTnLst>
                          </p:cTn>
                        </p:par>
                        <p:par>
                          <p:cTn id="16" fill="hold">
                            <p:stCondLst>
                              <p:cond delay="2900"/>
                            </p:stCondLst>
                            <p:childTnLst>
                              <p:par>
                                <p:cTn id="17" presetID="22" presetClass="entr" presetSubtype="1"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up)">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up)">
                                      <p:cBhvr>
                                        <p:cTn id="24" dur="500"/>
                                        <p:tgtEl>
                                          <p:spTgt spid="6"/>
                                        </p:tgtEl>
                                      </p:cBhvr>
                                    </p:animEffect>
                                  </p:childTnLst>
                                </p:cTn>
                              </p:par>
                            </p:childTnLst>
                          </p:cTn>
                        </p:par>
                        <p:par>
                          <p:cTn id="25" fill="hold">
                            <p:stCondLst>
                              <p:cond delay="500"/>
                            </p:stCondLst>
                            <p:childTnLst>
                              <p:par>
                                <p:cTn id="26" presetID="22" presetClass="entr" presetSubtype="1" fill="hold" grpId="0" nodeType="after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wipe(up)">
                                      <p:cBhvr>
                                        <p:cTn id="28" dur="500"/>
                                        <p:tgtEl>
                                          <p:spTgt spid="10"/>
                                        </p:tgtEl>
                                      </p:cBhvr>
                                    </p:animEffect>
                                  </p:childTnLst>
                                </p:cTn>
                              </p:par>
                            </p:childTnLst>
                          </p:cTn>
                        </p:par>
                        <p:par>
                          <p:cTn id="29" fill="hold">
                            <p:stCondLst>
                              <p:cond delay="1000"/>
                            </p:stCondLst>
                            <p:childTnLst>
                              <p:par>
                                <p:cTn id="30" presetID="22" presetClass="entr" presetSubtype="1" fill="hold" grpId="0" nodeType="afterEffect">
                                  <p:stCondLst>
                                    <p:cond delay="0"/>
                                  </p:stCondLst>
                                  <p:childTnLst>
                                    <p:set>
                                      <p:cBhvr>
                                        <p:cTn id="31" dur="1" fill="hold">
                                          <p:stCondLst>
                                            <p:cond delay="0"/>
                                          </p:stCondLst>
                                        </p:cTn>
                                        <p:tgtEl>
                                          <p:spTgt spid="62"/>
                                        </p:tgtEl>
                                        <p:attrNameLst>
                                          <p:attrName>style.visibility</p:attrName>
                                        </p:attrNameLst>
                                      </p:cBhvr>
                                      <p:to>
                                        <p:strVal val="visible"/>
                                      </p:to>
                                    </p:set>
                                    <p:animEffect transition="in" filter="wipe(up)">
                                      <p:cBhvr>
                                        <p:cTn id="32"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 grpId="0"/>
      <p:bldP spid="6" grpId="0"/>
      <p:bldP spid="7" grpId="0"/>
      <p:bldP spid="62" grpId="0"/>
      <p:bldP spid="10" grpId="0"/>
    </p:bldLst>
  </p:timing>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58" name="Rectangle 57"/>
          <p:cNvSpPr/>
          <p:nvPr/>
        </p:nvSpPr>
        <p:spPr>
          <a:xfrm>
            <a:off x="-193957" y="3355053"/>
            <a:ext cx="8249920" cy="67683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Formulation</a:t>
            </a:r>
            <a:endParaRPr lang="fr" sz="3600" dirty="0">
              <a:solidFill>
                <a:schemeClr val="bg1"/>
              </a:solidFill>
              <a:latin typeface="FiraSans Regular"/>
              <a:ea typeface="Segoe Pro Display Light" charset="0"/>
              <a:cs typeface="Segoe Pro Display Light" charset="0"/>
            </a:endParaRPr>
          </a:p>
        </p:txBody>
      </p:sp>
      <p:grpSp>
        <p:nvGrpSpPr>
          <p:cNvPr id="38" name="Groupe 37"/>
          <p:cNvGrpSpPr/>
          <p:nvPr/>
        </p:nvGrpSpPr>
        <p:grpSpPr>
          <a:xfrm>
            <a:off x="180568" y="1289841"/>
            <a:ext cx="571500" cy="646331"/>
            <a:chOff x="274274" y="1300753"/>
            <a:chExt cx="571500" cy="646331"/>
          </a:xfrm>
        </p:grpSpPr>
        <p:sp>
          <p:nvSpPr>
            <p:cNvPr id="43" name="Rectangle 42"/>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ZoneTexte 45"/>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4</a:t>
              </a:r>
              <a:endParaRPr lang="fr-FR" sz="3600" b="1" dirty="0">
                <a:solidFill>
                  <a:srgbClr val="D24726"/>
                </a:solidFill>
              </a:endParaRPr>
            </a:p>
          </p:txBody>
        </p:sp>
      </p:grpSp>
      <p:sp>
        <p:nvSpPr>
          <p:cNvPr id="23"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24" name="Rettangolo 10"/>
          <p:cNvSpPr/>
          <p:nvPr/>
        </p:nvSpPr>
        <p:spPr>
          <a:xfrm>
            <a:off x="2863935" y="178560"/>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25" name="Rettangolo 10"/>
          <p:cNvSpPr/>
          <p:nvPr/>
        </p:nvSpPr>
        <p:spPr>
          <a:xfrm>
            <a:off x="3931004" y="195263"/>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26" name="Rettangolo 10"/>
          <p:cNvSpPr/>
          <p:nvPr/>
        </p:nvSpPr>
        <p:spPr>
          <a:xfrm>
            <a:off x="4998073" y="195263"/>
            <a:ext cx="1113062" cy="367873"/>
          </a:xfrm>
          <a:prstGeom prst="roundRect">
            <a:avLst>
              <a:gd name="adj" fmla="val 50000"/>
            </a:avLst>
          </a:prstGeom>
          <a:solidFill>
            <a:schemeClr val="bg1"/>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27"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28"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29"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30" name="Parenthèse fermante 29"/>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 name="Rectangle 1"/>
          <p:cNvSpPr/>
          <p:nvPr/>
        </p:nvSpPr>
        <p:spPr>
          <a:xfrm>
            <a:off x="-68496" y="7083941"/>
            <a:ext cx="1602102" cy="2462213"/>
          </a:xfrm>
          <a:prstGeom prst="rect">
            <a:avLst/>
          </a:prstGeom>
        </p:spPr>
        <p:txBody>
          <a:bodyPr wrap="square">
            <a:spAutoFit/>
          </a:bodyPr>
          <a:lstStyle/>
          <a:p>
            <a:pPr algn="ctr"/>
            <a:r>
              <a:rPr lang="fr-FR" sz="1400" dirty="0" smtClean="0">
                <a:latin typeface="FiraSans Regular"/>
              </a:rPr>
              <a:t>Description du problème ou du phénomène</a:t>
            </a:r>
          </a:p>
          <a:p>
            <a:pPr algn="ctr"/>
            <a:endParaRPr lang="fr-FR" sz="1400" dirty="0">
              <a:latin typeface="FiraSans Regular"/>
            </a:endParaRPr>
          </a:p>
          <a:p>
            <a:pPr algn="ctr"/>
            <a:r>
              <a:rPr lang="fr-FR" sz="1400" dirty="0" smtClean="0">
                <a:latin typeface="FiraSans Regular"/>
              </a:rPr>
              <a:t>Étude des causes</a:t>
            </a:r>
          </a:p>
          <a:p>
            <a:pPr algn="ctr"/>
            <a:endParaRPr lang="fr-FR" sz="1400" dirty="0">
              <a:latin typeface="FiraSans Regular"/>
            </a:endParaRPr>
          </a:p>
          <a:p>
            <a:pPr algn="ctr"/>
            <a:r>
              <a:rPr lang="fr-FR" sz="1400" dirty="0" smtClean="0">
                <a:latin typeface="FiraSans Regular"/>
              </a:rPr>
              <a:t>Évocation des conséquences</a:t>
            </a:r>
          </a:p>
          <a:p>
            <a:pPr algn="ctr"/>
            <a:r>
              <a:rPr lang="fr-FR" sz="1400" dirty="0" smtClean="0">
                <a:latin typeface="FiraSans Regular"/>
              </a:rPr>
              <a:t>Proposition d’éventuelles solutions</a:t>
            </a:r>
            <a:endParaRPr lang="fr-FR" sz="1400" dirty="0">
              <a:latin typeface="FiraSans Regular"/>
            </a:endParaRPr>
          </a:p>
        </p:txBody>
      </p:sp>
      <p:sp>
        <p:nvSpPr>
          <p:cNvPr id="3" name="Rectangle 2"/>
          <p:cNvSpPr/>
          <p:nvPr/>
        </p:nvSpPr>
        <p:spPr>
          <a:xfrm>
            <a:off x="1228609" y="4339626"/>
            <a:ext cx="4418164" cy="954107"/>
          </a:xfrm>
          <a:prstGeom prst="rect">
            <a:avLst/>
          </a:prstGeom>
        </p:spPr>
        <p:txBody>
          <a:bodyPr wrap="square">
            <a:spAutoFit/>
          </a:bodyPr>
          <a:lstStyle/>
          <a:p>
            <a:r>
              <a:rPr lang="fr-FR" sz="1400" dirty="0">
                <a:latin typeface="FiraSans Regular"/>
              </a:rPr>
              <a:t>S</a:t>
            </a:r>
            <a:r>
              <a:rPr lang="fr-FR" sz="1400" dirty="0" smtClean="0">
                <a:latin typeface="FiraSans Regular"/>
              </a:rPr>
              <a:t>'organise </a:t>
            </a:r>
            <a:r>
              <a:rPr lang="fr-FR" sz="1400" dirty="0">
                <a:latin typeface="FiraSans Regular"/>
              </a:rPr>
              <a:t>autour de parties qui examinent les différents aspects d'une même </a:t>
            </a:r>
            <a:r>
              <a:rPr lang="fr-FR" sz="1400" dirty="0" smtClean="0">
                <a:latin typeface="FiraSans Regular"/>
              </a:rPr>
              <a:t>question sans nécessairement établir une hiérarchie entre les parties </a:t>
            </a:r>
            <a:endParaRPr lang="fr-FR" sz="1400" dirty="0">
              <a:latin typeface="FiraSans Regular"/>
            </a:endParaRPr>
          </a:p>
        </p:txBody>
      </p:sp>
      <p:sp>
        <p:nvSpPr>
          <p:cNvPr id="40" name="Triangle isocèle 39"/>
          <p:cNvSpPr/>
          <p:nvPr/>
        </p:nvSpPr>
        <p:spPr>
          <a:xfrm>
            <a:off x="3056940" y="5190848"/>
            <a:ext cx="497704" cy="218302"/>
          </a:xfrm>
          <a:prstGeom prst="triangle">
            <a:avLst/>
          </a:prstGeom>
          <a:solidFill>
            <a:srgbClr val="009F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grpSp>
        <p:nvGrpSpPr>
          <p:cNvPr id="7" name="Groupe 6"/>
          <p:cNvGrpSpPr/>
          <p:nvPr/>
        </p:nvGrpSpPr>
        <p:grpSpPr>
          <a:xfrm>
            <a:off x="1557872" y="5345777"/>
            <a:ext cx="2285771" cy="1455073"/>
            <a:chOff x="1354672" y="5345777"/>
            <a:chExt cx="2285771" cy="1455073"/>
          </a:xfrm>
        </p:grpSpPr>
        <p:sp>
          <p:nvSpPr>
            <p:cNvPr id="39" name="Rectangle à coins arrondis 38"/>
            <p:cNvSpPr/>
            <p:nvPr/>
          </p:nvSpPr>
          <p:spPr>
            <a:xfrm>
              <a:off x="1354672" y="5345777"/>
              <a:ext cx="2285771" cy="1455073"/>
            </a:xfrm>
            <a:prstGeom prst="roundRect">
              <a:avLst>
                <a:gd name="adj" fmla="val 11438"/>
              </a:avLst>
            </a:prstGeom>
            <a:solidFill>
              <a:srgbClr val="009F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sp>
          <p:nvSpPr>
            <p:cNvPr id="36" name="ZoneTexte 35"/>
            <p:cNvSpPr txBox="1"/>
            <p:nvPr/>
          </p:nvSpPr>
          <p:spPr>
            <a:xfrm>
              <a:off x="1403204" y="5426599"/>
              <a:ext cx="2188705" cy="1077218"/>
            </a:xfrm>
            <a:prstGeom prst="rect">
              <a:avLst/>
            </a:prstGeom>
            <a:noFill/>
          </p:spPr>
          <p:txBody>
            <a:bodyPr wrap="square" rtlCol="0">
              <a:spAutoFit/>
            </a:bodyPr>
            <a:lstStyle/>
            <a:p>
              <a:pPr>
                <a:spcAft>
                  <a:spcPts val="1800"/>
                </a:spcAft>
              </a:pPr>
              <a:r>
                <a:rPr lang="fr-FR" sz="1600" b="1" dirty="0" smtClean="0">
                  <a:solidFill>
                    <a:schemeClr val="bg1"/>
                  </a:solidFill>
                  <a:latin typeface="FiraSans Regular"/>
                </a:rPr>
                <a:t>Plan descriptif</a:t>
              </a:r>
            </a:p>
            <a:p>
              <a:pPr>
                <a:spcBef>
                  <a:spcPts val="600"/>
                </a:spcBef>
              </a:pPr>
              <a:r>
                <a:rPr lang="fr-FR" sz="1400" spc="60" dirty="0">
                  <a:latin typeface="FiraSans Regular"/>
                </a:rPr>
                <a:t>aborder les différents </a:t>
              </a:r>
              <a:r>
                <a:rPr lang="fr-FR" sz="1400" dirty="0">
                  <a:latin typeface="FiraSans Regular"/>
                </a:rPr>
                <a:t>aspects des hypothèses</a:t>
              </a:r>
            </a:p>
          </p:txBody>
        </p:sp>
        <p:cxnSp>
          <p:nvCxnSpPr>
            <p:cNvPr id="37" name="Connecteur droit 36"/>
            <p:cNvCxnSpPr/>
            <p:nvPr/>
          </p:nvCxnSpPr>
          <p:spPr>
            <a:xfrm flipV="1">
              <a:off x="1498577" y="5839213"/>
              <a:ext cx="1997957" cy="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69" name="Triangle isocèle 68"/>
          <p:cNvSpPr/>
          <p:nvPr/>
        </p:nvSpPr>
        <p:spPr>
          <a:xfrm rot="16200000">
            <a:off x="1261629" y="7273702"/>
            <a:ext cx="497704" cy="218303"/>
          </a:xfrm>
          <a:prstGeom prst="triangle">
            <a:avLst/>
          </a:prstGeom>
          <a:solidFill>
            <a:srgbClr val="009F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grpSp>
        <p:nvGrpSpPr>
          <p:cNvPr id="11" name="Groupe 10"/>
          <p:cNvGrpSpPr/>
          <p:nvPr/>
        </p:nvGrpSpPr>
        <p:grpSpPr>
          <a:xfrm>
            <a:off x="1557873" y="6904172"/>
            <a:ext cx="2285768" cy="1455076"/>
            <a:chOff x="1354673" y="6904172"/>
            <a:chExt cx="2285768" cy="1455076"/>
          </a:xfrm>
        </p:grpSpPr>
        <p:sp>
          <p:nvSpPr>
            <p:cNvPr id="68" name="Rectangle à coins arrondis 67"/>
            <p:cNvSpPr/>
            <p:nvPr/>
          </p:nvSpPr>
          <p:spPr>
            <a:xfrm>
              <a:off x="1354673" y="6904172"/>
              <a:ext cx="2285768" cy="1455076"/>
            </a:xfrm>
            <a:prstGeom prst="roundRect">
              <a:avLst>
                <a:gd name="adj" fmla="val 11438"/>
              </a:avLst>
            </a:prstGeom>
            <a:solidFill>
              <a:srgbClr val="009F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sp>
          <p:nvSpPr>
            <p:cNvPr id="66" name="ZoneTexte 65"/>
            <p:cNvSpPr txBox="1"/>
            <p:nvPr/>
          </p:nvSpPr>
          <p:spPr>
            <a:xfrm>
              <a:off x="1403208" y="6984983"/>
              <a:ext cx="2188703" cy="1077218"/>
            </a:xfrm>
            <a:prstGeom prst="rect">
              <a:avLst/>
            </a:prstGeom>
            <a:noFill/>
          </p:spPr>
          <p:txBody>
            <a:bodyPr wrap="square" rtlCol="0">
              <a:spAutoFit/>
            </a:bodyPr>
            <a:lstStyle/>
            <a:p>
              <a:pPr>
                <a:spcAft>
                  <a:spcPts val="1800"/>
                </a:spcAft>
              </a:pPr>
              <a:r>
                <a:rPr lang="fr-FR" sz="1600" b="1" dirty="0" smtClean="0">
                  <a:solidFill>
                    <a:schemeClr val="bg1"/>
                  </a:solidFill>
                  <a:latin typeface="FiraSans Regular"/>
                </a:rPr>
                <a:t>Plan analytique</a:t>
              </a:r>
            </a:p>
            <a:p>
              <a:pPr>
                <a:spcBef>
                  <a:spcPts val="600"/>
                </a:spcBef>
              </a:pPr>
              <a:r>
                <a:rPr lang="fr-FR" sz="1400" spc="60" dirty="0" smtClean="0">
                  <a:latin typeface="FiraSans Regular"/>
                </a:rPr>
                <a:t>Analyser un fait, résoudre un problème</a:t>
              </a:r>
              <a:endParaRPr lang="fr-FR" sz="1400" dirty="0">
                <a:latin typeface="FiraSans Regular"/>
              </a:endParaRPr>
            </a:p>
          </p:txBody>
        </p:sp>
        <p:cxnSp>
          <p:nvCxnSpPr>
            <p:cNvPr id="67" name="Connecteur droit 66"/>
            <p:cNvCxnSpPr/>
            <p:nvPr/>
          </p:nvCxnSpPr>
          <p:spPr>
            <a:xfrm flipV="1">
              <a:off x="1498581" y="7397596"/>
              <a:ext cx="1997955" cy="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75" name="Triangle isocèle 74"/>
          <p:cNvSpPr/>
          <p:nvPr/>
        </p:nvSpPr>
        <p:spPr>
          <a:xfrm rot="5400000">
            <a:off x="6023778" y="5729294"/>
            <a:ext cx="497704" cy="218302"/>
          </a:xfrm>
          <a:prstGeom prst="triangle">
            <a:avLst/>
          </a:prstGeom>
          <a:solidFill>
            <a:srgbClr val="009F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grpSp>
        <p:nvGrpSpPr>
          <p:cNvPr id="9" name="Groupe 8"/>
          <p:cNvGrpSpPr/>
          <p:nvPr/>
        </p:nvGrpSpPr>
        <p:grpSpPr>
          <a:xfrm>
            <a:off x="3935436" y="5345765"/>
            <a:ext cx="2285769" cy="1455072"/>
            <a:chOff x="3732236" y="5345765"/>
            <a:chExt cx="2285769" cy="1455072"/>
          </a:xfrm>
        </p:grpSpPr>
        <p:sp>
          <p:nvSpPr>
            <p:cNvPr id="74" name="Rectangle à coins arrondis 73"/>
            <p:cNvSpPr/>
            <p:nvPr/>
          </p:nvSpPr>
          <p:spPr>
            <a:xfrm>
              <a:off x="3732236" y="5345765"/>
              <a:ext cx="2285769" cy="1455072"/>
            </a:xfrm>
            <a:prstGeom prst="roundRect">
              <a:avLst>
                <a:gd name="adj" fmla="val 11438"/>
              </a:avLst>
            </a:prstGeom>
            <a:solidFill>
              <a:srgbClr val="009F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sp>
          <p:nvSpPr>
            <p:cNvPr id="72" name="ZoneTexte 71"/>
            <p:cNvSpPr txBox="1"/>
            <p:nvPr/>
          </p:nvSpPr>
          <p:spPr>
            <a:xfrm>
              <a:off x="3780768" y="5426587"/>
              <a:ext cx="2188703" cy="1292662"/>
            </a:xfrm>
            <a:prstGeom prst="rect">
              <a:avLst/>
            </a:prstGeom>
            <a:noFill/>
          </p:spPr>
          <p:txBody>
            <a:bodyPr wrap="square" rtlCol="0">
              <a:spAutoFit/>
            </a:bodyPr>
            <a:lstStyle/>
            <a:p>
              <a:pPr>
                <a:spcAft>
                  <a:spcPts val="1800"/>
                </a:spcAft>
              </a:pPr>
              <a:r>
                <a:rPr lang="fr-FR" sz="1600" b="1" dirty="0" smtClean="0">
                  <a:solidFill>
                    <a:schemeClr val="bg1"/>
                  </a:solidFill>
                  <a:latin typeface="FiraSans Regular"/>
                </a:rPr>
                <a:t>Plan comparatif</a:t>
              </a:r>
            </a:p>
            <a:p>
              <a:pPr>
                <a:spcBef>
                  <a:spcPts val="600"/>
                </a:spcBef>
              </a:pPr>
              <a:r>
                <a:rPr lang="fr-FR" sz="1400" spc="60" dirty="0" smtClean="0">
                  <a:latin typeface="FiraSans Regular"/>
                </a:rPr>
                <a:t>Faire ressortir les similitudes et les différences </a:t>
              </a:r>
              <a:endParaRPr lang="fr-FR" sz="1400" dirty="0">
                <a:latin typeface="FiraSans Regular"/>
              </a:endParaRPr>
            </a:p>
          </p:txBody>
        </p:sp>
        <p:cxnSp>
          <p:nvCxnSpPr>
            <p:cNvPr id="73" name="Connecteur droit 72"/>
            <p:cNvCxnSpPr/>
            <p:nvPr/>
          </p:nvCxnSpPr>
          <p:spPr>
            <a:xfrm flipV="1">
              <a:off x="3876141" y="5839198"/>
              <a:ext cx="1997955" cy="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95" name="Rectangle 94"/>
          <p:cNvSpPr/>
          <p:nvPr/>
        </p:nvSpPr>
        <p:spPr>
          <a:xfrm>
            <a:off x="3965916" y="8694140"/>
            <a:ext cx="2802458" cy="738664"/>
          </a:xfrm>
          <a:prstGeom prst="rect">
            <a:avLst/>
          </a:prstGeom>
        </p:spPr>
        <p:txBody>
          <a:bodyPr wrap="square">
            <a:spAutoFit/>
          </a:bodyPr>
          <a:lstStyle/>
          <a:p>
            <a:r>
              <a:rPr lang="fr-FR" sz="1400" dirty="0" smtClean="0">
                <a:latin typeface="FiraSans Regular"/>
              </a:rPr>
              <a:t>Examen approfondi de deux positions opposées</a:t>
            </a:r>
          </a:p>
          <a:p>
            <a:r>
              <a:rPr lang="fr-FR" sz="1400" dirty="0" smtClean="0">
                <a:latin typeface="FiraSans Regular"/>
              </a:rPr>
              <a:t>(Thèse – </a:t>
            </a:r>
            <a:r>
              <a:rPr lang="fr-FR" sz="1400" dirty="0" err="1" smtClean="0">
                <a:latin typeface="FiraSans Regular"/>
              </a:rPr>
              <a:t>anti-thèse</a:t>
            </a:r>
            <a:r>
              <a:rPr lang="fr-FR" sz="1400" dirty="0" smtClean="0">
                <a:latin typeface="FiraSans Regular"/>
              </a:rPr>
              <a:t> – synthèse)</a:t>
            </a:r>
            <a:endParaRPr lang="fr-FR" sz="1400" dirty="0">
              <a:latin typeface="FiraSans Regular"/>
            </a:endParaRPr>
          </a:p>
        </p:txBody>
      </p:sp>
      <p:sp>
        <p:nvSpPr>
          <p:cNvPr id="59" name="Rectangle 58"/>
          <p:cNvSpPr/>
          <p:nvPr/>
        </p:nvSpPr>
        <p:spPr>
          <a:xfrm>
            <a:off x="2351178" y="3681127"/>
            <a:ext cx="3094581" cy="369332"/>
          </a:xfrm>
          <a:prstGeom prst="rect">
            <a:avLst/>
          </a:prstGeom>
        </p:spPr>
        <p:txBody>
          <a:bodyPr wrap="square">
            <a:spAutoFit/>
          </a:bodyPr>
          <a:lstStyle/>
          <a:p>
            <a:pPr algn="ctr"/>
            <a:r>
              <a:rPr lang="fr-FR" b="1" dirty="0" smtClean="0">
                <a:latin typeface="FiraSans Regular"/>
              </a:rPr>
              <a:t>Quel type de plan établir ?</a:t>
            </a:r>
            <a:endParaRPr lang="fr-FR" b="1" dirty="0">
              <a:latin typeface="FiraSans Regular"/>
            </a:endParaRPr>
          </a:p>
        </p:txBody>
      </p:sp>
      <p:sp>
        <p:nvSpPr>
          <p:cNvPr id="61" name="Rectangle 60"/>
          <p:cNvSpPr/>
          <p:nvPr/>
        </p:nvSpPr>
        <p:spPr>
          <a:xfrm>
            <a:off x="-15205" y="2190822"/>
            <a:ext cx="7787605" cy="646331"/>
          </a:xfrm>
          <a:prstGeom prst="rect">
            <a:avLst/>
          </a:prstGeom>
        </p:spPr>
        <p:txBody>
          <a:bodyPr wrap="square">
            <a:spAutoFit/>
          </a:bodyPr>
          <a:lstStyle/>
          <a:p>
            <a:pPr algn="ctr"/>
            <a:r>
              <a:rPr lang="fr-FR" dirty="0" smtClean="0">
                <a:latin typeface="FiraSans Regular"/>
              </a:rPr>
              <a:t>Les grands enjeux de la problématiques </a:t>
            </a:r>
          </a:p>
          <a:p>
            <a:pPr algn="ctr"/>
            <a:r>
              <a:rPr lang="fr-FR" dirty="0" smtClean="0">
                <a:latin typeface="FiraSans Regular"/>
              </a:rPr>
              <a:t>guident la structure du raisonnement</a:t>
            </a:r>
            <a:endParaRPr lang="fr-FR" dirty="0">
              <a:latin typeface="FiraSans Regular"/>
            </a:endParaRPr>
          </a:p>
        </p:txBody>
      </p:sp>
      <p:sp>
        <p:nvSpPr>
          <p:cNvPr id="6" name="Rectangle 5"/>
          <p:cNvSpPr/>
          <p:nvPr/>
        </p:nvSpPr>
        <p:spPr>
          <a:xfrm>
            <a:off x="6397599" y="5392273"/>
            <a:ext cx="1311275" cy="1384995"/>
          </a:xfrm>
          <a:prstGeom prst="rect">
            <a:avLst/>
          </a:prstGeom>
        </p:spPr>
        <p:txBody>
          <a:bodyPr wrap="square">
            <a:spAutoFit/>
          </a:bodyPr>
          <a:lstStyle/>
          <a:p>
            <a:pPr>
              <a:spcBef>
                <a:spcPts val="600"/>
              </a:spcBef>
            </a:pPr>
            <a:r>
              <a:rPr lang="fr-FR" sz="1400" spc="60" dirty="0">
                <a:latin typeface="FiraSans Regular"/>
              </a:rPr>
              <a:t>entre des notions, des situations, des phénomènes…</a:t>
            </a:r>
            <a:endParaRPr lang="fr-FR" sz="1400" dirty="0">
              <a:latin typeface="FiraSans Regular"/>
            </a:endParaRPr>
          </a:p>
        </p:txBody>
      </p:sp>
      <p:sp>
        <p:nvSpPr>
          <p:cNvPr id="100" name="Triangle isocèle 99"/>
          <p:cNvSpPr/>
          <p:nvPr/>
        </p:nvSpPr>
        <p:spPr>
          <a:xfrm rot="10800000">
            <a:off x="4214033" y="8315048"/>
            <a:ext cx="497704" cy="218303"/>
          </a:xfrm>
          <a:prstGeom prst="triangle">
            <a:avLst/>
          </a:prstGeom>
          <a:solidFill>
            <a:srgbClr val="009F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grpSp>
        <p:nvGrpSpPr>
          <p:cNvPr id="10" name="Groupe 9"/>
          <p:cNvGrpSpPr/>
          <p:nvPr/>
        </p:nvGrpSpPr>
        <p:grpSpPr>
          <a:xfrm>
            <a:off x="3944325" y="6935817"/>
            <a:ext cx="2285771" cy="1455075"/>
            <a:chOff x="3741125" y="6935817"/>
            <a:chExt cx="2285771" cy="1455075"/>
          </a:xfrm>
        </p:grpSpPr>
        <p:sp>
          <p:nvSpPr>
            <p:cNvPr id="99" name="Rectangle à coins arrondis 98"/>
            <p:cNvSpPr/>
            <p:nvPr/>
          </p:nvSpPr>
          <p:spPr>
            <a:xfrm>
              <a:off x="3741125" y="6935817"/>
              <a:ext cx="2285771" cy="1455075"/>
            </a:xfrm>
            <a:prstGeom prst="roundRect">
              <a:avLst>
                <a:gd name="adj" fmla="val 11438"/>
              </a:avLst>
            </a:prstGeom>
            <a:solidFill>
              <a:srgbClr val="009F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sp>
          <p:nvSpPr>
            <p:cNvPr id="97" name="ZoneTexte 96"/>
            <p:cNvSpPr txBox="1"/>
            <p:nvPr/>
          </p:nvSpPr>
          <p:spPr>
            <a:xfrm>
              <a:off x="3789657" y="7016629"/>
              <a:ext cx="2188705" cy="1292662"/>
            </a:xfrm>
            <a:prstGeom prst="rect">
              <a:avLst/>
            </a:prstGeom>
            <a:noFill/>
          </p:spPr>
          <p:txBody>
            <a:bodyPr wrap="square" rtlCol="0">
              <a:spAutoFit/>
            </a:bodyPr>
            <a:lstStyle/>
            <a:p>
              <a:pPr>
                <a:spcAft>
                  <a:spcPts val="1800"/>
                </a:spcAft>
              </a:pPr>
              <a:r>
                <a:rPr lang="fr-FR" sz="1600" b="1" dirty="0" smtClean="0">
                  <a:solidFill>
                    <a:schemeClr val="bg1"/>
                  </a:solidFill>
                  <a:latin typeface="FiraSans Regular"/>
                </a:rPr>
                <a:t>Plan critique</a:t>
              </a:r>
            </a:p>
            <a:p>
              <a:pPr>
                <a:spcBef>
                  <a:spcPts val="600"/>
                </a:spcBef>
              </a:pPr>
              <a:r>
                <a:rPr lang="fr-FR" sz="1400" spc="60" dirty="0" smtClean="0">
                  <a:latin typeface="FiraSans Regular"/>
                </a:rPr>
                <a:t>S’informer ; Comprendre avant de juger</a:t>
              </a:r>
              <a:endParaRPr lang="fr-FR" sz="1400" dirty="0">
                <a:latin typeface="FiraSans Regular"/>
              </a:endParaRPr>
            </a:p>
          </p:txBody>
        </p:sp>
        <p:cxnSp>
          <p:nvCxnSpPr>
            <p:cNvPr id="98" name="Connecteur droit 97"/>
            <p:cNvCxnSpPr/>
            <p:nvPr/>
          </p:nvCxnSpPr>
          <p:spPr>
            <a:xfrm flipV="1">
              <a:off x="3885030" y="7429240"/>
              <a:ext cx="1997957" cy="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29679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par>
                                <p:cTn id="8" presetID="10" presetClass="entr" presetSubtype="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2000"/>
                                        <p:tgtEl>
                                          <p:spTgt spid="9"/>
                                        </p:tgtEl>
                                      </p:cBhvr>
                                    </p:animEffect>
                                  </p:childTnLst>
                                </p:cTn>
                              </p:par>
                              <p:par>
                                <p:cTn id="11" presetID="10"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2000"/>
                                        <p:tgtEl>
                                          <p:spTgt spid="10"/>
                                        </p:tgtEl>
                                      </p:cBhvr>
                                    </p:animEffect>
                                  </p:childTnLst>
                                </p:cTn>
                              </p:par>
                              <p:par>
                                <p:cTn id="14" presetID="10" presetClass="entr" presetSubtype="0" fill="hold"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20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40"/>
                                        </p:tgtEl>
                                        <p:attrNameLst>
                                          <p:attrName>style.visibility</p:attrName>
                                        </p:attrNameLst>
                                      </p:cBhvr>
                                      <p:to>
                                        <p:strVal val="visible"/>
                                      </p:to>
                                    </p:set>
                                    <p:animEffect transition="in" filter="wipe(down)">
                                      <p:cBhvr>
                                        <p:cTn id="21" dur="500"/>
                                        <p:tgtEl>
                                          <p:spTgt spid="40"/>
                                        </p:tgtEl>
                                      </p:cBhvr>
                                    </p:animEffect>
                                  </p:childTnLst>
                                </p:cTn>
                              </p:par>
                            </p:childTnLst>
                          </p:cTn>
                        </p:par>
                        <p:par>
                          <p:cTn id="22" fill="hold">
                            <p:stCondLst>
                              <p:cond delay="500"/>
                            </p:stCondLst>
                            <p:childTnLst>
                              <p:par>
                                <p:cTn id="23" presetID="22" presetClass="entr" presetSubtype="8" fill="hold" grpId="0" nodeType="after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left)">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75"/>
                                        </p:tgtEl>
                                        <p:attrNameLst>
                                          <p:attrName>style.visibility</p:attrName>
                                        </p:attrNameLst>
                                      </p:cBhvr>
                                      <p:to>
                                        <p:strVal val="visible"/>
                                      </p:to>
                                    </p:set>
                                    <p:animEffect transition="in" filter="wipe(left)">
                                      <p:cBhvr>
                                        <p:cTn id="30" dur="500"/>
                                        <p:tgtEl>
                                          <p:spTgt spid="75"/>
                                        </p:tgtEl>
                                      </p:cBhvr>
                                    </p:animEffect>
                                  </p:childTnLst>
                                </p:cTn>
                              </p:par>
                            </p:childTnLst>
                          </p:cTn>
                        </p:par>
                        <p:par>
                          <p:cTn id="31" fill="hold">
                            <p:stCondLst>
                              <p:cond delay="500"/>
                            </p:stCondLst>
                            <p:childTnLst>
                              <p:par>
                                <p:cTn id="32" presetID="22" presetClass="entr" presetSubtype="1" fill="hold" grpId="0" nodeType="after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wipe(up)">
                                      <p:cBhvr>
                                        <p:cTn id="34" dur="500"/>
                                        <p:tgtEl>
                                          <p:spTgt spid="6"/>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1" fill="hold" grpId="0" nodeType="clickEffect">
                                  <p:stCondLst>
                                    <p:cond delay="0"/>
                                  </p:stCondLst>
                                  <p:childTnLst>
                                    <p:set>
                                      <p:cBhvr>
                                        <p:cTn id="38" dur="1" fill="hold">
                                          <p:stCondLst>
                                            <p:cond delay="0"/>
                                          </p:stCondLst>
                                        </p:cTn>
                                        <p:tgtEl>
                                          <p:spTgt spid="100"/>
                                        </p:tgtEl>
                                        <p:attrNameLst>
                                          <p:attrName>style.visibility</p:attrName>
                                        </p:attrNameLst>
                                      </p:cBhvr>
                                      <p:to>
                                        <p:strVal val="visible"/>
                                      </p:to>
                                    </p:set>
                                    <p:animEffect transition="in" filter="wipe(up)">
                                      <p:cBhvr>
                                        <p:cTn id="39" dur="500"/>
                                        <p:tgtEl>
                                          <p:spTgt spid="100"/>
                                        </p:tgtEl>
                                      </p:cBhvr>
                                    </p:animEffect>
                                  </p:childTnLst>
                                </p:cTn>
                              </p:par>
                            </p:childTnLst>
                          </p:cTn>
                        </p:par>
                        <p:par>
                          <p:cTn id="40" fill="hold">
                            <p:stCondLst>
                              <p:cond delay="500"/>
                            </p:stCondLst>
                            <p:childTnLst>
                              <p:par>
                                <p:cTn id="41" presetID="22" presetClass="entr" presetSubtype="1" fill="hold" grpId="0" nodeType="afterEffect">
                                  <p:stCondLst>
                                    <p:cond delay="0"/>
                                  </p:stCondLst>
                                  <p:childTnLst>
                                    <p:set>
                                      <p:cBhvr>
                                        <p:cTn id="42" dur="1" fill="hold">
                                          <p:stCondLst>
                                            <p:cond delay="0"/>
                                          </p:stCondLst>
                                        </p:cTn>
                                        <p:tgtEl>
                                          <p:spTgt spid="95"/>
                                        </p:tgtEl>
                                        <p:attrNameLst>
                                          <p:attrName>style.visibility</p:attrName>
                                        </p:attrNameLst>
                                      </p:cBhvr>
                                      <p:to>
                                        <p:strVal val="visible"/>
                                      </p:to>
                                    </p:set>
                                    <p:animEffect transition="in" filter="wipe(up)">
                                      <p:cBhvr>
                                        <p:cTn id="43" dur="500"/>
                                        <p:tgtEl>
                                          <p:spTgt spid="95"/>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2" fill="hold" grpId="0" nodeType="clickEffect">
                                  <p:stCondLst>
                                    <p:cond delay="0"/>
                                  </p:stCondLst>
                                  <p:childTnLst>
                                    <p:set>
                                      <p:cBhvr>
                                        <p:cTn id="47" dur="1" fill="hold">
                                          <p:stCondLst>
                                            <p:cond delay="0"/>
                                          </p:stCondLst>
                                        </p:cTn>
                                        <p:tgtEl>
                                          <p:spTgt spid="69"/>
                                        </p:tgtEl>
                                        <p:attrNameLst>
                                          <p:attrName>style.visibility</p:attrName>
                                        </p:attrNameLst>
                                      </p:cBhvr>
                                      <p:to>
                                        <p:strVal val="visible"/>
                                      </p:to>
                                    </p:set>
                                    <p:animEffect transition="in" filter="wipe(right)">
                                      <p:cBhvr>
                                        <p:cTn id="48" dur="500"/>
                                        <p:tgtEl>
                                          <p:spTgt spid="69"/>
                                        </p:tgtEl>
                                      </p:cBhvr>
                                    </p:animEffect>
                                  </p:childTnLst>
                                </p:cTn>
                              </p:par>
                            </p:childTnLst>
                          </p:cTn>
                        </p:par>
                        <p:par>
                          <p:cTn id="49" fill="hold">
                            <p:stCondLst>
                              <p:cond delay="500"/>
                            </p:stCondLst>
                            <p:childTnLst>
                              <p:par>
                                <p:cTn id="50" presetID="22" presetClass="entr" presetSubtype="1" fill="hold" grpId="0" nodeType="afterEffect">
                                  <p:stCondLst>
                                    <p:cond delay="0"/>
                                  </p:stCondLst>
                                  <p:childTnLst>
                                    <p:set>
                                      <p:cBhvr>
                                        <p:cTn id="51" dur="1" fill="hold">
                                          <p:stCondLst>
                                            <p:cond delay="0"/>
                                          </p:stCondLst>
                                        </p:cTn>
                                        <p:tgtEl>
                                          <p:spTgt spid="2"/>
                                        </p:tgtEl>
                                        <p:attrNameLst>
                                          <p:attrName>style.visibility</p:attrName>
                                        </p:attrNameLst>
                                      </p:cBhvr>
                                      <p:to>
                                        <p:strVal val="visible"/>
                                      </p:to>
                                    </p:set>
                                    <p:animEffect transition="in" filter="wipe(up)">
                                      <p:cBhvr>
                                        <p:cTn id="5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0" grpId="0" animBg="1"/>
      <p:bldP spid="69" grpId="0" animBg="1"/>
      <p:bldP spid="75" grpId="0" animBg="1"/>
      <p:bldP spid="95" grpId="0"/>
      <p:bldP spid="6" grpId="0"/>
      <p:bldP spid="100"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58" name="Rectangle 57"/>
          <p:cNvSpPr/>
          <p:nvPr/>
        </p:nvSpPr>
        <p:spPr>
          <a:xfrm>
            <a:off x="-178822" y="3355053"/>
            <a:ext cx="8249920" cy="67683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Formulation</a:t>
            </a:r>
            <a:endParaRPr lang="fr" sz="3600" dirty="0">
              <a:solidFill>
                <a:schemeClr val="bg1"/>
              </a:solidFill>
              <a:latin typeface="FiraSans Regular"/>
              <a:ea typeface="Segoe Pro Display Light" charset="0"/>
              <a:cs typeface="Segoe Pro Display Light" charset="0"/>
            </a:endParaRPr>
          </a:p>
        </p:txBody>
      </p:sp>
      <p:grpSp>
        <p:nvGrpSpPr>
          <p:cNvPr id="38" name="Groupe 37"/>
          <p:cNvGrpSpPr/>
          <p:nvPr/>
        </p:nvGrpSpPr>
        <p:grpSpPr>
          <a:xfrm>
            <a:off x="180568" y="1289841"/>
            <a:ext cx="571500" cy="646331"/>
            <a:chOff x="274274" y="1300753"/>
            <a:chExt cx="571500" cy="646331"/>
          </a:xfrm>
        </p:grpSpPr>
        <p:sp>
          <p:nvSpPr>
            <p:cNvPr id="43" name="Rectangle 42"/>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ZoneTexte 45"/>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4</a:t>
              </a:r>
              <a:endParaRPr lang="fr-FR" sz="3600" b="1" dirty="0">
                <a:solidFill>
                  <a:srgbClr val="D24726"/>
                </a:solidFill>
              </a:endParaRPr>
            </a:p>
          </p:txBody>
        </p:sp>
      </p:grpSp>
      <p:sp>
        <p:nvSpPr>
          <p:cNvPr id="23"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24" name="Rettangolo 10"/>
          <p:cNvSpPr/>
          <p:nvPr/>
        </p:nvSpPr>
        <p:spPr>
          <a:xfrm>
            <a:off x="2863935" y="178560"/>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25" name="Rettangolo 10"/>
          <p:cNvSpPr/>
          <p:nvPr/>
        </p:nvSpPr>
        <p:spPr>
          <a:xfrm>
            <a:off x="3931004" y="195263"/>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26" name="Rettangolo 10"/>
          <p:cNvSpPr/>
          <p:nvPr/>
        </p:nvSpPr>
        <p:spPr>
          <a:xfrm>
            <a:off x="4998073" y="195263"/>
            <a:ext cx="1113062" cy="367873"/>
          </a:xfrm>
          <a:prstGeom prst="roundRect">
            <a:avLst>
              <a:gd name="adj" fmla="val 50000"/>
            </a:avLst>
          </a:prstGeom>
          <a:solidFill>
            <a:schemeClr val="bg1"/>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27"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28"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29"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30" name="Parenthèse fermante 29"/>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59" name="Rectangle 58"/>
          <p:cNvSpPr/>
          <p:nvPr/>
        </p:nvSpPr>
        <p:spPr>
          <a:xfrm>
            <a:off x="2064743" y="3882723"/>
            <a:ext cx="3686383" cy="646331"/>
          </a:xfrm>
          <a:prstGeom prst="rect">
            <a:avLst/>
          </a:prstGeom>
        </p:spPr>
        <p:txBody>
          <a:bodyPr wrap="square">
            <a:spAutoFit/>
          </a:bodyPr>
          <a:lstStyle/>
          <a:p>
            <a:pPr algn="ctr"/>
            <a:r>
              <a:rPr lang="fr-FR" dirty="0" smtClean="0">
                <a:latin typeface="FiraSans Regular"/>
              </a:rPr>
              <a:t>Cette étape </a:t>
            </a:r>
          </a:p>
          <a:p>
            <a:pPr algn="ctr"/>
            <a:r>
              <a:rPr lang="fr-FR" dirty="0" smtClean="0">
                <a:latin typeface="FiraSans Regular"/>
              </a:rPr>
              <a:t>de structuration  de la formulation</a:t>
            </a:r>
            <a:endParaRPr lang="fr-FR" dirty="0">
              <a:latin typeface="FiraSans Regular"/>
            </a:endParaRPr>
          </a:p>
        </p:txBody>
      </p:sp>
      <p:sp>
        <p:nvSpPr>
          <p:cNvPr id="61" name="Rectangle 60"/>
          <p:cNvSpPr/>
          <p:nvPr/>
        </p:nvSpPr>
        <p:spPr>
          <a:xfrm>
            <a:off x="-15205" y="2190822"/>
            <a:ext cx="7787605" cy="646331"/>
          </a:xfrm>
          <a:prstGeom prst="rect">
            <a:avLst/>
          </a:prstGeom>
        </p:spPr>
        <p:txBody>
          <a:bodyPr wrap="square">
            <a:spAutoFit/>
          </a:bodyPr>
          <a:lstStyle/>
          <a:p>
            <a:pPr algn="ctr"/>
            <a:r>
              <a:rPr lang="fr-FR" dirty="0" smtClean="0">
                <a:latin typeface="FiraSans Regular"/>
              </a:rPr>
              <a:t>Les grands enjeux de la problématiques </a:t>
            </a:r>
          </a:p>
          <a:p>
            <a:pPr algn="ctr"/>
            <a:r>
              <a:rPr lang="fr-FR" dirty="0" smtClean="0">
                <a:latin typeface="FiraSans Regular"/>
              </a:rPr>
              <a:t>guident la structure du raisonnement</a:t>
            </a:r>
            <a:endParaRPr lang="fr-FR" dirty="0">
              <a:latin typeface="FiraSans Regular"/>
            </a:endParaRPr>
          </a:p>
        </p:txBody>
      </p:sp>
      <p:sp>
        <p:nvSpPr>
          <p:cNvPr id="41" name="Rectangle 40"/>
          <p:cNvSpPr/>
          <p:nvPr/>
        </p:nvSpPr>
        <p:spPr>
          <a:xfrm>
            <a:off x="1881417" y="4896093"/>
            <a:ext cx="4053036" cy="646331"/>
          </a:xfrm>
          <a:prstGeom prst="rect">
            <a:avLst/>
          </a:prstGeom>
        </p:spPr>
        <p:txBody>
          <a:bodyPr wrap="square">
            <a:spAutoFit/>
          </a:bodyPr>
          <a:lstStyle/>
          <a:p>
            <a:pPr algn="ctr"/>
            <a:r>
              <a:rPr lang="fr-FR" dirty="0" smtClean="0">
                <a:latin typeface="FiraSans Regular"/>
              </a:rPr>
              <a:t>et un travail sur </a:t>
            </a:r>
          </a:p>
          <a:p>
            <a:pPr algn="ctr"/>
            <a:r>
              <a:rPr lang="fr-FR" dirty="0" smtClean="0">
                <a:latin typeface="FiraSans Regular"/>
              </a:rPr>
              <a:t>les mécanismes de métacognition</a:t>
            </a:r>
            <a:endParaRPr lang="fr-FR" dirty="0">
              <a:latin typeface="FiraSans Regular"/>
            </a:endParaRPr>
          </a:p>
        </p:txBody>
      </p:sp>
      <p:sp>
        <p:nvSpPr>
          <p:cNvPr id="42" name="Rectangle 41"/>
          <p:cNvSpPr/>
          <p:nvPr/>
        </p:nvSpPr>
        <p:spPr>
          <a:xfrm>
            <a:off x="2395414" y="6055532"/>
            <a:ext cx="2966366" cy="369332"/>
          </a:xfrm>
          <a:prstGeom prst="rect">
            <a:avLst/>
          </a:prstGeom>
        </p:spPr>
        <p:txBody>
          <a:bodyPr wrap="square">
            <a:spAutoFit/>
          </a:bodyPr>
          <a:lstStyle/>
          <a:p>
            <a:pPr algn="ctr"/>
            <a:r>
              <a:rPr lang="fr-FR" dirty="0">
                <a:latin typeface="FiraSans Regular"/>
              </a:rPr>
              <a:t>p</a:t>
            </a:r>
            <a:r>
              <a:rPr lang="fr-FR" dirty="0" smtClean="0">
                <a:latin typeface="FiraSans Regular"/>
              </a:rPr>
              <a:t>euvent faire l’objet de</a:t>
            </a:r>
            <a:endParaRPr lang="fr-FR" dirty="0">
              <a:latin typeface="FiraSans Regular"/>
            </a:endParaRPr>
          </a:p>
        </p:txBody>
      </p:sp>
      <p:sp>
        <p:nvSpPr>
          <p:cNvPr id="44" name="Rectangle à coins arrondis 43"/>
          <p:cNvSpPr/>
          <p:nvPr/>
        </p:nvSpPr>
        <p:spPr>
          <a:xfrm>
            <a:off x="2395414" y="6868480"/>
            <a:ext cx="3151946" cy="1021556"/>
          </a:xfrm>
          <a:prstGeom prst="roundRect">
            <a:avLst/>
          </a:prstGeom>
          <a:noFill/>
          <a:ln w="28575">
            <a:solidFill>
              <a:schemeClr val="accent4"/>
            </a:solidFill>
            <a:prstDash val="sysDot"/>
          </a:ln>
        </p:spPr>
        <p:txBody>
          <a:bodyPr wrap="square">
            <a:spAutoFit/>
          </a:bodyPr>
          <a:lstStyle/>
          <a:p>
            <a:pPr algn="ctr"/>
            <a:endParaRPr lang="fr-FR" dirty="0" smtClean="0">
              <a:latin typeface="FiraSans Regular"/>
            </a:endParaRPr>
          </a:p>
          <a:p>
            <a:pPr algn="ctr"/>
            <a:endParaRPr lang="fr-FR" dirty="0">
              <a:latin typeface="FiraSans Regular"/>
            </a:endParaRPr>
          </a:p>
          <a:p>
            <a:pPr algn="ctr"/>
            <a:endParaRPr lang="fr-FR" dirty="0">
              <a:latin typeface="FiraSans Regular"/>
            </a:endParaRPr>
          </a:p>
        </p:txBody>
      </p:sp>
      <p:sp>
        <p:nvSpPr>
          <p:cNvPr id="4" name="Rectangle 3"/>
          <p:cNvSpPr/>
          <p:nvPr/>
        </p:nvSpPr>
        <p:spPr>
          <a:xfrm>
            <a:off x="2514921" y="6912903"/>
            <a:ext cx="2913445" cy="923330"/>
          </a:xfrm>
          <a:prstGeom prst="rect">
            <a:avLst/>
          </a:prstGeom>
        </p:spPr>
        <p:txBody>
          <a:bodyPr wrap="square">
            <a:spAutoFit/>
          </a:bodyPr>
          <a:lstStyle/>
          <a:p>
            <a:pPr algn="ctr"/>
            <a:r>
              <a:rPr lang="fr-FR" b="1" dirty="0">
                <a:latin typeface="FiraSans Regular"/>
              </a:rPr>
              <a:t>Co-intervention</a:t>
            </a:r>
          </a:p>
          <a:p>
            <a:pPr algn="ctr"/>
            <a:r>
              <a:rPr lang="fr-FR" dirty="0">
                <a:latin typeface="FiraSans Regular"/>
              </a:rPr>
              <a:t>avec l’enseignant </a:t>
            </a:r>
            <a:endParaRPr lang="fr-FR" dirty="0" smtClean="0">
              <a:latin typeface="FiraSans Regular"/>
            </a:endParaRPr>
          </a:p>
          <a:p>
            <a:pPr algn="ctr"/>
            <a:r>
              <a:rPr lang="fr-FR" dirty="0" smtClean="0">
                <a:latin typeface="FiraSans Regular"/>
              </a:rPr>
              <a:t>de </a:t>
            </a:r>
            <a:r>
              <a:rPr lang="fr-FR" dirty="0">
                <a:latin typeface="FiraSans Regular"/>
              </a:rPr>
              <a:t>français</a:t>
            </a:r>
          </a:p>
        </p:txBody>
      </p:sp>
    </p:spTree>
    <p:extLst>
      <p:ext uri="{BB962C8B-B14F-4D97-AF65-F5344CB8AC3E}">
        <p14:creationId xmlns:p14="http://schemas.microsoft.com/office/powerpoint/2010/main" val="3935436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wipe(up)">
                                      <p:cBhvr>
                                        <p:cTn id="7" dur="500"/>
                                        <p:tgtEl>
                                          <p:spTgt spid="59"/>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41"/>
                                        </p:tgtEl>
                                        <p:attrNameLst>
                                          <p:attrName>style.visibility</p:attrName>
                                        </p:attrNameLst>
                                      </p:cBhvr>
                                      <p:to>
                                        <p:strVal val="visible"/>
                                      </p:to>
                                    </p:set>
                                    <p:animEffect transition="in" filter="wipe(up)">
                                      <p:cBhvr>
                                        <p:cTn id="11" dur="500"/>
                                        <p:tgtEl>
                                          <p:spTgt spid="41"/>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42"/>
                                        </p:tgtEl>
                                        <p:attrNameLst>
                                          <p:attrName>style.visibility</p:attrName>
                                        </p:attrNameLst>
                                      </p:cBhvr>
                                      <p:to>
                                        <p:strVal val="visible"/>
                                      </p:to>
                                    </p:set>
                                    <p:animEffect transition="in" filter="wipe(up)">
                                      <p:cBhvr>
                                        <p:cTn id="15" dur="500"/>
                                        <p:tgtEl>
                                          <p:spTgt spid="42"/>
                                        </p:tgtEl>
                                      </p:cBhvr>
                                    </p:animEffect>
                                  </p:childTnLst>
                                </p:cTn>
                              </p:par>
                            </p:childTnLst>
                          </p:cTn>
                        </p:par>
                        <p:par>
                          <p:cTn id="16" fill="hold">
                            <p:stCondLst>
                              <p:cond delay="1500"/>
                            </p:stCondLst>
                            <p:childTnLst>
                              <p:par>
                                <p:cTn id="17" presetID="21" presetClass="entr" presetSubtype="1" fill="hold" grpId="0" nodeType="afterEffect">
                                  <p:stCondLst>
                                    <p:cond delay="0"/>
                                  </p:stCondLst>
                                  <p:childTnLst>
                                    <p:set>
                                      <p:cBhvr>
                                        <p:cTn id="18" dur="1" fill="hold">
                                          <p:stCondLst>
                                            <p:cond delay="0"/>
                                          </p:stCondLst>
                                        </p:cTn>
                                        <p:tgtEl>
                                          <p:spTgt spid="44"/>
                                        </p:tgtEl>
                                        <p:attrNameLst>
                                          <p:attrName>style.visibility</p:attrName>
                                        </p:attrNameLst>
                                      </p:cBhvr>
                                      <p:to>
                                        <p:strVal val="visible"/>
                                      </p:to>
                                    </p:set>
                                    <p:animEffect transition="in" filter="wheel(1)">
                                      <p:cBhvr>
                                        <p:cTn id="19" dur="1000"/>
                                        <p:tgtEl>
                                          <p:spTgt spid="44"/>
                                        </p:tgtEl>
                                      </p:cBhvr>
                                    </p:animEffect>
                                  </p:childTnLst>
                                </p:cTn>
                              </p:par>
                            </p:childTnLst>
                          </p:cTn>
                        </p:par>
                        <p:par>
                          <p:cTn id="20" fill="hold">
                            <p:stCondLst>
                              <p:cond delay="2500"/>
                            </p:stCondLst>
                            <p:childTnLst>
                              <p:par>
                                <p:cTn id="21" presetID="10" presetClass="entr" presetSubtype="0" fill="hold" grpId="0" nodeType="after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fade">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P spid="41" grpId="0"/>
      <p:bldP spid="42" grpId="0"/>
      <p:bldP spid="44" grpId="0" animBg="1"/>
      <p:bldP spid="4" grpId="0"/>
    </p:bldLst>
  </p:timing>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23" name="Rectangle 22"/>
          <p:cNvSpPr/>
          <p:nvPr/>
        </p:nvSpPr>
        <p:spPr>
          <a:xfrm>
            <a:off x="-193957" y="5730239"/>
            <a:ext cx="8249920" cy="439315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Conceptualisation</a:t>
            </a:r>
            <a:endParaRPr lang="fr" sz="3600" dirty="0">
              <a:solidFill>
                <a:schemeClr val="bg1"/>
              </a:solidFill>
              <a:latin typeface="FiraSans Regular"/>
              <a:ea typeface="Segoe Pro Display Light" charset="0"/>
              <a:cs typeface="Segoe Pro Display Light" charset="0"/>
            </a:endParaRPr>
          </a:p>
        </p:txBody>
      </p:sp>
      <p:grpSp>
        <p:nvGrpSpPr>
          <p:cNvPr id="38" name="Groupe 37"/>
          <p:cNvGrpSpPr/>
          <p:nvPr/>
        </p:nvGrpSpPr>
        <p:grpSpPr>
          <a:xfrm>
            <a:off x="180568" y="1294734"/>
            <a:ext cx="571500" cy="646331"/>
            <a:chOff x="274274" y="1305646"/>
            <a:chExt cx="571500" cy="646331"/>
          </a:xfrm>
        </p:grpSpPr>
        <p:sp>
          <p:nvSpPr>
            <p:cNvPr id="43" name="Rectangle 42"/>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ZoneTexte 45"/>
            <p:cNvSpPr txBox="1"/>
            <p:nvPr/>
          </p:nvSpPr>
          <p:spPr>
            <a:xfrm>
              <a:off x="274274" y="1305646"/>
              <a:ext cx="571500" cy="646331"/>
            </a:xfrm>
            <a:prstGeom prst="rect">
              <a:avLst/>
            </a:prstGeom>
            <a:noFill/>
          </p:spPr>
          <p:txBody>
            <a:bodyPr wrap="square" rtlCol="0">
              <a:spAutoFit/>
            </a:bodyPr>
            <a:lstStyle/>
            <a:p>
              <a:pPr algn="ctr"/>
              <a:r>
                <a:rPr lang="fr-FR" sz="3600" b="1" dirty="0" smtClean="0">
                  <a:solidFill>
                    <a:srgbClr val="D24726"/>
                  </a:solidFill>
                </a:rPr>
                <a:t>5</a:t>
              </a:r>
              <a:endParaRPr lang="fr-FR" sz="3600" b="1" dirty="0">
                <a:solidFill>
                  <a:srgbClr val="D24726"/>
                </a:solidFill>
              </a:endParaRPr>
            </a:p>
          </p:txBody>
        </p:sp>
      </p:grpSp>
      <p:pic>
        <p:nvPicPr>
          <p:cNvPr id="18" name="Imag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3699" y="2169400"/>
            <a:ext cx="676364" cy="609600"/>
          </a:xfrm>
          <a:prstGeom prst="rect">
            <a:avLst/>
          </a:prstGeom>
        </p:spPr>
      </p:pic>
      <p:sp>
        <p:nvSpPr>
          <p:cNvPr id="2" name="Rectangle 1"/>
          <p:cNvSpPr/>
          <p:nvPr/>
        </p:nvSpPr>
        <p:spPr>
          <a:xfrm>
            <a:off x="1816727" y="2305299"/>
            <a:ext cx="4311820" cy="1200329"/>
          </a:xfrm>
          <a:prstGeom prst="rect">
            <a:avLst/>
          </a:prstGeom>
        </p:spPr>
        <p:txBody>
          <a:bodyPr wrap="square">
            <a:spAutoFit/>
          </a:bodyPr>
          <a:lstStyle/>
          <a:p>
            <a:r>
              <a:rPr lang="fr-FR" dirty="0" smtClean="0">
                <a:latin typeface="FiraSans Regular"/>
              </a:rPr>
              <a:t>Organiser </a:t>
            </a:r>
            <a:r>
              <a:rPr lang="fr-FR" dirty="0">
                <a:latin typeface="FiraSans Regular"/>
              </a:rPr>
              <a:t>(des connaissances) selon des </a:t>
            </a:r>
            <a:r>
              <a:rPr lang="fr-FR" dirty="0" smtClean="0">
                <a:latin typeface="FiraSans Regular"/>
              </a:rPr>
              <a:t>concepts</a:t>
            </a:r>
          </a:p>
          <a:p>
            <a:endParaRPr lang="fr-FR" dirty="0">
              <a:latin typeface="FiraSans Regular"/>
            </a:endParaRPr>
          </a:p>
          <a:p>
            <a:r>
              <a:rPr lang="fr-FR" dirty="0" smtClean="0">
                <a:latin typeface="FiraSans Regular"/>
              </a:rPr>
              <a:t>Élaborer </a:t>
            </a:r>
            <a:r>
              <a:rPr lang="fr-FR" dirty="0">
                <a:latin typeface="FiraSans Regular"/>
              </a:rPr>
              <a:t>des concepts</a:t>
            </a:r>
            <a:r>
              <a:rPr lang="fr-FR" dirty="0" smtClean="0">
                <a:latin typeface="FiraSans Regular"/>
              </a:rPr>
              <a:t>.</a:t>
            </a:r>
            <a:endParaRPr lang="fr-FR" dirty="0">
              <a:latin typeface="FiraSans Regular"/>
            </a:endParaRPr>
          </a:p>
        </p:txBody>
      </p:sp>
      <p:sp>
        <p:nvSpPr>
          <p:cNvPr id="3" name="Rectangle 2"/>
          <p:cNvSpPr/>
          <p:nvPr/>
        </p:nvSpPr>
        <p:spPr>
          <a:xfrm>
            <a:off x="1816726" y="3899900"/>
            <a:ext cx="5661034" cy="1200329"/>
          </a:xfrm>
          <a:prstGeom prst="rect">
            <a:avLst/>
          </a:prstGeom>
        </p:spPr>
        <p:txBody>
          <a:bodyPr wrap="square">
            <a:spAutoFit/>
          </a:bodyPr>
          <a:lstStyle/>
          <a:p>
            <a:pPr algn="just"/>
            <a:r>
              <a:rPr lang="fr-FR" dirty="0">
                <a:latin typeface="FiraSans Regular"/>
              </a:rPr>
              <a:t>La conceptualisation désigne la capacité d'un </a:t>
            </a:r>
            <a:r>
              <a:rPr lang="fr-FR" dirty="0" err="1" smtClean="0">
                <a:latin typeface="FiraSans Regular"/>
              </a:rPr>
              <a:t>individuà</a:t>
            </a:r>
            <a:r>
              <a:rPr lang="fr-FR" dirty="0">
                <a:latin typeface="FiraSans Regular"/>
              </a:rPr>
              <a:t> pouvoir imaginer quelque chose ou quelqu'un, par rapport aux éléments abstraits dont il dispose, </a:t>
            </a:r>
            <a:r>
              <a:rPr lang="fr-FR" dirty="0" smtClean="0">
                <a:latin typeface="FiraSans Regular"/>
              </a:rPr>
              <a:t>ou</a:t>
            </a:r>
            <a:r>
              <a:rPr lang="fr-FR" dirty="0">
                <a:latin typeface="FiraSans Regular"/>
              </a:rPr>
              <a:t> </a:t>
            </a:r>
            <a:r>
              <a:rPr lang="fr-FR" dirty="0" smtClean="0">
                <a:latin typeface="FiraSans Regular"/>
              </a:rPr>
              <a:t>     d'éléments</a:t>
            </a:r>
            <a:r>
              <a:rPr lang="fr-FR" dirty="0">
                <a:latin typeface="FiraSans Regular"/>
              </a:rPr>
              <a:t> provenant de sa propre mémoire.</a:t>
            </a:r>
          </a:p>
        </p:txBody>
      </p:sp>
      <p:sp>
        <p:nvSpPr>
          <p:cNvPr id="4" name="ZoneTexte 3"/>
          <p:cNvSpPr txBox="1"/>
          <p:nvPr/>
        </p:nvSpPr>
        <p:spPr>
          <a:xfrm>
            <a:off x="3841882" y="7294802"/>
            <a:ext cx="3930518" cy="646331"/>
          </a:xfrm>
          <a:prstGeom prst="rect">
            <a:avLst/>
          </a:prstGeom>
          <a:noFill/>
        </p:spPr>
        <p:txBody>
          <a:bodyPr wrap="square" rtlCol="0">
            <a:spAutoFit/>
          </a:bodyPr>
          <a:lstStyle/>
          <a:p>
            <a:r>
              <a:rPr lang="fr-FR" dirty="0" smtClean="0">
                <a:latin typeface="FiraSans Regular"/>
              </a:rPr>
              <a:t>Observer puis </a:t>
            </a:r>
          </a:p>
          <a:p>
            <a:r>
              <a:rPr lang="fr-FR" dirty="0" smtClean="0">
                <a:latin typeface="FiraSans Regular"/>
              </a:rPr>
              <a:t>Généraliser sous forme de règles</a:t>
            </a:r>
          </a:p>
        </p:txBody>
      </p:sp>
      <p:sp>
        <p:nvSpPr>
          <p:cNvPr id="5" name="Rectangle 4"/>
          <p:cNvSpPr/>
          <p:nvPr/>
        </p:nvSpPr>
        <p:spPr>
          <a:xfrm>
            <a:off x="3841882" y="8342908"/>
            <a:ext cx="1467068" cy="369332"/>
          </a:xfrm>
          <a:prstGeom prst="rect">
            <a:avLst/>
          </a:prstGeom>
        </p:spPr>
        <p:txBody>
          <a:bodyPr wrap="none">
            <a:spAutoFit/>
          </a:bodyPr>
          <a:lstStyle/>
          <a:p>
            <a:r>
              <a:rPr lang="fr-FR" dirty="0">
                <a:latin typeface="FiraSans Regular"/>
              </a:rPr>
              <a:t>Schématiser</a:t>
            </a:r>
          </a:p>
        </p:txBody>
      </p:sp>
      <p:sp>
        <p:nvSpPr>
          <p:cNvPr id="24" name="ZoneTexte 23"/>
          <p:cNvSpPr txBox="1"/>
          <p:nvPr/>
        </p:nvSpPr>
        <p:spPr>
          <a:xfrm>
            <a:off x="1287699" y="6722073"/>
            <a:ext cx="2352998" cy="2462213"/>
          </a:xfrm>
          <a:prstGeom prst="rect">
            <a:avLst/>
          </a:prstGeom>
          <a:noFill/>
        </p:spPr>
        <p:txBody>
          <a:bodyPr wrap="square" rtlCol="0">
            <a:spAutoFit/>
          </a:bodyPr>
          <a:lstStyle/>
          <a:p>
            <a:pPr algn="ctr"/>
            <a:r>
              <a:rPr lang="fr-FR" dirty="0" smtClean="0">
                <a:latin typeface="FiraSans Regular"/>
              </a:rPr>
              <a:t>du </a:t>
            </a:r>
          </a:p>
          <a:p>
            <a:pPr algn="ctr">
              <a:spcBef>
                <a:spcPts val="600"/>
              </a:spcBef>
            </a:pPr>
            <a:r>
              <a:rPr lang="fr-FR" dirty="0" smtClean="0">
                <a:latin typeface="FiraSans Regular"/>
              </a:rPr>
              <a:t>PARTICULIER </a:t>
            </a:r>
          </a:p>
          <a:p>
            <a:pPr algn="ctr"/>
            <a:endParaRPr lang="fr-FR" dirty="0" smtClean="0">
              <a:latin typeface="FiraSans Regular"/>
            </a:endParaRPr>
          </a:p>
          <a:p>
            <a:pPr algn="ctr"/>
            <a:r>
              <a:rPr lang="fr-FR" dirty="0" smtClean="0">
                <a:latin typeface="FiraSans Regular"/>
              </a:rPr>
              <a:t>vers </a:t>
            </a:r>
          </a:p>
          <a:p>
            <a:pPr algn="ctr"/>
            <a:endParaRPr lang="fr-FR" dirty="0" smtClean="0">
              <a:latin typeface="FiraSans Regular"/>
            </a:endParaRPr>
          </a:p>
          <a:p>
            <a:pPr algn="ctr"/>
            <a:r>
              <a:rPr lang="fr-FR" dirty="0" smtClean="0">
                <a:latin typeface="FiraSans Regular"/>
              </a:rPr>
              <a:t>le </a:t>
            </a:r>
          </a:p>
          <a:p>
            <a:pPr algn="ctr">
              <a:spcBef>
                <a:spcPts val="600"/>
              </a:spcBef>
            </a:pPr>
            <a:r>
              <a:rPr lang="fr-FR" dirty="0" smtClean="0">
                <a:latin typeface="FiraSans Regular"/>
              </a:rPr>
              <a:t>GÉNÉRAL</a:t>
            </a:r>
          </a:p>
          <a:p>
            <a:pPr algn="ctr"/>
            <a:endParaRPr lang="fr-FR" dirty="0">
              <a:latin typeface="FiraSans Regular"/>
            </a:endParaRPr>
          </a:p>
        </p:txBody>
      </p:sp>
      <p:sp>
        <p:nvSpPr>
          <p:cNvPr id="6" name="Rectangle à coins arrondis 5"/>
          <p:cNvSpPr/>
          <p:nvPr/>
        </p:nvSpPr>
        <p:spPr>
          <a:xfrm>
            <a:off x="1571077" y="7071085"/>
            <a:ext cx="1764000" cy="371718"/>
          </a:xfrm>
          <a:prstGeom prst="roundRect">
            <a:avLst/>
          </a:prstGeom>
          <a:noFill/>
          <a:ln w="28575">
            <a:solidFill>
              <a:schemeClr val="accent4"/>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sp>
        <p:nvSpPr>
          <p:cNvPr id="26" name="Rectangle à coins arrondis 25"/>
          <p:cNvSpPr/>
          <p:nvPr/>
        </p:nvSpPr>
        <p:spPr>
          <a:xfrm>
            <a:off x="1609814" y="8514865"/>
            <a:ext cx="1764000" cy="371718"/>
          </a:xfrm>
          <a:prstGeom prst="roundRect">
            <a:avLst/>
          </a:prstGeom>
          <a:noFill/>
          <a:ln w="28575">
            <a:solidFill>
              <a:schemeClr val="accent4"/>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sp>
        <p:nvSpPr>
          <p:cNvPr id="27" name="Rectangle 26"/>
          <p:cNvSpPr/>
          <p:nvPr/>
        </p:nvSpPr>
        <p:spPr>
          <a:xfrm>
            <a:off x="1923044" y="6107555"/>
            <a:ext cx="4345676" cy="369332"/>
          </a:xfrm>
          <a:prstGeom prst="rect">
            <a:avLst/>
          </a:prstGeom>
        </p:spPr>
        <p:txBody>
          <a:bodyPr wrap="square">
            <a:spAutoFit/>
          </a:bodyPr>
          <a:lstStyle/>
          <a:p>
            <a:pPr algn="ctr"/>
            <a:r>
              <a:rPr lang="fr-FR" b="1" dirty="0" smtClean="0">
                <a:latin typeface="FiraSans Regular"/>
              </a:rPr>
              <a:t>Le mécanisme de conceptualisation</a:t>
            </a:r>
            <a:endParaRPr lang="fr-FR" b="1" dirty="0">
              <a:latin typeface="FiraSans Regular"/>
            </a:endParaRPr>
          </a:p>
        </p:txBody>
      </p:sp>
      <p:sp>
        <p:nvSpPr>
          <p:cNvPr id="28"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29" name="Rettangolo 10"/>
          <p:cNvSpPr/>
          <p:nvPr/>
        </p:nvSpPr>
        <p:spPr>
          <a:xfrm>
            <a:off x="2863935" y="178560"/>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30" name="Rettangolo 10"/>
          <p:cNvSpPr/>
          <p:nvPr/>
        </p:nvSpPr>
        <p:spPr>
          <a:xfrm>
            <a:off x="3931004" y="195263"/>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31" name="Rettangolo 10"/>
          <p:cNvSpPr/>
          <p:nvPr/>
        </p:nvSpPr>
        <p:spPr>
          <a:xfrm>
            <a:off x="4998073" y="195263"/>
            <a:ext cx="1113062" cy="367873"/>
          </a:xfrm>
          <a:prstGeom prst="roundRect">
            <a:avLst>
              <a:gd name="adj" fmla="val 50000"/>
            </a:avLst>
          </a:prstGeom>
          <a:solidFill>
            <a:srgbClr val="E68F7A"/>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32"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33" name="Rettangolo 10"/>
          <p:cNvSpPr/>
          <p:nvPr/>
        </p:nvSpPr>
        <p:spPr>
          <a:xfrm>
            <a:off x="6134203" y="195263"/>
            <a:ext cx="1530898"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34"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rgbClr val="E68F7A"/>
                </a:solidFill>
                <a:latin typeface="Segoe Pro Display" charset="0"/>
                <a:ea typeface="Segoe Pro Display" charset="0"/>
                <a:cs typeface="Segoe Pro Display" charset="0"/>
              </a:rPr>
              <a:t>Démarche</a:t>
            </a:r>
            <a:r>
              <a:rPr lang="en-US" sz="1100" b="1" dirty="0" smtClean="0">
                <a:solidFill>
                  <a:srgbClr val="E68F7A"/>
                </a:solidFill>
                <a:latin typeface="Segoe Pro Display" charset="0"/>
                <a:ea typeface="Segoe Pro Display" charset="0"/>
                <a:cs typeface="Segoe Pro Display" charset="0"/>
              </a:rPr>
              <a:t> de </a:t>
            </a:r>
            <a:r>
              <a:rPr lang="en-US" sz="1100" b="1" dirty="0" err="1" smtClean="0">
                <a:solidFill>
                  <a:srgbClr val="E68F7A"/>
                </a:solidFill>
                <a:latin typeface="Segoe Pro Display" charset="0"/>
                <a:ea typeface="Segoe Pro Display" charset="0"/>
                <a:cs typeface="Segoe Pro Display" charset="0"/>
              </a:rPr>
              <a:t>résolution</a:t>
            </a:r>
            <a:r>
              <a:rPr lang="en-US" sz="1100" b="1" dirty="0" smtClean="0">
                <a:solidFill>
                  <a:srgbClr val="E68F7A"/>
                </a:solidFill>
                <a:latin typeface="Segoe Pro Display" charset="0"/>
                <a:ea typeface="Segoe Pro Display" charset="0"/>
                <a:cs typeface="Segoe Pro Display" charset="0"/>
              </a:rPr>
              <a:t> de la </a:t>
            </a:r>
            <a:r>
              <a:rPr lang="en-US" sz="1100" b="1" dirty="0" err="1" smtClean="0">
                <a:solidFill>
                  <a:srgbClr val="E68F7A"/>
                </a:solidFill>
                <a:latin typeface="Segoe Pro Display" charset="0"/>
                <a:ea typeface="Segoe Pro Display" charset="0"/>
                <a:cs typeface="Segoe Pro Display" charset="0"/>
              </a:rPr>
              <a:t>problématique</a:t>
            </a:r>
            <a:endParaRPr lang="fr" sz="1100" b="1" dirty="0">
              <a:solidFill>
                <a:srgbClr val="E68F7A"/>
              </a:solidFill>
              <a:latin typeface="Segoe Pro Display" charset="0"/>
              <a:ea typeface="Segoe Pro Display" charset="0"/>
              <a:cs typeface="Segoe Pro Display" charset="0"/>
            </a:endParaRPr>
          </a:p>
        </p:txBody>
      </p:sp>
      <p:sp>
        <p:nvSpPr>
          <p:cNvPr id="35" name="Parenthèse fermante 34"/>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2426366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left)">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wipe(down)">
                                      <p:cBhvr>
                                        <p:cTn id="20" dur="500"/>
                                        <p:tgtEl>
                                          <p:spTgt spid="23"/>
                                        </p:tgtEl>
                                      </p:cBhvr>
                                    </p:animEffect>
                                  </p:childTnLst>
                                </p:cTn>
                              </p:par>
                            </p:childTnLst>
                          </p:cTn>
                        </p:par>
                        <p:par>
                          <p:cTn id="21" fill="hold">
                            <p:stCondLst>
                              <p:cond delay="500"/>
                            </p:stCondLst>
                            <p:childTnLst>
                              <p:par>
                                <p:cTn id="22" presetID="22" presetClass="entr" presetSubtype="1" fill="hold" grpId="0" nodeType="afterEffect">
                                  <p:stCondLst>
                                    <p:cond delay="0"/>
                                  </p:stCondLst>
                                  <p:childTnLst>
                                    <p:set>
                                      <p:cBhvr>
                                        <p:cTn id="23" dur="1" fill="hold">
                                          <p:stCondLst>
                                            <p:cond delay="0"/>
                                          </p:stCondLst>
                                        </p:cTn>
                                        <p:tgtEl>
                                          <p:spTgt spid="27"/>
                                        </p:tgtEl>
                                        <p:attrNameLst>
                                          <p:attrName>style.visibility</p:attrName>
                                        </p:attrNameLst>
                                      </p:cBhvr>
                                      <p:to>
                                        <p:strVal val="visible"/>
                                      </p:to>
                                    </p:set>
                                    <p:animEffect transition="in" filter="wipe(up)">
                                      <p:cBhvr>
                                        <p:cTn id="24" dur="500"/>
                                        <p:tgtEl>
                                          <p:spTgt spid="27"/>
                                        </p:tgtEl>
                                      </p:cBhvr>
                                    </p:animEffect>
                                  </p:childTnLst>
                                </p:cTn>
                              </p:par>
                            </p:childTnLst>
                          </p:cTn>
                        </p:par>
                        <p:par>
                          <p:cTn id="25" fill="hold">
                            <p:stCondLst>
                              <p:cond delay="1000"/>
                            </p:stCondLst>
                            <p:childTnLst>
                              <p:par>
                                <p:cTn id="26" presetID="22" presetClass="entr" presetSubtype="1" fill="hold" grpId="0" nodeType="after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wipe(up)">
                                      <p:cBhvr>
                                        <p:cTn id="28" dur="500"/>
                                        <p:tgtEl>
                                          <p:spTgt spid="24"/>
                                        </p:tgtEl>
                                      </p:cBhvr>
                                    </p:animEffect>
                                  </p:childTnLst>
                                </p:cTn>
                              </p:par>
                            </p:childTnLst>
                          </p:cTn>
                        </p:par>
                        <p:par>
                          <p:cTn id="29" fill="hold">
                            <p:stCondLst>
                              <p:cond delay="1500"/>
                            </p:stCondLst>
                            <p:childTnLst>
                              <p:par>
                                <p:cTn id="30" presetID="22" presetClass="entr" presetSubtype="4" fill="hold" grpId="0" nodeType="after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down)">
                                      <p:cBhvr>
                                        <p:cTn id="32" dur="500"/>
                                        <p:tgtEl>
                                          <p:spTgt spid="6"/>
                                        </p:tgtEl>
                                      </p:cBhvr>
                                    </p:animEffect>
                                  </p:childTnLst>
                                </p:cTn>
                              </p:par>
                            </p:childTnLst>
                          </p:cTn>
                        </p:par>
                        <p:par>
                          <p:cTn id="33" fill="hold">
                            <p:stCondLst>
                              <p:cond delay="2000"/>
                            </p:stCondLst>
                            <p:childTnLst>
                              <p:par>
                                <p:cTn id="34" presetID="22" presetClass="entr" presetSubtype="4" fill="hold" grpId="0" nodeType="afterEffect">
                                  <p:stCondLst>
                                    <p:cond delay="0"/>
                                  </p:stCondLst>
                                  <p:childTnLst>
                                    <p:set>
                                      <p:cBhvr>
                                        <p:cTn id="35" dur="1" fill="hold">
                                          <p:stCondLst>
                                            <p:cond delay="0"/>
                                          </p:stCondLst>
                                        </p:cTn>
                                        <p:tgtEl>
                                          <p:spTgt spid="26"/>
                                        </p:tgtEl>
                                        <p:attrNameLst>
                                          <p:attrName>style.visibility</p:attrName>
                                        </p:attrNameLst>
                                      </p:cBhvr>
                                      <p:to>
                                        <p:strVal val="visible"/>
                                      </p:to>
                                    </p:set>
                                    <p:animEffect transition="in" filter="wipe(down)">
                                      <p:cBhvr>
                                        <p:cTn id="36" dur="500"/>
                                        <p:tgtEl>
                                          <p:spTgt spid="26"/>
                                        </p:tgtEl>
                                      </p:cBhvr>
                                    </p:animEffect>
                                  </p:childTnLst>
                                </p:cTn>
                              </p:par>
                            </p:childTnLst>
                          </p:cTn>
                        </p:par>
                        <p:par>
                          <p:cTn id="37" fill="hold">
                            <p:stCondLst>
                              <p:cond delay="2500"/>
                            </p:stCondLst>
                            <p:childTnLst>
                              <p:par>
                                <p:cTn id="38" presetID="22" presetClass="entr" presetSubtype="8" fill="hold" grpId="0" nodeType="after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wipe(left)">
                                      <p:cBhvr>
                                        <p:cTn id="40" dur="500"/>
                                        <p:tgtEl>
                                          <p:spTgt spid="4"/>
                                        </p:tgtEl>
                                      </p:cBhvr>
                                    </p:animEffect>
                                  </p:childTnLst>
                                </p:cTn>
                              </p:par>
                            </p:childTnLst>
                          </p:cTn>
                        </p:par>
                        <p:par>
                          <p:cTn id="41" fill="hold">
                            <p:stCondLst>
                              <p:cond delay="3000"/>
                            </p:stCondLst>
                            <p:childTnLst>
                              <p:par>
                                <p:cTn id="42" presetID="22" presetClass="entr" presetSubtype="8" fill="hold" grpId="0" nodeType="after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wipe(left)">
                                      <p:cBhvr>
                                        <p:cTn id="4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 grpId="0"/>
      <p:bldP spid="3" grpId="0"/>
      <p:bldP spid="4" grpId="0"/>
      <p:bldP spid="5" grpId="0"/>
      <p:bldP spid="24" grpId="0"/>
      <p:bldP spid="6" grpId="0" animBg="1"/>
      <p:bldP spid="26" grpId="0" animBg="1"/>
      <p:bldP spid="27"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35" name="Rettangolo 10"/>
          <p:cNvSpPr/>
          <p:nvPr/>
        </p:nvSpPr>
        <p:spPr>
          <a:xfrm>
            <a:off x="1944101" y="7876292"/>
            <a:ext cx="1475999" cy="367873"/>
          </a:xfrm>
          <a:prstGeom prst="roundRect">
            <a:avLst>
              <a:gd name="adj" fmla="val 50000"/>
            </a:avLst>
          </a:prstGeom>
          <a:solidFill>
            <a:srgbClr val="E68A74"/>
          </a:solidFill>
        </p:spPr>
        <p:txBody>
          <a:bodyPr wrap="square" rtlCol="0">
            <a:spAutoFit/>
          </a:bodyPr>
          <a:lstStyle/>
          <a:p>
            <a:pPr algn="ctr"/>
            <a:endParaRPr lang="fr" sz="1100" b="1" dirty="0">
              <a:solidFill>
                <a:srgbClr val="D24726"/>
              </a:solidFill>
              <a:latin typeface="Segoe Pro Display" charset="0"/>
              <a:ea typeface="Segoe Pro Display" charset="0"/>
              <a:cs typeface="Segoe Pro Display" charset="0"/>
            </a:endParaRPr>
          </a:p>
        </p:txBody>
      </p:sp>
      <p:sp>
        <p:nvSpPr>
          <p:cNvPr id="34" name="Rettangolo 10"/>
          <p:cNvSpPr/>
          <p:nvPr/>
        </p:nvSpPr>
        <p:spPr>
          <a:xfrm>
            <a:off x="1944101" y="6843199"/>
            <a:ext cx="1475999" cy="367873"/>
          </a:xfrm>
          <a:prstGeom prst="roundRect">
            <a:avLst>
              <a:gd name="adj" fmla="val 50000"/>
            </a:avLst>
          </a:prstGeom>
          <a:solidFill>
            <a:srgbClr val="E68A74"/>
          </a:solidFill>
        </p:spPr>
        <p:txBody>
          <a:bodyPr wrap="square" rtlCol="0">
            <a:spAutoFit/>
          </a:bodyPr>
          <a:lstStyle/>
          <a:p>
            <a:pPr algn="ctr"/>
            <a:endParaRPr lang="fr" sz="1100" b="1" dirty="0">
              <a:solidFill>
                <a:srgbClr val="D24726"/>
              </a:solidFill>
              <a:latin typeface="Segoe Pro Display" charset="0"/>
              <a:ea typeface="Segoe Pro Display" charset="0"/>
              <a:cs typeface="Segoe Pro Display" charset="0"/>
            </a:endParaRPr>
          </a:p>
        </p:txBody>
      </p:sp>
      <p:sp>
        <p:nvSpPr>
          <p:cNvPr id="28" name="Rettangolo 10"/>
          <p:cNvSpPr/>
          <p:nvPr/>
        </p:nvSpPr>
        <p:spPr>
          <a:xfrm>
            <a:off x="1944101" y="5840784"/>
            <a:ext cx="1475999" cy="367873"/>
          </a:xfrm>
          <a:prstGeom prst="roundRect">
            <a:avLst>
              <a:gd name="adj" fmla="val 50000"/>
            </a:avLst>
          </a:prstGeom>
          <a:solidFill>
            <a:srgbClr val="E68A74"/>
          </a:solidFill>
        </p:spPr>
        <p:txBody>
          <a:bodyPr wrap="square" rtlCol="0">
            <a:spAutoFit/>
          </a:bodyPr>
          <a:lstStyle/>
          <a:p>
            <a:pPr algn="ctr"/>
            <a:endParaRPr lang="fr" sz="1100" b="1" dirty="0">
              <a:solidFill>
                <a:srgbClr val="D24726"/>
              </a:solidFill>
              <a:latin typeface="Segoe Pro Display" charset="0"/>
              <a:ea typeface="Segoe Pro Display" charset="0"/>
              <a:cs typeface="Segoe Pro Display" charset="0"/>
            </a:endParaRPr>
          </a:p>
        </p:txBody>
      </p:sp>
      <p:sp>
        <p:nvSpPr>
          <p:cNvPr id="27" name="Rettangolo 10"/>
          <p:cNvSpPr/>
          <p:nvPr/>
        </p:nvSpPr>
        <p:spPr>
          <a:xfrm>
            <a:off x="1944101" y="4801445"/>
            <a:ext cx="1475999" cy="367873"/>
          </a:xfrm>
          <a:prstGeom prst="roundRect">
            <a:avLst>
              <a:gd name="adj" fmla="val 50000"/>
            </a:avLst>
          </a:prstGeom>
          <a:solidFill>
            <a:srgbClr val="E68A74"/>
          </a:solidFill>
        </p:spPr>
        <p:txBody>
          <a:bodyPr wrap="square" rtlCol="0">
            <a:spAutoFit/>
          </a:bodyPr>
          <a:lstStyle/>
          <a:p>
            <a:pPr algn="ctr"/>
            <a:endParaRPr lang="fr" sz="1100" b="1" dirty="0">
              <a:solidFill>
                <a:srgbClr val="D24726"/>
              </a:solidFill>
              <a:latin typeface="Segoe Pro Display" charset="0"/>
              <a:ea typeface="Segoe Pro Display" charset="0"/>
              <a:cs typeface="Segoe Pro Display" charset="0"/>
            </a:endParaRPr>
          </a:p>
        </p:txBody>
      </p:sp>
      <p:sp>
        <p:nvSpPr>
          <p:cNvPr id="26" name="Rettangolo 10"/>
          <p:cNvSpPr/>
          <p:nvPr/>
        </p:nvSpPr>
        <p:spPr>
          <a:xfrm>
            <a:off x="1944101" y="3808684"/>
            <a:ext cx="1475999" cy="367873"/>
          </a:xfrm>
          <a:prstGeom prst="roundRect">
            <a:avLst>
              <a:gd name="adj" fmla="val 50000"/>
            </a:avLst>
          </a:prstGeom>
          <a:solidFill>
            <a:srgbClr val="E68A74"/>
          </a:solidFill>
        </p:spPr>
        <p:txBody>
          <a:bodyPr wrap="square" rtlCol="0">
            <a:spAutoFit/>
          </a:bodyPr>
          <a:lstStyle/>
          <a:p>
            <a:pPr algn="ctr"/>
            <a:endParaRPr lang="fr" sz="1100" b="1" dirty="0">
              <a:solidFill>
                <a:srgbClr val="D24726"/>
              </a:solidFill>
              <a:latin typeface="Segoe Pro Display" charset="0"/>
              <a:ea typeface="Segoe Pro Display" charset="0"/>
              <a:cs typeface="Segoe Pro Display" charset="0"/>
            </a:endParaRPr>
          </a:p>
        </p:txBody>
      </p:sp>
      <p:sp>
        <p:nvSpPr>
          <p:cNvPr id="25" name="Rettangolo 10"/>
          <p:cNvSpPr/>
          <p:nvPr/>
        </p:nvSpPr>
        <p:spPr>
          <a:xfrm>
            <a:off x="1944101" y="2799825"/>
            <a:ext cx="1475999" cy="367873"/>
          </a:xfrm>
          <a:prstGeom prst="roundRect">
            <a:avLst>
              <a:gd name="adj" fmla="val 50000"/>
            </a:avLst>
          </a:prstGeom>
          <a:solidFill>
            <a:srgbClr val="E68A74"/>
          </a:solidFill>
        </p:spPr>
        <p:txBody>
          <a:bodyPr wrap="square" rtlCol="0">
            <a:spAutoFit/>
          </a:bodyPr>
          <a:lstStyle/>
          <a:p>
            <a:pPr algn="ctr"/>
            <a:endParaRPr lang="fr" sz="1100" b="1" dirty="0">
              <a:solidFill>
                <a:srgbClr val="D24726"/>
              </a:solidFill>
              <a:latin typeface="Segoe Pro Display" charset="0"/>
              <a:ea typeface="Segoe Pro Display" charset="0"/>
              <a:cs typeface="Segoe Pro Display" charset="0"/>
            </a:endParaRPr>
          </a:p>
        </p:txBody>
      </p:sp>
      <p:sp>
        <p:nvSpPr>
          <p:cNvPr id="29" name="Rettangolo 10"/>
          <p:cNvSpPr/>
          <p:nvPr/>
        </p:nvSpPr>
        <p:spPr>
          <a:xfrm>
            <a:off x="1184134" y="2492252"/>
            <a:ext cx="3096000" cy="562630"/>
          </a:xfrm>
          <a:prstGeom prst="roundRect">
            <a:avLst>
              <a:gd name="adj" fmla="val 50000"/>
            </a:avLst>
          </a:prstGeom>
          <a:solidFill>
            <a:schemeClr val="bg1"/>
          </a:solidFill>
        </p:spPr>
        <p:txBody>
          <a:bodyPr wrap="square" rtlCol="0">
            <a:spAutoFit/>
          </a:bodyPr>
          <a:lstStyle/>
          <a:p>
            <a:pPr algn="ctr"/>
            <a:r>
              <a:rPr lang="fr" sz="2000" b="1" dirty="0" smtClean="0">
                <a:solidFill>
                  <a:srgbClr val="D24726"/>
                </a:solidFill>
                <a:latin typeface="Segoe Pro Display" charset="0"/>
                <a:ea typeface="Segoe Pro Display" charset="0"/>
                <a:cs typeface="Segoe Pro Display" charset="0"/>
              </a:rPr>
              <a:t>Contextualisation</a:t>
            </a:r>
            <a:endParaRPr lang="fr" sz="2000" b="1" dirty="0">
              <a:solidFill>
                <a:srgbClr val="D24726"/>
              </a:solidFill>
              <a:latin typeface="Segoe Pro Display" charset="0"/>
              <a:ea typeface="Segoe Pro Display" charset="0"/>
              <a:cs typeface="Segoe Pro Display" charset="0"/>
            </a:endParaRPr>
          </a:p>
        </p:txBody>
      </p:sp>
      <p:sp>
        <p:nvSpPr>
          <p:cNvPr id="30" name="Rettangolo 10"/>
          <p:cNvSpPr/>
          <p:nvPr/>
        </p:nvSpPr>
        <p:spPr>
          <a:xfrm>
            <a:off x="1184134" y="4520130"/>
            <a:ext cx="3096000" cy="562630"/>
          </a:xfrm>
          <a:prstGeom prst="roundRect">
            <a:avLst>
              <a:gd name="adj" fmla="val 50000"/>
            </a:avLst>
          </a:prstGeom>
          <a:solidFill>
            <a:schemeClr val="bg1"/>
          </a:solidFill>
        </p:spPr>
        <p:txBody>
          <a:bodyPr wrap="square" rtlCol="0">
            <a:spAutoFit/>
          </a:bodyPr>
          <a:lstStyle/>
          <a:p>
            <a:pPr algn="ctr"/>
            <a:r>
              <a:rPr lang="en-US" sz="2000" b="1" dirty="0" err="1" smtClean="0">
                <a:solidFill>
                  <a:srgbClr val="D24726"/>
                </a:solidFill>
                <a:latin typeface="Segoe Pro Display" charset="0"/>
                <a:ea typeface="Segoe Pro Display" charset="0"/>
                <a:cs typeface="Segoe Pro Display" charset="0"/>
              </a:rPr>
              <a:t>Réflexion</a:t>
            </a:r>
            <a:endParaRPr lang="fr" sz="2000" b="1" dirty="0">
              <a:solidFill>
                <a:srgbClr val="D24726"/>
              </a:solidFill>
              <a:latin typeface="Segoe Pro Display" charset="0"/>
              <a:ea typeface="Segoe Pro Display" charset="0"/>
              <a:cs typeface="Segoe Pro Display" charset="0"/>
            </a:endParaRPr>
          </a:p>
        </p:txBody>
      </p:sp>
      <p:sp>
        <p:nvSpPr>
          <p:cNvPr id="31" name="Rettangolo 10"/>
          <p:cNvSpPr/>
          <p:nvPr/>
        </p:nvSpPr>
        <p:spPr>
          <a:xfrm>
            <a:off x="1184134" y="5539149"/>
            <a:ext cx="3096000" cy="562630"/>
          </a:xfrm>
          <a:prstGeom prst="roundRect">
            <a:avLst>
              <a:gd name="adj" fmla="val 50000"/>
            </a:avLst>
          </a:prstGeom>
          <a:solidFill>
            <a:schemeClr val="bg1"/>
          </a:solidFill>
        </p:spPr>
        <p:txBody>
          <a:bodyPr wrap="square" rtlCol="0">
            <a:spAutoFit/>
          </a:bodyPr>
          <a:lstStyle/>
          <a:p>
            <a:pPr algn="ctr"/>
            <a:r>
              <a:rPr lang="en-US" sz="2000" b="1" dirty="0" err="1" smtClean="0">
                <a:solidFill>
                  <a:srgbClr val="D24726"/>
                </a:solidFill>
                <a:latin typeface="Segoe Pro Display" charset="0"/>
                <a:ea typeface="Segoe Pro Display" charset="0"/>
                <a:cs typeface="Segoe Pro Display" charset="0"/>
              </a:rPr>
              <a:t>Analyse</a:t>
            </a:r>
            <a:endParaRPr lang="fr" sz="2000" b="1" dirty="0">
              <a:solidFill>
                <a:srgbClr val="D24726"/>
              </a:solidFill>
              <a:latin typeface="Segoe Pro Display" charset="0"/>
              <a:ea typeface="Segoe Pro Display" charset="0"/>
              <a:cs typeface="Segoe Pro Display" charset="0"/>
            </a:endParaRPr>
          </a:p>
        </p:txBody>
      </p:sp>
      <p:sp>
        <p:nvSpPr>
          <p:cNvPr id="32" name="Rettangolo 10"/>
          <p:cNvSpPr/>
          <p:nvPr/>
        </p:nvSpPr>
        <p:spPr>
          <a:xfrm>
            <a:off x="1184134" y="6558167"/>
            <a:ext cx="3096000" cy="562630"/>
          </a:xfrm>
          <a:prstGeom prst="roundRect">
            <a:avLst>
              <a:gd name="adj" fmla="val 50000"/>
            </a:avLst>
          </a:prstGeom>
          <a:solidFill>
            <a:schemeClr val="bg1"/>
          </a:solidFill>
        </p:spPr>
        <p:txBody>
          <a:bodyPr wrap="square" rtlCol="0">
            <a:spAutoFit/>
          </a:bodyPr>
          <a:lstStyle/>
          <a:p>
            <a:pPr algn="ctr"/>
            <a:r>
              <a:rPr lang="en-US" sz="2000" b="1" dirty="0" smtClean="0">
                <a:solidFill>
                  <a:srgbClr val="D24726"/>
                </a:solidFill>
                <a:latin typeface="Segoe Pro Display" charset="0"/>
                <a:ea typeface="Segoe Pro Display" charset="0"/>
                <a:cs typeface="Segoe Pro Display" charset="0"/>
              </a:rPr>
              <a:t>Formulation</a:t>
            </a:r>
            <a:endParaRPr lang="fr" sz="2000" b="1" dirty="0">
              <a:solidFill>
                <a:srgbClr val="D24726"/>
              </a:solidFill>
              <a:latin typeface="Segoe Pro Display" charset="0"/>
              <a:ea typeface="Segoe Pro Display" charset="0"/>
              <a:cs typeface="Segoe Pro Display" charset="0"/>
            </a:endParaRPr>
          </a:p>
        </p:txBody>
      </p:sp>
      <p:sp>
        <p:nvSpPr>
          <p:cNvPr id="33" name="Rettangolo 10"/>
          <p:cNvSpPr/>
          <p:nvPr/>
        </p:nvSpPr>
        <p:spPr>
          <a:xfrm>
            <a:off x="1184134" y="3501111"/>
            <a:ext cx="3096000" cy="562630"/>
          </a:xfrm>
          <a:prstGeom prst="roundRect">
            <a:avLst>
              <a:gd name="adj" fmla="val 50000"/>
            </a:avLst>
          </a:prstGeom>
          <a:solidFill>
            <a:schemeClr val="bg1"/>
          </a:solidFill>
        </p:spPr>
        <p:txBody>
          <a:bodyPr wrap="square" rtlCol="0">
            <a:spAutoFit/>
          </a:bodyPr>
          <a:lstStyle/>
          <a:p>
            <a:pPr algn="ctr"/>
            <a:r>
              <a:rPr lang="en-US" sz="2000" b="1" dirty="0" err="1" smtClean="0">
                <a:solidFill>
                  <a:srgbClr val="D24726"/>
                </a:solidFill>
                <a:latin typeface="Segoe Pro Display" charset="0"/>
                <a:ea typeface="Segoe Pro Display" charset="0"/>
                <a:cs typeface="Segoe Pro Display" charset="0"/>
              </a:rPr>
              <a:t>Problématique</a:t>
            </a:r>
            <a:endParaRPr lang="fr" sz="2000" b="1" dirty="0">
              <a:solidFill>
                <a:srgbClr val="D24726"/>
              </a:solidFill>
              <a:latin typeface="Segoe Pro Display" charset="0"/>
              <a:ea typeface="Segoe Pro Display" charset="0"/>
              <a:cs typeface="Segoe Pro Display" charset="0"/>
            </a:endParaRPr>
          </a:p>
        </p:txBody>
      </p:sp>
      <p:sp>
        <p:nvSpPr>
          <p:cNvPr id="15" name="Rettangolo 10"/>
          <p:cNvSpPr/>
          <p:nvPr/>
        </p:nvSpPr>
        <p:spPr>
          <a:xfrm>
            <a:off x="1184134" y="7577185"/>
            <a:ext cx="3096000" cy="562630"/>
          </a:xfrm>
          <a:prstGeom prst="roundRect">
            <a:avLst>
              <a:gd name="adj" fmla="val 50000"/>
            </a:avLst>
          </a:prstGeom>
          <a:solidFill>
            <a:schemeClr val="bg1"/>
          </a:solidFill>
        </p:spPr>
        <p:txBody>
          <a:bodyPr wrap="square" rtlCol="0">
            <a:spAutoFit/>
          </a:bodyPr>
          <a:lstStyle/>
          <a:p>
            <a:pPr algn="ctr"/>
            <a:r>
              <a:rPr lang="en-US" sz="2000" b="1" dirty="0" err="1" smtClean="0">
                <a:solidFill>
                  <a:srgbClr val="D24726"/>
                </a:solidFill>
                <a:latin typeface="Segoe Pro Display" charset="0"/>
                <a:ea typeface="Segoe Pro Display" charset="0"/>
                <a:cs typeface="Segoe Pro Display" charset="0"/>
              </a:rPr>
              <a:t>Conceptualisation</a:t>
            </a:r>
            <a:endParaRPr lang="fr" sz="2000" b="1" dirty="0">
              <a:solidFill>
                <a:srgbClr val="D24726"/>
              </a:solidFill>
              <a:latin typeface="Segoe Pro Display" charset="0"/>
              <a:ea typeface="Segoe Pro Display" charset="0"/>
              <a:cs typeface="Segoe Pro Display" charset="0"/>
            </a:endParaRPr>
          </a:p>
        </p:txBody>
      </p:sp>
      <p:sp>
        <p:nvSpPr>
          <p:cNvPr id="19" name="Rettangolo 10"/>
          <p:cNvSpPr/>
          <p:nvPr/>
        </p:nvSpPr>
        <p:spPr>
          <a:xfrm>
            <a:off x="65700" y="178561"/>
            <a:ext cx="1475999" cy="367873"/>
          </a:xfrm>
          <a:prstGeom prst="roundRect">
            <a:avLst>
              <a:gd name="adj" fmla="val 50000"/>
            </a:avLst>
          </a:prstGeom>
          <a:solidFill>
            <a:srgbClr val="E68A74"/>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20" name="Rettangolo 10"/>
          <p:cNvSpPr/>
          <p:nvPr/>
        </p:nvSpPr>
        <p:spPr>
          <a:xfrm>
            <a:off x="2863935" y="178560"/>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21"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22"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23" name="Rettangolo 10"/>
          <p:cNvSpPr/>
          <p:nvPr/>
        </p:nvSpPr>
        <p:spPr>
          <a:xfrm>
            <a:off x="1564768" y="178561"/>
            <a:ext cx="12760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24"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2" name="Parenthèses 1"/>
          <p:cNvSpPr/>
          <p:nvPr/>
        </p:nvSpPr>
        <p:spPr>
          <a:xfrm rot="5400000">
            <a:off x="1094083" y="3954109"/>
            <a:ext cx="3055648" cy="3808782"/>
          </a:xfrm>
          <a:prstGeom prst="bracketPair">
            <a:avLst/>
          </a:prstGeom>
          <a:ln w="5715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7" name="Rettangolo 10"/>
          <p:cNvSpPr/>
          <p:nvPr/>
        </p:nvSpPr>
        <p:spPr>
          <a:xfrm>
            <a:off x="4865225" y="5350668"/>
            <a:ext cx="2799876" cy="1015663"/>
          </a:xfrm>
          <a:prstGeom prst="rect">
            <a:avLst/>
          </a:prstGeom>
          <a:noFill/>
        </p:spPr>
        <p:txBody>
          <a:bodyPr wrap="square" rtlCol="0">
            <a:spAutoFit/>
          </a:bodyPr>
          <a:lstStyle/>
          <a:p>
            <a:pPr algn="ctr"/>
            <a:r>
              <a:rPr lang="en-US" sz="2000" b="1" spc="600" dirty="0" err="1" smtClean="0">
                <a:solidFill>
                  <a:schemeClr val="bg1"/>
                </a:solidFill>
                <a:latin typeface="Segoe Pro Display" charset="0"/>
                <a:ea typeface="Segoe Pro Display" charset="0"/>
                <a:cs typeface="Segoe Pro Display" charset="0"/>
              </a:rPr>
              <a:t>Démarche</a:t>
            </a:r>
            <a:r>
              <a:rPr lang="en-US" sz="2000" b="1" spc="600" dirty="0" smtClean="0">
                <a:solidFill>
                  <a:schemeClr val="bg1"/>
                </a:solidFill>
                <a:latin typeface="Segoe Pro Display" charset="0"/>
                <a:ea typeface="Segoe Pro Display" charset="0"/>
                <a:cs typeface="Segoe Pro Display" charset="0"/>
              </a:rPr>
              <a:t> </a:t>
            </a:r>
            <a:r>
              <a:rPr lang="en-US" sz="2000" b="1" dirty="0" smtClean="0">
                <a:solidFill>
                  <a:schemeClr val="bg1"/>
                </a:solidFill>
                <a:latin typeface="Segoe Pro Display" charset="0"/>
                <a:ea typeface="Segoe Pro Display" charset="0"/>
                <a:cs typeface="Segoe Pro Display" charset="0"/>
              </a:rPr>
              <a:t/>
            </a:r>
            <a:br>
              <a:rPr lang="en-US" sz="2000" b="1" dirty="0" smtClean="0">
                <a:solidFill>
                  <a:schemeClr val="bg1"/>
                </a:solidFill>
                <a:latin typeface="Segoe Pro Display" charset="0"/>
                <a:ea typeface="Segoe Pro Display" charset="0"/>
                <a:cs typeface="Segoe Pro Display" charset="0"/>
              </a:rPr>
            </a:br>
            <a:r>
              <a:rPr lang="en-US" sz="2000" b="1" spc="550" dirty="0" smtClean="0">
                <a:solidFill>
                  <a:schemeClr val="bg1"/>
                </a:solidFill>
                <a:latin typeface="Segoe Pro Display" charset="0"/>
                <a:ea typeface="Segoe Pro Display" charset="0"/>
                <a:cs typeface="Segoe Pro Display" charset="0"/>
              </a:rPr>
              <a:t>de </a:t>
            </a:r>
            <a:r>
              <a:rPr lang="en-US" sz="2000" b="1" spc="550" dirty="0" err="1" smtClean="0">
                <a:solidFill>
                  <a:schemeClr val="bg1"/>
                </a:solidFill>
                <a:latin typeface="Segoe Pro Display" charset="0"/>
                <a:ea typeface="Segoe Pro Display" charset="0"/>
                <a:cs typeface="Segoe Pro Display" charset="0"/>
              </a:rPr>
              <a:t>résolution</a:t>
            </a:r>
            <a:r>
              <a:rPr lang="en-US" sz="2000" b="1" spc="550" dirty="0" smtClean="0">
                <a:solidFill>
                  <a:schemeClr val="bg1"/>
                </a:solidFill>
                <a:latin typeface="Segoe Pro Display" charset="0"/>
                <a:ea typeface="Segoe Pro Display" charset="0"/>
                <a:cs typeface="Segoe Pro Display" charset="0"/>
              </a:rPr>
              <a:t> </a:t>
            </a:r>
          </a:p>
          <a:p>
            <a:pPr algn="ctr"/>
            <a:r>
              <a:rPr lang="en-US" sz="2000" b="1" spc="50" dirty="0" smtClean="0">
                <a:solidFill>
                  <a:schemeClr val="bg1"/>
                </a:solidFill>
                <a:latin typeface="Segoe Pro Display" charset="0"/>
                <a:ea typeface="Segoe Pro Display" charset="0"/>
                <a:cs typeface="Segoe Pro Display" charset="0"/>
              </a:rPr>
              <a:t>de la </a:t>
            </a:r>
            <a:r>
              <a:rPr lang="en-US" sz="2000" b="1" spc="50" dirty="0" err="1" smtClean="0">
                <a:solidFill>
                  <a:schemeClr val="bg1"/>
                </a:solidFill>
                <a:latin typeface="Segoe Pro Display" charset="0"/>
                <a:ea typeface="Segoe Pro Display" charset="0"/>
                <a:cs typeface="Segoe Pro Display" charset="0"/>
              </a:rPr>
              <a:t>problématique</a:t>
            </a:r>
            <a:endParaRPr lang="fr" sz="2000" b="1" spc="50" dirty="0">
              <a:solidFill>
                <a:schemeClr val="bg1"/>
              </a:solidFill>
              <a:latin typeface="Segoe Pro Display" charset="0"/>
              <a:ea typeface="Segoe Pro Display" charset="0"/>
              <a:cs typeface="Segoe Pro Display" charset="0"/>
            </a:endParaRPr>
          </a:p>
        </p:txBody>
      </p:sp>
      <p:sp>
        <p:nvSpPr>
          <p:cNvPr id="36" name="Rettangolo 6"/>
          <p:cNvSpPr/>
          <p:nvPr/>
        </p:nvSpPr>
        <p:spPr>
          <a:xfrm>
            <a:off x="803699" y="1049780"/>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Stratégie pédagogique</a:t>
            </a:r>
            <a:endParaRPr lang="fr" sz="3600" dirty="0">
              <a:solidFill>
                <a:schemeClr val="bg1"/>
              </a:solidFill>
              <a:latin typeface="FiraSans Regular"/>
              <a:ea typeface="Segoe Pro Display Light" charset="0"/>
              <a:cs typeface="Segoe Pro Display Light" charset="0"/>
            </a:endParaRPr>
          </a:p>
        </p:txBody>
      </p:sp>
      <p:sp>
        <p:nvSpPr>
          <p:cNvPr id="38"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39" name="Parenthèse fermante 38"/>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2384687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1" nodeType="after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1000"/>
                                        <p:tgtEl>
                                          <p:spTgt spid="29"/>
                                        </p:tgtEl>
                                      </p:cBhvr>
                                    </p:animEffect>
                                    <p:anim calcmode="lin" valueType="num">
                                      <p:cBhvr>
                                        <p:cTn id="8" dur="1000" fill="hold"/>
                                        <p:tgtEl>
                                          <p:spTgt spid="29"/>
                                        </p:tgtEl>
                                        <p:attrNameLst>
                                          <p:attrName>ppt_x</p:attrName>
                                        </p:attrNameLst>
                                      </p:cBhvr>
                                      <p:tavLst>
                                        <p:tav tm="0">
                                          <p:val>
                                            <p:strVal val="#ppt_x"/>
                                          </p:val>
                                        </p:tav>
                                        <p:tav tm="100000">
                                          <p:val>
                                            <p:strVal val="#ppt_x"/>
                                          </p:val>
                                        </p:tav>
                                      </p:tavLst>
                                    </p:anim>
                                    <p:anim calcmode="lin" valueType="num">
                                      <p:cBhvr>
                                        <p:cTn id="9" dur="1000" fill="hold"/>
                                        <p:tgtEl>
                                          <p:spTgt spid="29"/>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1" fill="hold" grpId="0" nodeType="after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wipe(up)">
                                      <p:cBhvr>
                                        <p:cTn id="13" dur="500"/>
                                        <p:tgtEl>
                                          <p:spTgt spid="25"/>
                                        </p:tgtEl>
                                      </p:cBhvr>
                                    </p:animEffect>
                                  </p:childTnLst>
                                </p:cTn>
                              </p:par>
                            </p:childTnLst>
                          </p:cTn>
                        </p:par>
                        <p:par>
                          <p:cTn id="14" fill="hold">
                            <p:stCondLst>
                              <p:cond delay="1500"/>
                            </p:stCondLst>
                            <p:childTnLst>
                              <p:par>
                                <p:cTn id="15" presetID="47" presetClass="entr" presetSubtype="0" fill="hold" grpId="1" nodeType="afterEffect">
                                  <p:stCondLst>
                                    <p:cond delay="0"/>
                                  </p:stCondLst>
                                  <p:childTnLst>
                                    <p:set>
                                      <p:cBhvr>
                                        <p:cTn id="16" dur="1" fill="hold">
                                          <p:stCondLst>
                                            <p:cond delay="0"/>
                                          </p:stCondLst>
                                        </p:cTn>
                                        <p:tgtEl>
                                          <p:spTgt spid="33"/>
                                        </p:tgtEl>
                                        <p:attrNameLst>
                                          <p:attrName>style.visibility</p:attrName>
                                        </p:attrNameLst>
                                      </p:cBhvr>
                                      <p:to>
                                        <p:strVal val="visible"/>
                                      </p:to>
                                    </p:set>
                                    <p:animEffect transition="in" filter="fade">
                                      <p:cBhvr>
                                        <p:cTn id="17" dur="1000"/>
                                        <p:tgtEl>
                                          <p:spTgt spid="33"/>
                                        </p:tgtEl>
                                      </p:cBhvr>
                                    </p:animEffect>
                                    <p:anim calcmode="lin" valueType="num">
                                      <p:cBhvr>
                                        <p:cTn id="18" dur="1000" fill="hold"/>
                                        <p:tgtEl>
                                          <p:spTgt spid="33"/>
                                        </p:tgtEl>
                                        <p:attrNameLst>
                                          <p:attrName>ppt_x</p:attrName>
                                        </p:attrNameLst>
                                      </p:cBhvr>
                                      <p:tavLst>
                                        <p:tav tm="0">
                                          <p:val>
                                            <p:strVal val="#ppt_x"/>
                                          </p:val>
                                        </p:tav>
                                        <p:tav tm="100000">
                                          <p:val>
                                            <p:strVal val="#ppt_x"/>
                                          </p:val>
                                        </p:tav>
                                      </p:tavLst>
                                    </p:anim>
                                    <p:anim calcmode="lin" valueType="num">
                                      <p:cBhvr>
                                        <p:cTn id="19" dur="1000" fill="hold"/>
                                        <p:tgtEl>
                                          <p:spTgt spid="33"/>
                                        </p:tgtEl>
                                        <p:attrNameLst>
                                          <p:attrName>ppt_y</p:attrName>
                                        </p:attrNameLst>
                                      </p:cBhvr>
                                      <p:tavLst>
                                        <p:tav tm="0">
                                          <p:val>
                                            <p:strVal val="#ppt_y-.1"/>
                                          </p:val>
                                        </p:tav>
                                        <p:tav tm="100000">
                                          <p:val>
                                            <p:strVal val="#ppt_y"/>
                                          </p:val>
                                        </p:tav>
                                      </p:tavLst>
                                    </p:anim>
                                  </p:childTnLst>
                                </p:cTn>
                              </p:par>
                            </p:childTnLst>
                          </p:cTn>
                        </p:par>
                        <p:par>
                          <p:cTn id="20" fill="hold">
                            <p:stCondLst>
                              <p:cond delay="2500"/>
                            </p:stCondLst>
                            <p:childTnLst>
                              <p:par>
                                <p:cTn id="21" presetID="22" presetClass="entr" presetSubtype="1" fill="hold" grpId="0" nodeType="after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wipe(up)">
                                      <p:cBhvr>
                                        <p:cTn id="23" dur="500"/>
                                        <p:tgtEl>
                                          <p:spTgt spid="26"/>
                                        </p:tgtEl>
                                      </p:cBhvr>
                                    </p:animEffect>
                                  </p:childTnLst>
                                </p:cTn>
                              </p:par>
                            </p:childTnLst>
                          </p:cTn>
                        </p:par>
                        <p:par>
                          <p:cTn id="24" fill="hold">
                            <p:stCondLst>
                              <p:cond delay="3000"/>
                            </p:stCondLst>
                            <p:childTnLst>
                              <p:par>
                                <p:cTn id="25" presetID="47" presetClass="entr" presetSubtype="0" fill="hold" grpId="1" nodeType="after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fade">
                                      <p:cBhvr>
                                        <p:cTn id="27" dur="1000"/>
                                        <p:tgtEl>
                                          <p:spTgt spid="30"/>
                                        </p:tgtEl>
                                      </p:cBhvr>
                                    </p:animEffect>
                                    <p:anim calcmode="lin" valueType="num">
                                      <p:cBhvr>
                                        <p:cTn id="28" dur="1000" fill="hold"/>
                                        <p:tgtEl>
                                          <p:spTgt spid="30"/>
                                        </p:tgtEl>
                                        <p:attrNameLst>
                                          <p:attrName>ppt_x</p:attrName>
                                        </p:attrNameLst>
                                      </p:cBhvr>
                                      <p:tavLst>
                                        <p:tav tm="0">
                                          <p:val>
                                            <p:strVal val="#ppt_x"/>
                                          </p:val>
                                        </p:tav>
                                        <p:tav tm="100000">
                                          <p:val>
                                            <p:strVal val="#ppt_x"/>
                                          </p:val>
                                        </p:tav>
                                      </p:tavLst>
                                    </p:anim>
                                    <p:anim calcmode="lin" valueType="num">
                                      <p:cBhvr>
                                        <p:cTn id="29" dur="1000" fill="hold"/>
                                        <p:tgtEl>
                                          <p:spTgt spid="30"/>
                                        </p:tgtEl>
                                        <p:attrNameLst>
                                          <p:attrName>ppt_y</p:attrName>
                                        </p:attrNameLst>
                                      </p:cBhvr>
                                      <p:tavLst>
                                        <p:tav tm="0">
                                          <p:val>
                                            <p:strVal val="#ppt_y-.1"/>
                                          </p:val>
                                        </p:tav>
                                        <p:tav tm="100000">
                                          <p:val>
                                            <p:strVal val="#ppt_y"/>
                                          </p:val>
                                        </p:tav>
                                      </p:tavLst>
                                    </p:anim>
                                  </p:childTnLst>
                                </p:cTn>
                              </p:par>
                            </p:childTnLst>
                          </p:cTn>
                        </p:par>
                        <p:par>
                          <p:cTn id="30" fill="hold">
                            <p:stCondLst>
                              <p:cond delay="4000"/>
                            </p:stCondLst>
                            <p:childTnLst>
                              <p:par>
                                <p:cTn id="31" presetID="22" presetClass="entr" presetSubtype="1" fill="hold" grpId="0" nodeType="afterEffect">
                                  <p:stCondLst>
                                    <p:cond delay="0"/>
                                  </p:stCondLst>
                                  <p:childTnLst>
                                    <p:set>
                                      <p:cBhvr>
                                        <p:cTn id="32" dur="1" fill="hold">
                                          <p:stCondLst>
                                            <p:cond delay="0"/>
                                          </p:stCondLst>
                                        </p:cTn>
                                        <p:tgtEl>
                                          <p:spTgt spid="27"/>
                                        </p:tgtEl>
                                        <p:attrNameLst>
                                          <p:attrName>style.visibility</p:attrName>
                                        </p:attrNameLst>
                                      </p:cBhvr>
                                      <p:to>
                                        <p:strVal val="visible"/>
                                      </p:to>
                                    </p:set>
                                    <p:animEffect transition="in" filter="wipe(up)">
                                      <p:cBhvr>
                                        <p:cTn id="33" dur="500"/>
                                        <p:tgtEl>
                                          <p:spTgt spid="27"/>
                                        </p:tgtEl>
                                      </p:cBhvr>
                                    </p:animEffect>
                                  </p:childTnLst>
                                </p:cTn>
                              </p:par>
                            </p:childTnLst>
                          </p:cTn>
                        </p:par>
                        <p:par>
                          <p:cTn id="34" fill="hold">
                            <p:stCondLst>
                              <p:cond delay="4500"/>
                            </p:stCondLst>
                            <p:childTnLst>
                              <p:par>
                                <p:cTn id="35" presetID="47" presetClass="entr" presetSubtype="0" fill="hold" grpId="1" nodeType="afterEffect">
                                  <p:stCondLst>
                                    <p:cond delay="0"/>
                                  </p:stCondLst>
                                  <p:childTnLst>
                                    <p:set>
                                      <p:cBhvr>
                                        <p:cTn id="36" dur="1" fill="hold">
                                          <p:stCondLst>
                                            <p:cond delay="0"/>
                                          </p:stCondLst>
                                        </p:cTn>
                                        <p:tgtEl>
                                          <p:spTgt spid="31"/>
                                        </p:tgtEl>
                                        <p:attrNameLst>
                                          <p:attrName>style.visibility</p:attrName>
                                        </p:attrNameLst>
                                      </p:cBhvr>
                                      <p:to>
                                        <p:strVal val="visible"/>
                                      </p:to>
                                    </p:set>
                                    <p:animEffect transition="in" filter="fade">
                                      <p:cBhvr>
                                        <p:cTn id="37" dur="1000"/>
                                        <p:tgtEl>
                                          <p:spTgt spid="31"/>
                                        </p:tgtEl>
                                      </p:cBhvr>
                                    </p:animEffect>
                                    <p:anim calcmode="lin" valueType="num">
                                      <p:cBhvr>
                                        <p:cTn id="38" dur="1000" fill="hold"/>
                                        <p:tgtEl>
                                          <p:spTgt spid="31"/>
                                        </p:tgtEl>
                                        <p:attrNameLst>
                                          <p:attrName>ppt_x</p:attrName>
                                        </p:attrNameLst>
                                      </p:cBhvr>
                                      <p:tavLst>
                                        <p:tav tm="0">
                                          <p:val>
                                            <p:strVal val="#ppt_x"/>
                                          </p:val>
                                        </p:tav>
                                        <p:tav tm="100000">
                                          <p:val>
                                            <p:strVal val="#ppt_x"/>
                                          </p:val>
                                        </p:tav>
                                      </p:tavLst>
                                    </p:anim>
                                    <p:anim calcmode="lin" valueType="num">
                                      <p:cBhvr>
                                        <p:cTn id="39" dur="1000" fill="hold"/>
                                        <p:tgtEl>
                                          <p:spTgt spid="31"/>
                                        </p:tgtEl>
                                        <p:attrNameLst>
                                          <p:attrName>ppt_y</p:attrName>
                                        </p:attrNameLst>
                                      </p:cBhvr>
                                      <p:tavLst>
                                        <p:tav tm="0">
                                          <p:val>
                                            <p:strVal val="#ppt_y-.1"/>
                                          </p:val>
                                        </p:tav>
                                        <p:tav tm="100000">
                                          <p:val>
                                            <p:strVal val="#ppt_y"/>
                                          </p:val>
                                        </p:tav>
                                      </p:tavLst>
                                    </p:anim>
                                  </p:childTnLst>
                                </p:cTn>
                              </p:par>
                            </p:childTnLst>
                          </p:cTn>
                        </p:par>
                        <p:par>
                          <p:cTn id="40" fill="hold">
                            <p:stCondLst>
                              <p:cond delay="5500"/>
                            </p:stCondLst>
                            <p:childTnLst>
                              <p:par>
                                <p:cTn id="41" presetID="22" presetClass="entr" presetSubtype="1" fill="hold" grpId="0" nodeType="afterEffect">
                                  <p:stCondLst>
                                    <p:cond delay="0"/>
                                  </p:stCondLst>
                                  <p:childTnLst>
                                    <p:set>
                                      <p:cBhvr>
                                        <p:cTn id="42" dur="1" fill="hold">
                                          <p:stCondLst>
                                            <p:cond delay="0"/>
                                          </p:stCondLst>
                                        </p:cTn>
                                        <p:tgtEl>
                                          <p:spTgt spid="28"/>
                                        </p:tgtEl>
                                        <p:attrNameLst>
                                          <p:attrName>style.visibility</p:attrName>
                                        </p:attrNameLst>
                                      </p:cBhvr>
                                      <p:to>
                                        <p:strVal val="visible"/>
                                      </p:to>
                                    </p:set>
                                    <p:animEffect transition="in" filter="wipe(up)">
                                      <p:cBhvr>
                                        <p:cTn id="43" dur="500"/>
                                        <p:tgtEl>
                                          <p:spTgt spid="28"/>
                                        </p:tgtEl>
                                      </p:cBhvr>
                                    </p:animEffect>
                                  </p:childTnLst>
                                </p:cTn>
                              </p:par>
                            </p:childTnLst>
                          </p:cTn>
                        </p:par>
                        <p:par>
                          <p:cTn id="44" fill="hold">
                            <p:stCondLst>
                              <p:cond delay="6000"/>
                            </p:stCondLst>
                            <p:childTnLst>
                              <p:par>
                                <p:cTn id="45" presetID="47" presetClass="entr" presetSubtype="0" fill="hold" grpId="1" nodeType="after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fade">
                                      <p:cBhvr>
                                        <p:cTn id="47" dur="1000"/>
                                        <p:tgtEl>
                                          <p:spTgt spid="32"/>
                                        </p:tgtEl>
                                      </p:cBhvr>
                                    </p:animEffect>
                                    <p:anim calcmode="lin" valueType="num">
                                      <p:cBhvr>
                                        <p:cTn id="48" dur="1000" fill="hold"/>
                                        <p:tgtEl>
                                          <p:spTgt spid="32"/>
                                        </p:tgtEl>
                                        <p:attrNameLst>
                                          <p:attrName>ppt_x</p:attrName>
                                        </p:attrNameLst>
                                      </p:cBhvr>
                                      <p:tavLst>
                                        <p:tav tm="0">
                                          <p:val>
                                            <p:strVal val="#ppt_x"/>
                                          </p:val>
                                        </p:tav>
                                        <p:tav tm="100000">
                                          <p:val>
                                            <p:strVal val="#ppt_x"/>
                                          </p:val>
                                        </p:tav>
                                      </p:tavLst>
                                    </p:anim>
                                    <p:anim calcmode="lin" valueType="num">
                                      <p:cBhvr>
                                        <p:cTn id="49" dur="1000" fill="hold"/>
                                        <p:tgtEl>
                                          <p:spTgt spid="32"/>
                                        </p:tgtEl>
                                        <p:attrNameLst>
                                          <p:attrName>ppt_y</p:attrName>
                                        </p:attrNameLst>
                                      </p:cBhvr>
                                      <p:tavLst>
                                        <p:tav tm="0">
                                          <p:val>
                                            <p:strVal val="#ppt_y-.1"/>
                                          </p:val>
                                        </p:tav>
                                        <p:tav tm="100000">
                                          <p:val>
                                            <p:strVal val="#ppt_y"/>
                                          </p:val>
                                        </p:tav>
                                      </p:tavLst>
                                    </p:anim>
                                  </p:childTnLst>
                                </p:cTn>
                              </p:par>
                            </p:childTnLst>
                          </p:cTn>
                        </p:par>
                        <p:par>
                          <p:cTn id="50" fill="hold">
                            <p:stCondLst>
                              <p:cond delay="7000"/>
                            </p:stCondLst>
                            <p:childTnLst>
                              <p:par>
                                <p:cTn id="51" presetID="22" presetClass="entr" presetSubtype="1" fill="hold" grpId="0" nodeType="afterEffect">
                                  <p:stCondLst>
                                    <p:cond delay="0"/>
                                  </p:stCondLst>
                                  <p:childTnLst>
                                    <p:set>
                                      <p:cBhvr>
                                        <p:cTn id="52" dur="1" fill="hold">
                                          <p:stCondLst>
                                            <p:cond delay="0"/>
                                          </p:stCondLst>
                                        </p:cTn>
                                        <p:tgtEl>
                                          <p:spTgt spid="34"/>
                                        </p:tgtEl>
                                        <p:attrNameLst>
                                          <p:attrName>style.visibility</p:attrName>
                                        </p:attrNameLst>
                                      </p:cBhvr>
                                      <p:to>
                                        <p:strVal val="visible"/>
                                      </p:to>
                                    </p:set>
                                    <p:animEffect transition="in" filter="wipe(up)">
                                      <p:cBhvr>
                                        <p:cTn id="53" dur="500"/>
                                        <p:tgtEl>
                                          <p:spTgt spid="34"/>
                                        </p:tgtEl>
                                      </p:cBhvr>
                                    </p:animEffect>
                                  </p:childTnLst>
                                </p:cTn>
                              </p:par>
                            </p:childTnLst>
                          </p:cTn>
                        </p:par>
                        <p:par>
                          <p:cTn id="54" fill="hold">
                            <p:stCondLst>
                              <p:cond delay="7500"/>
                            </p:stCondLst>
                            <p:childTnLst>
                              <p:par>
                                <p:cTn id="55" presetID="47" presetClass="entr" presetSubtype="0" fill="hold" grpId="1" nodeType="after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fade">
                                      <p:cBhvr>
                                        <p:cTn id="57" dur="1000"/>
                                        <p:tgtEl>
                                          <p:spTgt spid="15"/>
                                        </p:tgtEl>
                                      </p:cBhvr>
                                    </p:animEffect>
                                    <p:anim calcmode="lin" valueType="num">
                                      <p:cBhvr>
                                        <p:cTn id="58" dur="1000" fill="hold"/>
                                        <p:tgtEl>
                                          <p:spTgt spid="15"/>
                                        </p:tgtEl>
                                        <p:attrNameLst>
                                          <p:attrName>ppt_x</p:attrName>
                                        </p:attrNameLst>
                                      </p:cBhvr>
                                      <p:tavLst>
                                        <p:tav tm="0">
                                          <p:val>
                                            <p:strVal val="#ppt_x"/>
                                          </p:val>
                                        </p:tav>
                                        <p:tav tm="100000">
                                          <p:val>
                                            <p:strVal val="#ppt_x"/>
                                          </p:val>
                                        </p:tav>
                                      </p:tavLst>
                                    </p:anim>
                                    <p:anim calcmode="lin" valueType="num">
                                      <p:cBhvr>
                                        <p:cTn id="59" dur="1000" fill="hold"/>
                                        <p:tgtEl>
                                          <p:spTgt spid="15"/>
                                        </p:tgtEl>
                                        <p:attrNameLst>
                                          <p:attrName>ppt_y</p:attrName>
                                        </p:attrNameLst>
                                      </p:cBhvr>
                                      <p:tavLst>
                                        <p:tav tm="0">
                                          <p:val>
                                            <p:strVal val="#ppt_y-.1"/>
                                          </p:val>
                                        </p:tav>
                                        <p:tav tm="100000">
                                          <p:val>
                                            <p:strVal val="#ppt_y"/>
                                          </p:val>
                                        </p:tav>
                                      </p:tavLst>
                                    </p:anim>
                                  </p:childTnLst>
                                </p:cTn>
                              </p:par>
                            </p:childTnLst>
                          </p:cTn>
                        </p:par>
                        <p:par>
                          <p:cTn id="60" fill="hold">
                            <p:stCondLst>
                              <p:cond delay="8500"/>
                            </p:stCondLst>
                            <p:childTnLst>
                              <p:par>
                                <p:cTn id="61" presetID="22" presetClass="entr" presetSubtype="1" fill="hold" grpId="0" nodeType="afterEffect">
                                  <p:stCondLst>
                                    <p:cond delay="0"/>
                                  </p:stCondLst>
                                  <p:childTnLst>
                                    <p:set>
                                      <p:cBhvr>
                                        <p:cTn id="62" dur="1" fill="hold">
                                          <p:stCondLst>
                                            <p:cond delay="0"/>
                                          </p:stCondLst>
                                        </p:cTn>
                                        <p:tgtEl>
                                          <p:spTgt spid="35"/>
                                        </p:tgtEl>
                                        <p:attrNameLst>
                                          <p:attrName>style.visibility</p:attrName>
                                        </p:attrNameLst>
                                      </p:cBhvr>
                                      <p:to>
                                        <p:strVal val="visible"/>
                                      </p:to>
                                    </p:set>
                                    <p:animEffect transition="in" filter="wipe(up)">
                                      <p:cBhvr>
                                        <p:cTn id="63" dur="500"/>
                                        <p:tgtEl>
                                          <p:spTgt spid="35"/>
                                        </p:tgtEl>
                                      </p:cBhvr>
                                    </p:animEffect>
                                  </p:childTnLst>
                                </p:cTn>
                              </p:par>
                            </p:childTnLst>
                          </p:cTn>
                        </p:par>
                        <p:par>
                          <p:cTn id="64" fill="hold">
                            <p:stCondLst>
                              <p:cond delay="9000"/>
                            </p:stCondLst>
                            <p:childTnLst>
                              <p:par>
                                <p:cTn id="65" presetID="21" presetClass="entr" presetSubtype="4" fill="hold" grpId="0" nodeType="afterEffect">
                                  <p:stCondLst>
                                    <p:cond delay="0"/>
                                  </p:stCondLst>
                                  <p:childTnLst>
                                    <p:set>
                                      <p:cBhvr>
                                        <p:cTn id="66" dur="1" fill="hold">
                                          <p:stCondLst>
                                            <p:cond delay="0"/>
                                          </p:stCondLst>
                                        </p:cTn>
                                        <p:tgtEl>
                                          <p:spTgt spid="2"/>
                                        </p:tgtEl>
                                        <p:attrNameLst>
                                          <p:attrName>style.visibility</p:attrName>
                                        </p:attrNameLst>
                                      </p:cBhvr>
                                      <p:to>
                                        <p:strVal val="visible"/>
                                      </p:to>
                                    </p:set>
                                    <p:animEffect transition="in" filter="wheel(4)">
                                      <p:cBhvr>
                                        <p:cTn id="67" dur="2000"/>
                                        <p:tgtEl>
                                          <p:spTgt spid="2"/>
                                        </p:tgtEl>
                                      </p:cBhvr>
                                    </p:animEffect>
                                  </p:childTnLst>
                                </p:cTn>
                              </p:par>
                            </p:childTnLst>
                          </p:cTn>
                        </p:par>
                        <p:par>
                          <p:cTn id="68" fill="hold">
                            <p:stCondLst>
                              <p:cond delay="11000"/>
                            </p:stCondLst>
                            <p:childTnLst>
                              <p:par>
                                <p:cTn id="69" presetID="47" presetClass="entr" presetSubtype="0" fill="hold" grpId="0" nodeType="afterEffect">
                                  <p:stCondLst>
                                    <p:cond delay="0"/>
                                  </p:stCondLst>
                                  <p:childTnLst>
                                    <p:set>
                                      <p:cBhvr>
                                        <p:cTn id="70" dur="1" fill="hold">
                                          <p:stCondLst>
                                            <p:cond delay="0"/>
                                          </p:stCondLst>
                                        </p:cTn>
                                        <p:tgtEl>
                                          <p:spTgt spid="37"/>
                                        </p:tgtEl>
                                        <p:attrNameLst>
                                          <p:attrName>style.visibility</p:attrName>
                                        </p:attrNameLst>
                                      </p:cBhvr>
                                      <p:to>
                                        <p:strVal val="visible"/>
                                      </p:to>
                                    </p:set>
                                    <p:animEffect transition="in" filter="fade">
                                      <p:cBhvr>
                                        <p:cTn id="71" dur="1000"/>
                                        <p:tgtEl>
                                          <p:spTgt spid="37"/>
                                        </p:tgtEl>
                                      </p:cBhvr>
                                    </p:animEffect>
                                    <p:anim calcmode="lin" valueType="num">
                                      <p:cBhvr>
                                        <p:cTn id="72" dur="1000" fill="hold"/>
                                        <p:tgtEl>
                                          <p:spTgt spid="37"/>
                                        </p:tgtEl>
                                        <p:attrNameLst>
                                          <p:attrName>ppt_x</p:attrName>
                                        </p:attrNameLst>
                                      </p:cBhvr>
                                      <p:tavLst>
                                        <p:tav tm="0">
                                          <p:val>
                                            <p:strVal val="#ppt_x"/>
                                          </p:val>
                                        </p:tav>
                                        <p:tav tm="100000">
                                          <p:val>
                                            <p:strVal val="#ppt_x"/>
                                          </p:val>
                                        </p:tav>
                                      </p:tavLst>
                                    </p:anim>
                                    <p:anim calcmode="lin" valueType="num">
                                      <p:cBhvr>
                                        <p:cTn id="73" dur="1000" fill="hold"/>
                                        <p:tgtEl>
                                          <p:spTgt spid="37"/>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10" presetClass="exit" presetSubtype="0" fill="hold" grpId="0" nodeType="clickEffect">
                                  <p:stCondLst>
                                    <p:cond delay="0"/>
                                  </p:stCondLst>
                                  <p:childTnLst>
                                    <p:animEffect transition="out" filter="fade">
                                      <p:cBhvr>
                                        <p:cTn id="77" dur="500"/>
                                        <p:tgtEl>
                                          <p:spTgt spid="29"/>
                                        </p:tgtEl>
                                      </p:cBhvr>
                                    </p:animEffect>
                                    <p:set>
                                      <p:cBhvr>
                                        <p:cTn id="78" dur="1" fill="hold">
                                          <p:stCondLst>
                                            <p:cond delay="499"/>
                                          </p:stCondLst>
                                        </p:cTn>
                                        <p:tgtEl>
                                          <p:spTgt spid="29"/>
                                        </p:tgtEl>
                                        <p:attrNameLst>
                                          <p:attrName>style.visibility</p:attrName>
                                        </p:attrNameLst>
                                      </p:cBhvr>
                                      <p:to>
                                        <p:strVal val="hidden"/>
                                      </p:to>
                                    </p:set>
                                  </p:childTnLst>
                                </p:cTn>
                              </p:par>
                              <p:par>
                                <p:cTn id="79" presetID="10" presetClass="exit" presetSubtype="0" fill="hold" grpId="1" nodeType="withEffect">
                                  <p:stCondLst>
                                    <p:cond delay="0"/>
                                  </p:stCondLst>
                                  <p:childTnLst>
                                    <p:animEffect transition="out" filter="fade">
                                      <p:cBhvr>
                                        <p:cTn id="80" dur="500"/>
                                        <p:tgtEl>
                                          <p:spTgt spid="25"/>
                                        </p:tgtEl>
                                      </p:cBhvr>
                                    </p:animEffect>
                                    <p:set>
                                      <p:cBhvr>
                                        <p:cTn id="81" dur="1" fill="hold">
                                          <p:stCondLst>
                                            <p:cond delay="499"/>
                                          </p:stCondLst>
                                        </p:cTn>
                                        <p:tgtEl>
                                          <p:spTgt spid="25"/>
                                        </p:tgtEl>
                                        <p:attrNameLst>
                                          <p:attrName>style.visibility</p:attrName>
                                        </p:attrNameLst>
                                      </p:cBhvr>
                                      <p:to>
                                        <p:strVal val="hidden"/>
                                      </p:to>
                                    </p:set>
                                  </p:childTnLst>
                                </p:cTn>
                              </p:par>
                            </p:childTnLst>
                          </p:cTn>
                        </p:par>
                        <p:par>
                          <p:cTn id="82" fill="hold">
                            <p:stCondLst>
                              <p:cond delay="500"/>
                            </p:stCondLst>
                            <p:childTnLst>
                              <p:par>
                                <p:cTn id="83" presetID="22" presetClass="entr" presetSubtype="8" fill="hold" grpId="0" nodeType="afterEffect">
                                  <p:stCondLst>
                                    <p:cond delay="0"/>
                                  </p:stCondLst>
                                  <p:childTnLst>
                                    <p:set>
                                      <p:cBhvr>
                                        <p:cTn id="84" dur="1" fill="hold">
                                          <p:stCondLst>
                                            <p:cond delay="0"/>
                                          </p:stCondLst>
                                        </p:cTn>
                                        <p:tgtEl>
                                          <p:spTgt spid="19"/>
                                        </p:tgtEl>
                                        <p:attrNameLst>
                                          <p:attrName>style.visibility</p:attrName>
                                        </p:attrNameLst>
                                      </p:cBhvr>
                                      <p:to>
                                        <p:strVal val="visible"/>
                                      </p:to>
                                    </p:set>
                                    <p:animEffect transition="in" filter="wipe(left)">
                                      <p:cBhvr>
                                        <p:cTn id="85" dur="500"/>
                                        <p:tgtEl>
                                          <p:spTgt spid="19"/>
                                        </p:tgtEl>
                                      </p:cBhvr>
                                    </p:animEffect>
                                  </p:childTnLst>
                                </p:cTn>
                              </p:par>
                            </p:childTnLst>
                          </p:cTn>
                        </p:par>
                        <p:par>
                          <p:cTn id="86" fill="hold">
                            <p:stCondLst>
                              <p:cond delay="1000"/>
                            </p:stCondLst>
                            <p:childTnLst>
                              <p:par>
                                <p:cTn id="87" presetID="10" presetClass="exit" presetSubtype="0" fill="hold" grpId="0" nodeType="afterEffect">
                                  <p:stCondLst>
                                    <p:cond delay="0"/>
                                  </p:stCondLst>
                                  <p:childTnLst>
                                    <p:animEffect transition="out" filter="fade">
                                      <p:cBhvr>
                                        <p:cTn id="88" dur="500"/>
                                        <p:tgtEl>
                                          <p:spTgt spid="33"/>
                                        </p:tgtEl>
                                      </p:cBhvr>
                                    </p:animEffect>
                                    <p:set>
                                      <p:cBhvr>
                                        <p:cTn id="89" dur="1" fill="hold">
                                          <p:stCondLst>
                                            <p:cond delay="499"/>
                                          </p:stCondLst>
                                        </p:cTn>
                                        <p:tgtEl>
                                          <p:spTgt spid="33"/>
                                        </p:tgtEl>
                                        <p:attrNameLst>
                                          <p:attrName>style.visibility</p:attrName>
                                        </p:attrNameLst>
                                      </p:cBhvr>
                                      <p:to>
                                        <p:strVal val="hidden"/>
                                      </p:to>
                                    </p:set>
                                  </p:childTnLst>
                                </p:cTn>
                              </p:par>
                              <p:par>
                                <p:cTn id="90" presetID="10" presetClass="exit" presetSubtype="0" fill="hold" grpId="1" nodeType="withEffect">
                                  <p:stCondLst>
                                    <p:cond delay="0"/>
                                  </p:stCondLst>
                                  <p:childTnLst>
                                    <p:animEffect transition="out" filter="fade">
                                      <p:cBhvr>
                                        <p:cTn id="91" dur="500"/>
                                        <p:tgtEl>
                                          <p:spTgt spid="26"/>
                                        </p:tgtEl>
                                      </p:cBhvr>
                                    </p:animEffect>
                                    <p:set>
                                      <p:cBhvr>
                                        <p:cTn id="92" dur="1" fill="hold">
                                          <p:stCondLst>
                                            <p:cond delay="499"/>
                                          </p:stCondLst>
                                        </p:cTn>
                                        <p:tgtEl>
                                          <p:spTgt spid="26"/>
                                        </p:tgtEl>
                                        <p:attrNameLst>
                                          <p:attrName>style.visibility</p:attrName>
                                        </p:attrNameLst>
                                      </p:cBhvr>
                                      <p:to>
                                        <p:strVal val="hidden"/>
                                      </p:to>
                                    </p:set>
                                  </p:childTnLst>
                                </p:cTn>
                              </p:par>
                            </p:childTnLst>
                          </p:cTn>
                        </p:par>
                        <p:par>
                          <p:cTn id="93" fill="hold">
                            <p:stCondLst>
                              <p:cond delay="1500"/>
                            </p:stCondLst>
                            <p:childTnLst>
                              <p:par>
                                <p:cTn id="94" presetID="22" presetClass="entr" presetSubtype="8" fill="hold" grpId="0" nodeType="afterEffect">
                                  <p:stCondLst>
                                    <p:cond delay="0"/>
                                  </p:stCondLst>
                                  <p:childTnLst>
                                    <p:set>
                                      <p:cBhvr>
                                        <p:cTn id="95" dur="1" fill="hold">
                                          <p:stCondLst>
                                            <p:cond delay="0"/>
                                          </p:stCondLst>
                                        </p:cTn>
                                        <p:tgtEl>
                                          <p:spTgt spid="23"/>
                                        </p:tgtEl>
                                        <p:attrNameLst>
                                          <p:attrName>style.visibility</p:attrName>
                                        </p:attrNameLst>
                                      </p:cBhvr>
                                      <p:to>
                                        <p:strVal val="visible"/>
                                      </p:to>
                                    </p:set>
                                    <p:animEffect transition="in" filter="wipe(left)">
                                      <p:cBhvr>
                                        <p:cTn id="96" dur="500"/>
                                        <p:tgtEl>
                                          <p:spTgt spid="23"/>
                                        </p:tgtEl>
                                      </p:cBhvr>
                                    </p:animEffect>
                                  </p:childTnLst>
                                </p:cTn>
                              </p:par>
                            </p:childTnLst>
                          </p:cTn>
                        </p:par>
                        <p:par>
                          <p:cTn id="97" fill="hold">
                            <p:stCondLst>
                              <p:cond delay="2000"/>
                            </p:stCondLst>
                            <p:childTnLst>
                              <p:par>
                                <p:cTn id="98" presetID="10" presetClass="exit" presetSubtype="0" fill="hold" grpId="0" nodeType="afterEffect">
                                  <p:stCondLst>
                                    <p:cond delay="0"/>
                                  </p:stCondLst>
                                  <p:childTnLst>
                                    <p:animEffect transition="out" filter="fade">
                                      <p:cBhvr>
                                        <p:cTn id="99" dur="500"/>
                                        <p:tgtEl>
                                          <p:spTgt spid="30"/>
                                        </p:tgtEl>
                                      </p:cBhvr>
                                    </p:animEffect>
                                    <p:set>
                                      <p:cBhvr>
                                        <p:cTn id="100" dur="1" fill="hold">
                                          <p:stCondLst>
                                            <p:cond delay="499"/>
                                          </p:stCondLst>
                                        </p:cTn>
                                        <p:tgtEl>
                                          <p:spTgt spid="30"/>
                                        </p:tgtEl>
                                        <p:attrNameLst>
                                          <p:attrName>style.visibility</p:attrName>
                                        </p:attrNameLst>
                                      </p:cBhvr>
                                      <p:to>
                                        <p:strVal val="hidden"/>
                                      </p:to>
                                    </p:set>
                                  </p:childTnLst>
                                </p:cTn>
                              </p:par>
                              <p:par>
                                <p:cTn id="101" presetID="10" presetClass="exit" presetSubtype="0" fill="hold" grpId="1" nodeType="withEffect">
                                  <p:stCondLst>
                                    <p:cond delay="0"/>
                                  </p:stCondLst>
                                  <p:childTnLst>
                                    <p:animEffect transition="out" filter="fade">
                                      <p:cBhvr>
                                        <p:cTn id="102" dur="500"/>
                                        <p:tgtEl>
                                          <p:spTgt spid="27"/>
                                        </p:tgtEl>
                                      </p:cBhvr>
                                    </p:animEffect>
                                    <p:set>
                                      <p:cBhvr>
                                        <p:cTn id="103" dur="1" fill="hold">
                                          <p:stCondLst>
                                            <p:cond delay="499"/>
                                          </p:stCondLst>
                                        </p:cTn>
                                        <p:tgtEl>
                                          <p:spTgt spid="27"/>
                                        </p:tgtEl>
                                        <p:attrNameLst>
                                          <p:attrName>style.visibility</p:attrName>
                                        </p:attrNameLst>
                                      </p:cBhvr>
                                      <p:to>
                                        <p:strVal val="hidden"/>
                                      </p:to>
                                    </p:set>
                                  </p:childTnLst>
                                </p:cTn>
                              </p:par>
                            </p:childTnLst>
                          </p:cTn>
                        </p:par>
                        <p:par>
                          <p:cTn id="104" fill="hold">
                            <p:stCondLst>
                              <p:cond delay="2500"/>
                            </p:stCondLst>
                            <p:childTnLst>
                              <p:par>
                                <p:cTn id="105" presetID="22" presetClass="entr" presetSubtype="8" fill="hold" grpId="0" nodeType="afterEffect">
                                  <p:stCondLst>
                                    <p:cond delay="0"/>
                                  </p:stCondLst>
                                  <p:childTnLst>
                                    <p:set>
                                      <p:cBhvr>
                                        <p:cTn id="106" dur="1" fill="hold">
                                          <p:stCondLst>
                                            <p:cond delay="0"/>
                                          </p:stCondLst>
                                        </p:cTn>
                                        <p:tgtEl>
                                          <p:spTgt spid="20"/>
                                        </p:tgtEl>
                                        <p:attrNameLst>
                                          <p:attrName>style.visibility</p:attrName>
                                        </p:attrNameLst>
                                      </p:cBhvr>
                                      <p:to>
                                        <p:strVal val="visible"/>
                                      </p:to>
                                    </p:set>
                                    <p:animEffect transition="in" filter="wipe(left)">
                                      <p:cBhvr>
                                        <p:cTn id="107" dur="500"/>
                                        <p:tgtEl>
                                          <p:spTgt spid="20"/>
                                        </p:tgtEl>
                                      </p:cBhvr>
                                    </p:animEffect>
                                  </p:childTnLst>
                                </p:cTn>
                              </p:par>
                            </p:childTnLst>
                          </p:cTn>
                        </p:par>
                        <p:par>
                          <p:cTn id="108" fill="hold">
                            <p:stCondLst>
                              <p:cond delay="3000"/>
                            </p:stCondLst>
                            <p:childTnLst>
                              <p:par>
                                <p:cTn id="109" presetID="10" presetClass="exit" presetSubtype="0" fill="hold" grpId="0" nodeType="afterEffect">
                                  <p:stCondLst>
                                    <p:cond delay="0"/>
                                  </p:stCondLst>
                                  <p:childTnLst>
                                    <p:animEffect transition="out" filter="fade">
                                      <p:cBhvr>
                                        <p:cTn id="110" dur="500"/>
                                        <p:tgtEl>
                                          <p:spTgt spid="31"/>
                                        </p:tgtEl>
                                      </p:cBhvr>
                                    </p:animEffect>
                                    <p:set>
                                      <p:cBhvr>
                                        <p:cTn id="111" dur="1" fill="hold">
                                          <p:stCondLst>
                                            <p:cond delay="499"/>
                                          </p:stCondLst>
                                        </p:cTn>
                                        <p:tgtEl>
                                          <p:spTgt spid="31"/>
                                        </p:tgtEl>
                                        <p:attrNameLst>
                                          <p:attrName>style.visibility</p:attrName>
                                        </p:attrNameLst>
                                      </p:cBhvr>
                                      <p:to>
                                        <p:strVal val="hidden"/>
                                      </p:to>
                                    </p:set>
                                  </p:childTnLst>
                                </p:cTn>
                              </p:par>
                              <p:par>
                                <p:cTn id="112" presetID="10" presetClass="exit" presetSubtype="0" fill="hold" grpId="1" nodeType="withEffect">
                                  <p:stCondLst>
                                    <p:cond delay="0"/>
                                  </p:stCondLst>
                                  <p:childTnLst>
                                    <p:animEffect transition="out" filter="fade">
                                      <p:cBhvr>
                                        <p:cTn id="113" dur="500"/>
                                        <p:tgtEl>
                                          <p:spTgt spid="28"/>
                                        </p:tgtEl>
                                      </p:cBhvr>
                                    </p:animEffect>
                                    <p:set>
                                      <p:cBhvr>
                                        <p:cTn id="114" dur="1" fill="hold">
                                          <p:stCondLst>
                                            <p:cond delay="499"/>
                                          </p:stCondLst>
                                        </p:cTn>
                                        <p:tgtEl>
                                          <p:spTgt spid="28"/>
                                        </p:tgtEl>
                                        <p:attrNameLst>
                                          <p:attrName>style.visibility</p:attrName>
                                        </p:attrNameLst>
                                      </p:cBhvr>
                                      <p:to>
                                        <p:strVal val="hidden"/>
                                      </p:to>
                                    </p:set>
                                  </p:childTnLst>
                                </p:cTn>
                              </p:par>
                            </p:childTnLst>
                          </p:cTn>
                        </p:par>
                        <p:par>
                          <p:cTn id="115" fill="hold">
                            <p:stCondLst>
                              <p:cond delay="3500"/>
                            </p:stCondLst>
                            <p:childTnLst>
                              <p:par>
                                <p:cTn id="116" presetID="22" presetClass="entr" presetSubtype="8" fill="hold" grpId="0" nodeType="afterEffect">
                                  <p:stCondLst>
                                    <p:cond delay="0"/>
                                  </p:stCondLst>
                                  <p:childTnLst>
                                    <p:set>
                                      <p:cBhvr>
                                        <p:cTn id="117" dur="1" fill="hold">
                                          <p:stCondLst>
                                            <p:cond delay="0"/>
                                          </p:stCondLst>
                                        </p:cTn>
                                        <p:tgtEl>
                                          <p:spTgt spid="21"/>
                                        </p:tgtEl>
                                        <p:attrNameLst>
                                          <p:attrName>style.visibility</p:attrName>
                                        </p:attrNameLst>
                                      </p:cBhvr>
                                      <p:to>
                                        <p:strVal val="visible"/>
                                      </p:to>
                                    </p:set>
                                    <p:animEffect transition="in" filter="wipe(left)">
                                      <p:cBhvr>
                                        <p:cTn id="118" dur="500"/>
                                        <p:tgtEl>
                                          <p:spTgt spid="21"/>
                                        </p:tgtEl>
                                      </p:cBhvr>
                                    </p:animEffect>
                                  </p:childTnLst>
                                </p:cTn>
                              </p:par>
                            </p:childTnLst>
                          </p:cTn>
                        </p:par>
                        <p:par>
                          <p:cTn id="119" fill="hold">
                            <p:stCondLst>
                              <p:cond delay="4000"/>
                            </p:stCondLst>
                            <p:childTnLst>
                              <p:par>
                                <p:cTn id="120" presetID="10" presetClass="exit" presetSubtype="0" fill="hold" grpId="0" nodeType="afterEffect">
                                  <p:stCondLst>
                                    <p:cond delay="0"/>
                                  </p:stCondLst>
                                  <p:childTnLst>
                                    <p:animEffect transition="out" filter="fade">
                                      <p:cBhvr>
                                        <p:cTn id="121" dur="500"/>
                                        <p:tgtEl>
                                          <p:spTgt spid="32"/>
                                        </p:tgtEl>
                                      </p:cBhvr>
                                    </p:animEffect>
                                    <p:set>
                                      <p:cBhvr>
                                        <p:cTn id="122" dur="1" fill="hold">
                                          <p:stCondLst>
                                            <p:cond delay="499"/>
                                          </p:stCondLst>
                                        </p:cTn>
                                        <p:tgtEl>
                                          <p:spTgt spid="32"/>
                                        </p:tgtEl>
                                        <p:attrNameLst>
                                          <p:attrName>style.visibility</p:attrName>
                                        </p:attrNameLst>
                                      </p:cBhvr>
                                      <p:to>
                                        <p:strVal val="hidden"/>
                                      </p:to>
                                    </p:set>
                                  </p:childTnLst>
                                </p:cTn>
                              </p:par>
                              <p:par>
                                <p:cTn id="123" presetID="10" presetClass="exit" presetSubtype="0" fill="hold" grpId="1" nodeType="withEffect">
                                  <p:stCondLst>
                                    <p:cond delay="0"/>
                                  </p:stCondLst>
                                  <p:childTnLst>
                                    <p:animEffect transition="out" filter="fade">
                                      <p:cBhvr>
                                        <p:cTn id="124" dur="500"/>
                                        <p:tgtEl>
                                          <p:spTgt spid="34"/>
                                        </p:tgtEl>
                                      </p:cBhvr>
                                    </p:animEffect>
                                    <p:set>
                                      <p:cBhvr>
                                        <p:cTn id="125" dur="1" fill="hold">
                                          <p:stCondLst>
                                            <p:cond delay="499"/>
                                          </p:stCondLst>
                                        </p:cTn>
                                        <p:tgtEl>
                                          <p:spTgt spid="34"/>
                                        </p:tgtEl>
                                        <p:attrNameLst>
                                          <p:attrName>style.visibility</p:attrName>
                                        </p:attrNameLst>
                                      </p:cBhvr>
                                      <p:to>
                                        <p:strVal val="hidden"/>
                                      </p:to>
                                    </p:set>
                                  </p:childTnLst>
                                </p:cTn>
                              </p:par>
                              <p:par>
                                <p:cTn id="126" presetID="10" presetClass="exit" presetSubtype="0" fill="hold" grpId="1" nodeType="withEffect">
                                  <p:stCondLst>
                                    <p:cond delay="0"/>
                                  </p:stCondLst>
                                  <p:childTnLst>
                                    <p:animEffect transition="out" filter="fade">
                                      <p:cBhvr>
                                        <p:cTn id="127" dur="500"/>
                                        <p:tgtEl>
                                          <p:spTgt spid="2"/>
                                        </p:tgtEl>
                                      </p:cBhvr>
                                    </p:animEffect>
                                    <p:set>
                                      <p:cBhvr>
                                        <p:cTn id="128" dur="1" fill="hold">
                                          <p:stCondLst>
                                            <p:cond delay="499"/>
                                          </p:stCondLst>
                                        </p:cTn>
                                        <p:tgtEl>
                                          <p:spTgt spid="2"/>
                                        </p:tgtEl>
                                        <p:attrNameLst>
                                          <p:attrName>style.visibility</p:attrName>
                                        </p:attrNameLst>
                                      </p:cBhvr>
                                      <p:to>
                                        <p:strVal val="hidden"/>
                                      </p:to>
                                    </p:set>
                                  </p:childTnLst>
                                </p:cTn>
                              </p:par>
                              <p:par>
                                <p:cTn id="129" presetID="10" presetClass="exit" presetSubtype="0" fill="hold" grpId="1" nodeType="withEffect">
                                  <p:stCondLst>
                                    <p:cond delay="0"/>
                                  </p:stCondLst>
                                  <p:childTnLst>
                                    <p:animEffect transition="out" filter="fade">
                                      <p:cBhvr>
                                        <p:cTn id="130" dur="500"/>
                                        <p:tgtEl>
                                          <p:spTgt spid="37"/>
                                        </p:tgtEl>
                                      </p:cBhvr>
                                    </p:animEffect>
                                    <p:set>
                                      <p:cBhvr>
                                        <p:cTn id="131" dur="1" fill="hold">
                                          <p:stCondLst>
                                            <p:cond delay="499"/>
                                          </p:stCondLst>
                                        </p:cTn>
                                        <p:tgtEl>
                                          <p:spTgt spid="37"/>
                                        </p:tgtEl>
                                        <p:attrNameLst>
                                          <p:attrName>style.visibility</p:attrName>
                                        </p:attrNameLst>
                                      </p:cBhvr>
                                      <p:to>
                                        <p:strVal val="hidden"/>
                                      </p:to>
                                    </p:set>
                                  </p:childTnLst>
                                </p:cTn>
                              </p:par>
                            </p:childTnLst>
                          </p:cTn>
                        </p:par>
                        <p:par>
                          <p:cTn id="132" fill="hold">
                            <p:stCondLst>
                              <p:cond delay="4500"/>
                            </p:stCondLst>
                            <p:childTnLst>
                              <p:par>
                                <p:cTn id="133" presetID="22" presetClass="entr" presetSubtype="8" fill="hold" grpId="0" nodeType="afterEffect">
                                  <p:stCondLst>
                                    <p:cond delay="0"/>
                                  </p:stCondLst>
                                  <p:childTnLst>
                                    <p:set>
                                      <p:cBhvr>
                                        <p:cTn id="134" dur="1" fill="hold">
                                          <p:stCondLst>
                                            <p:cond delay="0"/>
                                          </p:stCondLst>
                                        </p:cTn>
                                        <p:tgtEl>
                                          <p:spTgt spid="22"/>
                                        </p:tgtEl>
                                        <p:attrNameLst>
                                          <p:attrName>style.visibility</p:attrName>
                                        </p:attrNameLst>
                                      </p:cBhvr>
                                      <p:to>
                                        <p:strVal val="visible"/>
                                      </p:to>
                                    </p:set>
                                    <p:animEffect transition="in" filter="wipe(left)">
                                      <p:cBhvr>
                                        <p:cTn id="135" dur="500"/>
                                        <p:tgtEl>
                                          <p:spTgt spid="22"/>
                                        </p:tgtEl>
                                      </p:cBhvr>
                                    </p:animEffect>
                                  </p:childTnLst>
                                </p:cTn>
                              </p:par>
                            </p:childTnLst>
                          </p:cTn>
                        </p:par>
                        <p:par>
                          <p:cTn id="136" fill="hold">
                            <p:stCondLst>
                              <p:cond delay="5000"/>
                            </p:stCondLst>
                            <p:childTnLst>
                              <p:par>
                                <p:cTn id="137" presetID="22" presetClass="entr" presetSubtype="1" fill="hold" grpId="0" nodeType="afterEffect">
                                  <p:stCondLst>
                                    <p:cond delay="0"/>
                                  </p:stCondLst>
                                  <p:childTnLst>
                                    <p:set>
                                      <p:cBhvr>
                                        <p:cTn id="138" dur="1" fill="hold">
                                          <p:stCondLst>
                                            <p:cond delay="0"/>
                                          </p:stCondLst>
                                        </p:cTn>
                                        <p:tgtEl>
                                          <p:spTgt spid="39"/>
                                        </p:tgtEl>
                                        <p:attrNameLst>
                                          <p:attrName>style.visibility</p:attrName>
                                        </p:attrNameLst>
                                      </p:cBhvr>
                                      <p:to>
                                        <p:strVal val="visible"/>
                                      </p:to>
                                    </p:set>
                                    <p:animEffect transition="in" filter="wipe(up)">
                                      <p:cBhvr>
                                        <p:cTn id="139" dur="500"/>
                                        <p:tgtEl>
                                          <p:spTgt spid="39"/>
                                        </p:tgtEl>
                                      </p:cBhvr>
                                    </p:animEffect>
                                  </p:childTnLst>
                                </p:cTn>
                              </p:par>
                            </p:childTnLst>
                          </p:cTn>
                        </p:par>
                        <p:par>
                          <p:cTn id="140" fill="hold">
                            <p:stCondLst>
                              <p:cond delay="5500"/>
                            </p:stCondLst>
                            <p:childTnLst>
                              <p:par>
                                <p:cTn id="141" presetID="47" presetClass="entr" presetSubtype="0" fill="hold" grpId="0" nodeType="afterEffect">
                                  <p:stCondLst>
                                    <p:cond delay="0"/>
                                  </p:stCondLst>
                                  <p:childTnLst>
                                    <p:set>
                                      <p:cBhvr>
                                        <p:cTn id="142" dur="1" fill="hold">
                                          <p:stCondLst>
                                            <p:cond delay="0"/>
                                          </p:stCondLst>
                                        </p:cTn>
                                        <p:tgtEl>
                                          <p:spTgt spid="38"/>
                                        </p:tgtEl>
                                        <p:attrNameLst>
                                          <p:attrName>style.visibility</p:attrName>
                                        </p:attrNameLst>
                                      </p:cBhvr>
                                      <p:to>
                                        <p:strVal val="visible"/>
                                      </p:to>
                                    </p:set>
                                    <p:animEffect transition="in" filter="fade">
                                      <p:cBhvr>
                                        <p:cTn id="143" dur="1000"/>
                                        <p:tgtEl>
                                          <p:spTgt spid="38"/>
                                        </p:tgtEl>
                                      </p:cBhvr>
                                    </p:animEffect>
                                    <p:anim calcmode="lin" valueType="num">
                                      <p:cBhvr>
                                        <p:cTn id="144" dur="1000" fill="hold"/>
                                        <p:tgtEl>
                                          <p:spTgt spid="38"/>
                                        </p:tgtEl>
                                        <p:attrNameLst>
                                          <p:attrName>ppt_x</p:attrName>
                                        </p:attrNameLst>
                                      </p:cBhvr>
                                      <p:tavLst>
                                        <p:tav tm="0">
                                          <p:val>
                                            <p:strVal val="#ppt_x"/>
                                          </p:val>
                                        </p:tav>
                                        <p:tav tm="100000">
                                          <p:val>
                                            <p:strVal val="#ppt_x"/>
                                          </p:val>
                                        </p:tav>
                                      </p:tavLst>
                                    </p:anim>
                                    <p:anim calcmode="lin" valueType="num">
                                      <p:cBhvr>
                                        <p:cTn id="145" dur="1000" fill="hold"/>
                                        <p:tgtEl>
                                          <p:spTgt spid="38"/>
                                        </p:tgtEl>
                                        <p:attrNameLst>
                                          <p:attrName>ppt_y</p:attrName>
                                        </p:attrNameLst>
                                      </p:cBhvr>
                                      <p:tavLst>
                                        <p:tav tm="0">
                                          <p:val>
                                            <p:strVal val="#ppt_y-.1"/>
                                          </p:val>
                                        </p:tav>
                                        <p:tav tm="100000">
                                          <p:val>
                                            <p:strVal val="#ppt_y"/>
                                          </p:val>
                                        </p:tav>
                                      </p:tavLst>
                                    </p:anim>
                                  </p:childTnLst>
                                </p:cTn>
                              </p:par>
                            </p:childTnLst>
                          </p:cTn>
                        </p:par>
                        <p:par>
                          <p:cTn id="146" fill="hold">
                            <p:stCondLst>
                              <p:cond delay="6500"/>
                            </p:stCondLst>
                            <p:childTnLst>
                              <p:par>
                                <p:cTn id="147" presetID="10" presetClass="exit" presetSubtype="0" fill="hold" grpId="0" nodeType="afterEffect">
                                  <p:stCondLst>
                                    <p:cond delay="0"/>
                                  </p:stCondLst>
                                  <p:childTnLst>
                                    <p:animEffect transition="out" filter="fade">
                                      <p:cBhvr>
                                        <p:cTn id="148" dur="500"/>
                                        <p:tgtEl>
                                          <p:spTgt spid="15"/>
                                        </p:tgtEl>
                                      </p:cBhvr>
                                    </p:animEffect>
                                    <p:set>
                                      <p:cBhvr>
                                        <p:cTn id="149" dur="1" fill="hold">
                                          <p:stCondLst>
                                            <p:cond delay="499"/>
                                          </p:stCondLst>
                                        </p:cTn>
                                        <p:tgtEl>
                                          <p:spTgt spid="15"/>
                                        </p:tgtEl>
                                        <p:attrNameLst>
                                          <p:attrName>style.visibility</p:attrName>
                                        </p:attrNameLst>
                                      </p:cBhvr>
                                      <p:to>
                                        <p:strVal val="hidden"/>
                                      </p:to>
                                    </p:set>
                                  </p:childTnLst>
                                </p:cTn>
                              </p:par>
                              <p:par>
                                <p:cTn id="150" presetID="10" presetClass="exit" presetSubtype="0" fill="hold" grpId="1" nodeType="withEffect">
                                  <p:stCondLst>
                                    <p:cond delay="0"/>
                                  </p:stCondLst>
                                  <p:childTnLst>
                                    <p:animEffect transition="out" filter="fade">
                                      <p:cBhvr>
                                        <p:cTn id="151" dur="500"/>
                                        <p:tgtEl>
                                          <p:spTgt spid="35"/>
                                        </p:tgtEl>
                                      </p:cBhvr>
                                    </p:animEffect>
                                    <p:set>
                                      <p:cBhvr>
                                        <p:cTn id="152" dur="1" fill="hold">
                                          <p:stCondLst>
                                            <p:cond delay="499"/>
                                          </p:stCondLst>
                                        </p:cTn>
                                        <p:tgtEl>
                                          <p:spTgt spid="35"/>
                                        </p:tgtEl>
                                        <p:attrNameLst>
                                          <p:attrName>style.visibility</p:attrName>
                                        </p:attrNameLst>
                                      </p:cBhvr>
                                      <p:to>
                                        <p:strVal val="hidden"/>
                                      </p:to>
                                    </p:set>
                                  </p:childTnLst>
                                </p:cTn>
                              </p:par>
                            </p:childTnLst>
                          </p:cTn>
                        </p:par>
                        <p:par>
                          <p:cTn id="153" fill="hold">
                            <p:stCondLst>
                              <p:cond delay="7000"/>
                            </p:stCondLst>
                            <p:childTnLst>
                              <p:par>
                                <p:cTn id="154" presetID="22" presetClass="entr" presetSubtype="8" fill="hold" grpId="0" nodeType="afterEffect">
                                  <p:stCondLst>
                                    <p:cond delay="0"/>
                                  </p:stCondLst>
                                  <p:childTnLst>
                                    <p:set>
                                      <p:cBhvr>
                                        <p:cTn id="155" dur="1" fill="hold">
                                          <p:stCondLst>
                                            <p:cond delay="0"/>
                                          </p:stCondLst>
                                        </p:cTn>
                                        <p:tgtEl>
                                          <p:spTgt spid="24"/>
                                        </p:tgtEl>
                                        <p:attrNameLst>
                                          <p:attrName>style.visibility</p:attrName>
                                        </p:attrNameLst>
                                      </p:cBhvr>
                                      <p:to>
                                        <p:strVal val="visible"/>
                                      </p:to>
                                    </p:set>
                                    <p:animEffect transition="in" filter="wipe(left)">
                                      <p:cBhvr>
                                        <p:cTn id="156"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5" grpId="1" animBg="1"/>
      <p:bldP spid="34" grpId="0" animBg="1"/>
      <p:bldP spid="34" grpId="1" animBg="1"/>
      <p:bldP spid="28" grpId="0" animBg="1"/>
      <p:bldP spid="28" grpId="1" animBg="1"/>
      <p:bldP spid="27" grpId="0" animBg="1"/>
      <p:bldP spid="27" grpId="1" animBg="1"/>
      <p:bldP spid="26" grpId="0" animBg="1"/>
      <p:bldP spid="26" grpId="1" animBg="1"/>
      <p:bldP spid="25" grpId="0" animBg="1"/>
      <p:bldP spid="25"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P spid="15" grpId="0" animBg="1"/>
      <p:bldP spid="15" grpId="1" animBg="1"/>
      <p:bldP spid="19" grpId="0" animBg="1"/>
      <p:bldP spid="20" grpId="0" animBg="1"/>
      <p:bldP spid="21" grpId="0" animBg="1"/>
      <p:bldP spid="22" grpId="0" animBg="1"/>
      <p:bldP spid="23" grpId="0" animBg="1"/>
      <p:bldP spid="24" grpId="0" animBg="1"/>
      <p:bldP spid="2" grpId="0" animBg="1"/>
      <p:bldP spid="2" grpId="1" animBg="1"/>
      <p:bldP spid="37" grpId="0"/>
      <p:bldP spid="37" grpId="1"/>
      <p:bldP spid="38" grpId="0"/>
      <p:bldP spid="39"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23" name="Rectangle 22"/>
          <p:cNvSpPr/>
          <p:nvPr/>
        </p:nvSpPr>
        <p:spPr>
          <a:xfrm>
            <a:off x="-166098" y="2560321"/>
            <a:ext cx="8249920" cy="758339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Conceptualisation</a:t>
            </a:r>
            <a:endParaRPr lang="fr" sz="3600" dirty="0">
              <a:solidFill>
                <a:schemeClr val="bg1"/>
              </a:solidFill>
              <a:latin typeface="FiraSans Regular"/>
              <a:ea typeface="Segoe Pro Display Light" charset="0"/>
              <a:cs typeface="Segoe Pro Display Light" charset="0"/>
            </a:endParaRPr>
          </a:p>
        </p:txBody>
      </p:sp>
      <p:grpSp>
        <p:nvGrpSpPr>
          <p:cNvPr id="38" name="Groupe 37"/>
          <p:cNvGrpSpPr/>
          <p:nvPr/>
        </p:nvGrpSpPr>
        <p:grpSpPr>
          <a:xfrm>
            <a:off x="180568" y="1294734"/>
            <a:ext cx="571500" cy="646331"/>
            <a:chOff x="274274" y="1305646"/>
            <a:chExt cx="571500" cy="646331"/>
          </a:xfrm>
        </p:grpSpPr>
        <p:sp>
          <p:nvSpPr>
            <p:cNvPr id="43" name="Rectangle 42"/>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ZoneTexte 45"/>
            <p:cNvSpPr txBox="1"/>
            <p:nvPr/>
          </p:nvSpPr>
          <p:spPr>
            <a:xfrm>
              <a:off x="274274" y="1305646"/>
              <a:ext cx="571500" cy="646331"/>
            </a:xfrm>
            <a:prstGeom prst="rect">
              <a:avLst/>
            </a:prstGeom>
            <a:noFill/>
          </p:spPr>
          <p:txBody>
            <a:bodyPr wrap="square" rtlCol="0">
              <a:spAutoFit/>
            </a:bodyPr>
            <a:lstStyle/>
            <a:p>
              <a:pPr algn="ctr"/>
              <a:r>
                <a:rPr lang="fr-FR" sz="3600" b="1" dirty="0" smtClean="0">
                  <a:solidFill>
                    <a:srgbClr val="D24726"/>
                  </a:solidFill>
                </a:rPr>
                <a:t>5</a:t>
              </a:r>
              <a:endParaRPr lang="fr-FR" sz="3600" b="1" dirty="0">
                <a:solidFill>
                  <a:srgbClr val="D24726"/>
                </a:solidFill>
              </a:endParaRPr>
            </a:p>
          </p:txBody>
        </p:sp>
      </p:grpSp>
      <p:sp>
        <p:nvSpPr>
          <p:cNvPr id="4" name="ZoneTexte 3"/>
          <p:cNvSpPr txBox="1"/>
          <p:nvPr/>
        </p:nvSpPr>
        <p:spPr>
          <a:xfrm>
            <a:off x="974590" y="4249992"/>
            <a:ext cx="1291730" cy="338554"/>
          </a:xfrm>
          <a:prstGeom prst="rect">
            <a:avLst/>
          </a:prstGeom>
          <a:noFill/>
        </p:spPr>
        <p:txBody>
          <a:bodyPr wrap="square" rtlCol="0">
            <a:spAutoFit/>
          </a:bodyPr>
          <a:lstStyle/>
          <a:p>
            <a:r>
              <a:rPr lang="fr-FR" sz="1600" spc="500" dirty="0" smtClean="0">
                <a:latin typeface="FiraSans Regular"/>
              </a:rPr>
              <a:t>AVANT</a:t>
            </a:r>
          </a:p>
        </p:txBody>
      </p:sp>
      <p:sp>
        <p:nvSpPr>
          <p:cNvPr id="5" name="Rectangle 4"/>
          <p:cNvSpPr/>
          <p:nvPr/>
        </p:nvSpPr>
        <p:spPr>
          <a:xfrm>
            <a:off x="1049814" y="6318982"/>
            <a:ext cx="1983235" cy="830997"/>
          </a:xfrm>
          <a:prstGeom prst="rect">
            <a:avLst/>
          </a:prstGeom>
        </p:spPr>
        <p:txBody>
          <a:bodyPr wrap="none">
            <a:spAutoFit/>
          </a:bodyPr>
          <a:lstStyle/>
          <a:p>
            <a:pPr algn="ctr"/>
            <a:r>
              <a:rPr lang="fr-FR" sz="1600" dirty="0" smtClean="0">
                <a:latin typeface="FiraSans Regular"/>
              </a:rPr>
              <a:t>L’enseignant </a:t>
            </a:r>
          </a:p>
          <a:p>
            <a:pPr algn="ctr"/>
            <a:r>
              <a:rPr lang="fr-FR" sz="1600" dirty="0">
                <a:latin typeface="FiraSans Regular"/>
              </a:rPr>
              <a:t>d</a:t>
            </a:r>
            <a:r>
              <a:rPr lang="fr-FR" sz="1600" dirty="0" smtClean="0">
                <a:latin typeface="FiraSans Regular"/>
              </a:rPr>
              <a:t>irige</a:t>
            </a:r>
          </a:p>
          <a:p>
            <a:pPr algn="ctr"/>
            <a:r>
              <a:rPr lang="fr-FR" sz="1600" dirty="0" smtClean="0">
                <a:latin typeface="FiraSans Regular"/>
              </a:rPr>
              <a:t>la conceptualisation</a:t>
            </a:r>
            <a:endParaRPr lang="fr-FR" sz="1600" dirty="0">
              <a:latin typeface="FiraSans Regular"/>
            </a:endParaRPr>
          </a:p>
        </p:txBody>
      </p:sp>
      <p:sp>
        <p:nvSpPr>
          <p:cNvPr id="24" name="ZoneTexte 23"/>
          <p:cNvSpPr txBox="1"/>
          <p:nvPr/>
        </p:nvSpPr>
        <p:spPr>
          <a:xfrm>
            <a:off x="694440" y="3626184"/>
            <a:ext cx="2885988" cy="369332"/>
          </a:xfrm>
          <a:prstGeom prst="rect">
            <a:avLst/>
          </a:prstGeom>
          <a:noFill/>
        </p:spPr>
        <p:txBody>
          <a:bodyPr wrap="square" rtlCol="0">
            <a:spAutoFit/>
          </a:bodyPr>
          <a:lstStyle/>
          <a:p>
            <a:r>
              <a:rPr lang="fr-FR" b="1" dirty="0" smtClean="0">
                <a:latin typeface="FiraSans Regular"/>
              </a:rPr>
              <a:t>Quand conceptualiser ?</a:t>
            </a:r>
            <a:endParaRPr lang="fr-FR" b="1" dirty="0">
              <a:latin typeface="FiraSans Regular"/>
            </a:endParaRPr>
          </a:p>
        </p:txBody>
      </p:sp>
      <p:sp>
        <p:nvSpPr>
          <p:cNvPr id="6" name="Rectangle à coins arrondis 5"/>
          <p:cNvSpPr/>
          <p:nvPr/>
        </p:nvSpPr>
        <p:spPr>
          <a:xfrm>
            <a:off x="691714" y="3546211"/>
            <a:ext cx="2732206" cy="567775"/>
          </a:xfrm>
          <a:prstGeom prst="roundRect">
            <a:avLst/>
          </a:prstGeom>
          <a:noFill/>
          <a:ln w="28575">
            <a:solidFill>
              <a:schemeClr val="accent4"/>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sp>
        <p:nvSpPr>
          <p:cNvPr id="27" name="Rectangle 26"/>
          <p:cNvSpPr/>
          <p:nvPr/>
        </p:nvSpPr>
        <p:spPr>
          <a:xfrm>
            <a:off x="1923044" y="6107555"/>
            <a:ext cx="4345676" cy="369332"/>
          </a:xfrm>
          <a:prstGeom prst="rect">
            <a:avLst/>
          </a:prstGeom>
        </p:spPr>
        <p:txBody>
          <a:bodyPr wrap="square">
            <a:spAutoFit/>
          </a:bodyPr>
          <a:lstStyle/>
          <a:p>
            <a:pPr algn="ctr"/>
            <a:r>
              <a:rPr lang="fr-FR" b="1" dirty="0" smtClean="0">
                <a:latin typeface="FiraSans Regular"/>
              </a:rPr>
              <a:t>Le mécanisme de conceptualisation</a:t>
            </a:r>
            <a:endParaRPr lang="fr-FR" b="1" dirty="0">
              <a:latin typeface="FiraSans Regular"/>
            </a:endParaRPr>
          </a:p>
        </p:txBody>
      </p:sp>
      <p:sp>
        <p:nvSpPr>
          <p:cNvPr id="25" name="Rectangle à coins arrondis 24"/>
          <p:cNvSpPr/>
          <p:nvPr/>
        </p:nvSpPr>
        <p:spPr>
          <a:xfrm>
            <a:off x="691714" y="5641556"/>
            <a:ext cx="2732206" cy="567775"/>
          </a:xfrm>
          <a:prstGeom prst="roundRect">
            <a:avLst/>
          </a:prstGeom>
          <a:noFill/>
          <a:ln w="28575">
            <a:solidFill>
              <a:schemeClr val="accent4"/>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sp>
        <p:nvSpPr>
          <p:cNvPr id="28" name="ZoneTexte 27"/>
          <p:cNvSpPr txBox="1"/>
          <p:nvPr/>
        </p:nvSpPr>
        <p:spPr>
          <a:xfrm>
            <a:off x="691714" y="5740777"/>
            <a:ext cx="2661086" cy="369332"/>
          </a:xfrm>
          <a:prstGeom prst="rect">
            <a:avLst/>
          </a:prstGeom>
          <a:noFill/>
        </p:spPr>
        <p:txBody>
          <a:bodyPr wrap="square" rtlCol="0">
            <a:spAutoFit/>
          </a:bodyPr>
          <a:lstStyle/>
          <a:p>
            <a:r>
              <a:rPr lang="fr-FR" b="1" dirty="0" smtClean="0">
                <a:latin typeface="FiraSans Regular"/>
              </a:rPr>
              <a:t>Qui conceptualise ?</a:t>
            </a:r>
            <a:endParaRPr lang="fr-FR" b="1" dirty="0">
              <a:latin typeface="FiraSans Regular"/>
            </a:endParaRPr>
          </a:p>
        </p:txBody>
      </p:sp>
      <p:sp>
        <p:nvSpPr>
          <p:cNvPr id="29" name="ZoneTexte 28"/>
          <p:cNvSpPr txBox="1"/>
          <p:nvPr/>
        </p:nvSpPr>
        <p:spPr>
          <a:xfrm>
            <a:off x="974590" y="4638774"/>
            <a:ext cx="1291730" cy="338554"/>
          </a:xfrm>
          <a:prstGeom prst="rect">
            <a:avLst/>
          </a:prstGeom>
          <a:noFill/>
        </p:spPr>
        <p:txBody>
          <a:bodyPr wrap="square" rtlCol="0">
            <a:spAutoFit/>
          </a:bodyPr>
          <a:lstStyle/>
          <a:p>
            <a:r>
              <a:rPr lang="fr-FR" sz="1600" dirty="0" smtClean="0">
                <a:latin typeface="FiraSans Regular"/>
              </a:rPr>
              <a:t>PENDANT</a:t>
            </a:r>
          </a:p>
        </p:txBody>
      </p:sp>
      <p:sp>
        <p:nvSpPr>
          <p:cNvPr id="30" name="ZoneTexte 29"/>
          <p:cNvSpPr txBox="1"/>
          <p:nvPr/>
        </p:nvSpPr>
        <p:spPr>
          <a:xfrm>
            <a:off x="974589" y="5029688"/>
            <a:ext cx="1402851" cy="338554"/>
          </a:xfrm>
          <a:prstGeom prst="rect">
            <a:avLst/>
          </a:prstGeom>
          <a:noFill/>
        </p:spPr>
        <p:txBody>
          <a:bodyPr wrap="square" rtlCol="0">
            <a:spAutoFit/>
          </a:bodyPr>
          <a:lstStyle/>
          <a:p>
            <a:r>
              <a:rPr lang="fr-FR" sz="1600" spc="550" dirty="0" smtClean="0">
                <a:latin typeface="FiraSans Regular"/>
              </a:rPr>
              <a:t>APRÈS</a:t>
            </a:r>
          </a:p>
        </p:txBody>
      </p:sp>
      <p:sp>
        <p:nvSpPr>
          <p:cNvPr id="7" name="Rectangle 6"/>
          <p:cNvSpPr/>
          <p:nvPr/>
        </p:nvSpPr>
        <p:spPr>
          <a:xfrm>
            <a:off x="2266320" y="4605903"/>
            <a:ext cx="4471096" cy="338554"/>
          </a:xfrm>
          <a:prstGeom prst="rect">
            <a:avLst/>
          </a:prstGeom>
        </p:spPr>
        <p:txBody>
          <a:bodyPr wrap="none">
            <a:spAutoFit/>
          </a:bodyPr>
          <a:lstStyle/>
          <a:p>
            <a:r>
              <a:rPr lang="fr-FR" sz="1600" dirty="0" smtClean="0">
                <a:latin typeface="FiraSans Regular"/>
              </a:rPr>
              <a:t>La démarche de résolution de </a:t>
            </a:r>
            <a:r>
              <a:rPr lang="fr-FR" sz="1600" dirty="0">
                <a:latin typeface="FiraSans Regular"/>
              </a:rPr>
              <a:t>la problématique</a:t>
            </a:r>
          </a:p>
        </p:txBody>
      </p:sp>
      <p:sp>
        <p:nvSpPr>
          <p:cNvPr id="31" name="Rectangle 30"/>
          <p:cNvSpPr/>
          <p:nvPr/>
        </p:nvSpPr>
        <p:spPr>
          <a:xfrm>
            <a:off x="1261036" y="7620355"/>
            <a:ext cx="1602900" cy="584775"/>
          </a:xfrm>
          <a:prstGeom prst="rect">
            <a:avLst/>
          </a:prstGeom>
        </p:spPr>
        <p:txBody>
          <a:bodyPr wrap="square">
            <a:spAutoFit/>
          </a:bodyPr>
          <a:lstStyle/>
          <a:p>
            <a:pPr algn="ctr"/>
            <a:r>
              <a:rPr lang="fr-FR" sz="1600" dirty="0" smtClean="0">
                <a:latin typeface="FiraSans Regular"/>
              </a:rPr>
              <a:t>Les apprenants </a:t>
            </a:r>
          </a:p>
          <a:p>
            <a:pPr algn="ctr"/>
            <a:r>
              <a:rPr lang="fr-FR" sz="1600" dirty="0" smtClean="0">
                <a:latin typeface="FiraSans Regular"/>
              </a:rPr>
              <a:t>participent  </a:t>
            </a:r>
            <a:endParaRPr lang="fr-FR" sz="1600" dirty="0">
              <a:latin typeface="FiraSans Regular"/>
            </a:endParaRPr>
          </a:p>
        </p:txBody>
      </p:sp>
      <p:sp>
        <p:nvSpPr>
          <p:cNvPr id="32" name="Rectangle à coins arrondis 31"/>
          <p:cNvSpPr/>
          <p:nvPr/>
        </p:nvSpPr>
        <p:spPr>
          <a:xfrm>
            <a:off x="577494" y="8720982"/>
            <a:ext cx="2732206" cy="567775"/>
          </a:xfrm>
          <a:prstGeom prst="roundRect">
            <a:avLst/>
          </a:prstGeom>
          <a:noFill/>
          <a:ln w="28575">
            <a:solidFill>
              <a:schemeClr val="accent4"/>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sp>
        <p:nvSpPr>
          <p:cNvPr id="33" name="ZoneTexte 32"/>
          <p:cNvSpPr txBox="1"/>
          <p:nvPr/>
        </p:nvSpPr>
        <p:spPr>
          <a:xfrm>
            <a:off x="608558" y="8817858"/>
            <a:ext cx="2620236" cy="369332"/>
          </a:xfrm>
          <a:prstGeom prst="rect">
            <a:avLst/>
          </a:prstGeom>
          <a:noFill/>
        </p:spPr>
        <p:txBody>
          <a:bodyPr wrap="square" rtlCol="0">
            <a:spAutoFit/>
          </a:bodyPr>
          <a:lstStyle/>
          <a:p>
            <a:r>
              <a:rPr lang="fr-FR" b="1" dirty="0" smtClean="0">
                <a:latin typeface="FiraSans Regular"/>
              </a:rPr>
              <a:t>Sous quelle forme ?</a:t>
            </a:r>
            <a:endParaRPr lang="fr-FR" b="1" dirty="0">
              <a:latin typeface="FiraSans Regular"/>
            </a:endParaRPr>
          </a:p>
        </p:txBody>
      </p:sp>
      <p:sp>
        <p:nvSpPr>
          <p:cNvPr id="34" name="Rectangle 33"/>
          <p:cNvSpPr/>
          <p:nvPr/>
        </p:nvSpPr>
        <p:spPr>
          <a:xfrm>
            <a:off x="4039958" y="8763983"/>
            <a:ext cx="1096775" cy="338554"/>
          </a:xfrm>
          <a:prstGeom prst="rect">
            <a:avLst/>
          </a:prstGeom>
        </p:spPr>
        <p:txBody>
          <a:bodyPr wrap="none">
            <a:spAutoFit/>
          </a:bodyPr>
          <a:lstStyle/>
          <a:p>
            <a:r>
              <a:rPr lang="fr-FR" sz="1600" dirty="0" smtClean="0">
                <a:latin typeface="FiraSans Regular"/>
              </a:rPr>
              <a:t>Synthèse </a:t>
            </a:r>
            <a:endParaRPr lang="fr-FR" sz="1600" dirty="0">
              <a:latin typeface="FiraSans Regular"/>
            </a:endParaRPr>
          </a:p>
        </p:txBody>
      </p:sp>
      <p:sp>
        <p:nvSpPr>
          <p:cNvPr id="35" name="Rectangle 34"/>
          <p:cNvSpPr/>
          <p:nvPr/>
        </p:nvSpPr>
        <p:spPr>
          <a:xfrm>
            <a:off x="4039958" y="9085557"/>
            <a:ext cx="936475" cy="338554"/>
          </a:xfrm>
          <a:prstGeom prst="rect">
            <a:avLst/>
          </a:prstGeom>
        </p:spPr>
        <p:txBody>
          <a:bodyPr wrap="none">
            <a:spAutoFit/>
          </a:bodyPr>
          <a:lstStyle/>
          <a:p>
            <a:r>
              <a:rPr lang="fr-FR" sz="1600" dirty="0" smtClean="0">
                <a:latin typeface="FiraSans Regular"/>
              </a:rPr>
              <a:t>Schéma</a:t>
            </a:r>
            <a:endParaRPr lang="fr-FR" sz="1600" dirty="0">
              <a:latin typeface="FiraSans Regular"/>
            </a:endParaRPr>
          </a:p>
        </p:txBody>
      </p:sp>
      <p:sp>
        <p:nvSpPr>
          <p:cNvPr id="36" name="Rectangle 35"/>
          <p:cNvSpPr/>
          <p:nvPr/>
        </p:nvSpPr>
        <p:spPr>
          <a:xfrm>
            <a:off x="4039958" y="9401711"/>
            <a:ext cx="1451038" cy="338554"/>
          </a:xfrm>
          <a:prstGeom prst="rect">
            <a:avLst/>
          </a:prstGeom>
        </p:spPr>
        <p:txBody>
          <a:bodyPr wrap="none">
            <a:spAutoFit/>
          </a:bodyPr>
          <a:lstStyle/>
          <a:p>
            <a:r>
              <a:rPr lang="fr-FR" sz="1600" dirty="0" smtClean="0">
                <a:latin typeface="FiraSans Regular"/>
              </a:rPr>
              <a:t>Procédure … </a:t>
            </a:r>
            <a:endParaRPr lang="fr-FR" sz="1600" dirty="0">
              <a:latin typeface="FiraSans Regular"/>
            </a:endParaRPr>
          </a:p>
        </p:txBody>
      </p:sp>
      <p:sp>
        <p:nvSpPr>
          <p:cNvPr id="39" name="Rectangle 38"/>
          <p:cNvSpPr/>
          <p:nvPr/>
        </p:nvSpPr>
        <p:spPr>
          <a:xfrm>
            <a:off x="3735118" y="6298959"/>
            <a:ext cx="2683747" cy="830997"/>
          </a:xfrm>
          <a:prstGeom prst="rect">
            <a:avLst/>
          </a:prstGeom>
        </p:spPr>
        <p:txBody>
          <a:bodyPr wrap="none">
            <a:spAutoFit/>
          </a:bodyPr>
          <a:lstStyle/>
          <a:p>
            <a:pPr algn="ctr"/>
            <a:r>
              <a:rPr lang="fr-FR" sz="1600" dirty="0" smtClean="0">
                <a:latin typeface="FiraSans Regular"/>
              </a:rPr>
              <a:t>Les apprenants entre pairs </a:t>
            </a:r>
          </a:p>
          <a:p>
            <a:pPr algn="ctr"/>
            <a:r>
              <a:rPr lang="fr-FR" sz="1600" dirty="0" smtClean="0">
                <a:latin typeface="FiraSans Regular"/>
              </a:rPr>
              <a:t>réalisent</a:t>
            </a:r>
          </a:p>
          <a:p>
            <a:pPr algn="ctr"/>
            <a:r>
              <a:rPr lang="fr-FR" sz="1600" dirty="0" smtClean="0">
                <a:latin typeface="FiraSans Regular"/>
              </a:rPr>
              <a:t>la conceptualisation</a:t>
            </a:r>
            <a:endParaRPr lang="fr-FR" sz="1600" dirty="0">
              <a:latin typeface="FiraSans Regular"/>
            </a:endParaRPr>
          </a:p>
        </p:txBody>
      </p:sp>
      <p:sp>
        <p:nvSpPr>
          <p:cNvPr id="40" name="Rectangle 39"/>
          <p:cNvSpPr/>
          <p:nvPr/>
        </p:nvSpPr>
        <p:spPr>
          <a:xfrm>
            <a:off x="4062305" y="7513316"/>
            <a:ext cx="1983235" cy="830997"/>
          </a:xfrm>
          <a:prstGeom prst="rect">
            <a:avLst/>
          </a:prstGeom>
        </p:spPr>
        <p:txBody>
          <a:bodyPr wrap="none">
            <a:spAutoFit/>
          </a:bodyPr>
          <a:lstStyle/>
          <a:p>
            <a:pPr algn="ctr"/>
            <a:r>
              <a:rPr lang="fr-FR" sz="1600" dirty="0" smtClean="0">
                <a:latin typeface="FiraSans Regular"/>
              </a:rPr>
              <a:t>L’enseignant </a:t>
            </a:r>
          </a:p>
          <a:p>
            <a:pPr algn="ctr"/>
            <a:r>
              <a:rPr lang="fr-FR" sz="1600" dirty="0" smtClean="0">
                <a:latin typeface="FiraSans Regular"/>
              </a:rPr>
              <a:t>valide</a:t>
            </a:r>
          </a:p>
          <a:p>
            <a:pPr algn="ctr"/>
            <a:r>
              <a:rPr lang="fr-FR" sz="1600" dirty="0" smtClean="0">
                <a:latin typeface="FiraSans Regular"/>
              </a:rPr>
              <a:t>la conceptualisation</a:t>
            </a:r>
            <a:endParaRPr lang="fr-FR" sz="1600" dirty="0">
              <a:latin typeface="FiraSans Regular"/>
            </a:endParaRPr>
          </a:p>
        </p:txBody>
      </p:sp>
      <p:sp>
        <p:nvSpPr>
          <p:cNvPr id="8" name="Flèche vers le bas 7"/>
          <p:cNvSpPr/>
          <p:nvPr/>
        </p:nvSpPr>
        <p:spPr>
          <a:xfrm>
            <a:off x="1826896" y="7343641"/>
            <a:ext cx="375920" cy="321259"/>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sz="1600">
              <a:latin typeface="FiraSans Regular"/>
            </a:endParaRPr>
          </a:p>
        </p:txBody>
      </p:sp>
      <p:sp>
        <p:nvSpPr>
          <p:cNvPr id="42" name="Flèche vers le bas 41"/>
          <p:cNvSpPr/>
          <p:nvPr/>
        </p:nvSpPr>
        <p:spPr>
          <a:xfrm>
            <a:off x="4859803" y="7203836"/>
            <a:ext cx="375920" cy="321259"/>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sz="1600">
              <a:latin typeface="FiraSans Regular"/>
            </a:endParaRPr>
          </a:p>
        </p:txBody>
      </p:sp>
      <p:sp>
        <p:nvSpPr>
          <p:cNvPr id="44"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45" name="Rettangolo 10"/>
          <p:cNvSpPr/>
          <p:nvPr/>
        </p:nvSpPr>
        <p:spPr>
          <a:xfrm>
            <a:off x="2863935" y="178560"/>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47" name="Rettangolo 10"/>
          <p:cNvSpPr/>
          <p:nvPr/>
        </p:nvSpPr>
        <p:spPr>
          <a:xfrm>
            <a:off x="3931004" y="195263"/>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48" name="Rettangolo 10"/>
          <p:cNvSpPr/>
          <p:nvPr/>
        </p:nvSpPr>
        <p:spPr>
          <a:xfrm>
            <a:off x="4998073" y="195263"/>
            <a:ext cx="1113062" cy="367873"/>
          </a:xfrm>
          <a:prstGeom prst="roundRect">
            <a:avLst>
              <a:gd name="adj" fmla="val 50000"/>
            </a:avLst>
          </a:prstGeom>
          <a:solidFill>
            <a:srgbClr val="E68F7A"/>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49"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50" name="Rettangolo 10"/>
          <p:cNvSpPr/>
          <p:nvPr/>
        </p:nvSpPr>
        <p:spPr>
          <a:xfrm>
            <a:off x="6134203" y="195263"/>
            <a:ext cx="1530898"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51"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rgbClr val="E68F7A"/>
                </a:solidFill>
                <a:latin typeface="Segoe Pro Display" charset="0"/>
                <a:ea typeface="Segoe Pro Display" charset="0"/>
                <a:cs typeface="Segoe Pro Display" charset="0"/>
              </a:rPr>
              <a:t>Démarche</a:t>
            </a:r>
            <a:r>
              <a:rPr lang="en-US" sz="1100" b="1" dirty="0" smtClean="0">
                <a:solidFill>
                  <a:srgbClr val="E68F7A"/>
                </a:solidFill>
                <a:latin typeface="Segoe Pro Display" charset="0"/>
                <a:ea typeface="Segoe Pro Display" charset="0"/>
                <a:cs typeface="Segoe Pro Display" charset="0"/>
              </a:rPr>
              <a:t> de </a:t>
            </a:r>
            <a:r>
              <a:rPr lang="en-US" sz="1100" b="1" dirty="0" err="1" smtClean="0">
                <a:solidFill>
                  <a:srgbClr val="E68F7A"/>
                </a:solidFill>
                <a:latin typeface="Segoe Pro Display" charset="0"/>
                <a:ea typeface="Segoe Pro Display" charset="0"/>
                <a:cs typeface="Segoe Pro Display" charset="0"/>
              </a:rPr>
              <a:t>résolution</a:t>
            </a:r>
            <a:r>
              <a:rPr lang="en-US" sz="1100" b="1" dirty="0" smtClean="0">
                <a:solidFill>
                  <a:srgbClr val="E68F7A"/>
                </a:solidFill>
                <a:latin typeface="Segoe Pro Display" charset="0"/>
                <a:ea typeface="Segoe Pro Display" charset="0"/>
                <a:cs typeface="Segoe Pro Display" charset="0"/>
              </a:rPr>
              <a:t> de la </a:t>
            </a:r>
            <a:r>
              <a:rPr lang="en-US" sz="1100" b="1" dirty="0" err="1" smtClean="0">
                <a:solidFill>
                  <a:srgbClr val="E68F7A"/>
                </a:solidFill>
                <a:latin typeface="Segoe Pro Display" charset="0"/>
                <a:ea typeface="Segoe Pro Display" charset="0"/>
                <a:cs typeface="Segoe Pro Display" charset="0"/>
              </a:rPr>
              <a:t>problématique</a:t>
            </a:r>
            <a:endParaRPr lang="fr" sz="1100" b="1" dirty="0">
              <a:solidFill>
                <a:srgbClr val="E68F7A"/>
              </a:solidFill>
              <a:latin typeface="Segoe Pro Display" charset="0"/>
              <a:ea typeface="Segoe Pro Display" charset="0"/>
              <a:cs typeface="Segoe Pro Display" charset="0"/>
            </a:endParaRPr>
          </a:p>
        </p:txBody>
      </p:sp>
      <p:sp>
        <p:nvSpPr>
          <p:cNvPr id="52" name="Parenthèse fermante 51"/>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4124665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down)">
                                      <p:cBhvr>
                                        <p:cTn id="7" dur="500"/>
                                        <p:tgtEl>
                                          <p:spTgt spid="23"/>
                                        </p:tgtEl>
                                      </p:cBhvr>
                                    </p:animEffect>
                                  </p:childTnLst>
                                </p:cTn>
                              </p:par>
                              <p:par>
                                <p:cTn id="8" presetID="64" presetClass="path" presetSubtype="0" accel="50000" decel="50000" fill="hold" grpId="0" nodeType="withEffect">
                                  <p:stCondLst>
                                    <p:cond delay="0"/>
                                  </p:stCondLst>
                                  <p:childTnLst>
                                    <p:animMotion origin="layout" path="M -7.84314E-7 -3.48485E-6 L -0.00286 -0.32749 " pathEditMode="relative" rAng="0" ptsTypes="AA">
                                      <p:cBhvr>
                                        <p:cTn id="9" dur="2000" fill="hold"/>
                                        <p:tgtEl>
                                          <p:spTgt spid="27"/>
                                        </p:tgtEl>
                                        <p:attrNameLst>
                                          <p:attrName>ppt_x</p:attrName>
                                          <p:attrName>ppt_y</p:attrName>
                                        </p:attrNameLst>
                                      </p:cBhvr>
                                      <p:rCtr x="-143" y="-16383"/>
                                    </p:animMotion>
                                  </p:childTnLst>
                                </p:cTn>
                              </p:par>
                            </p:childTnLst>
                          </p:cTn>
                        </p:par>
                        <p:par>
                          <p:cTn id="10" fill="hold">
                            <p:stCondLst>
                              <p:cond delay="2000"/>
                            </p:stCondLst>
                            <p:childTnLst>
                              <p:par>
                                <p:cTn id="11" presetID="22" presetClass="entr" presetSubtype="1" fill="hold" grpId="0" nodeType="afterEffect">
                                  <p:stCondLst>
                                    <p:cond delay="0"/>
                                  </p:stCondLst>
                                  <p:childTnLst>
                                    <p:set>
                                      <p:cBhvr>
                                        <p:cTn id="12" dur="1" fill="hold">
                                          <p:stCondLst>
                                            <p:cond delay="0"/>
                                          </p:stCondLst>
                                        </p:cTn>
                                        <p:tgtEl>
                                          <p:spTgt spid="24"/>
                                        </p:tgtEl>
                                        <p:attrNameLst>
                                          <p:attrName>style.visibility</p:attrName>
                                        </p:attrNameLst>
                                      </p:cBhvr>
                                      <p:to>
                                        <p:strVal val="visible"/>
                                      </p:to>
                                    </p:set>
                                    <p:animEffect transition="in" filter="wipe(up)">
                                      <p:cBhvr>
                                        <p:cTn id="13" dur="500"/>
                                        <p:tgtEl>
                                          <p:spTgt spid="24"/>
                                        </p:tgtEl>
                                      </p:cBhvr>
                                    </p:animEffect>
                                  </p:childTnLst>
                                </p:cTn>
                              </p:par>
                            </p:childTnLst>
                          </p:cTn>
                        </p:par>
                        <p:par>
                          <p:cTn id="14" fill="hold">
                            <p:stCondLst>
                              <p:cond delay="2500"/>
                            </p:stCondLst>
                            <p:childTnLst>
                              <p:par>
                                <p:cTn id="15" presetID="22" presetClass="entr" presetSubtype="4"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par>
                          <p:cTn id="18" fill="hold">
                            <p:stCondLst>
                              <p:cond delay="3000"/>
                            </p:stCondLst>
                            <p:childTnLst>
                              <p:par>
                                <p:cTn id="19" presetID="22" presetClass="entr" presetSubtype="8" fill="hold" grpId="0" nodeType="after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ipe(left)">
                                      <p:cBhvr>
                                        <p:cTn id="21" dur="500"/>
                                        <p:tgtEl>
                                          <p:spTgt spid="4"/>
                                        </p:tgtEl>
                                      </p:cBhvr>
                                    </p:animEffect>
                                  </p:childTnLst>
                                </p:cTn>
                              </p:par>
                            </p:childTnLst>
                          </p:cTn>
                        </p:par>
                        <p:par>
                          <p:cTn id="22" fill="hold">
                            <p:stCondLst>
                              <p:cond delay="3500"/>
                            </p:stCondLst>
                            <p:childTnLst>
                              <p:par>
                                <p:cTn id="23" presetID="22" presetClass="entr" presetSubtype="8" fill="hold" grpId="0" nodeType="afterEffect">
                                  <p:stCondLst>
                                    <p:cond delay="0"/>
                                  </p:stCondLst>
                                  <p:childTnLst>
                                    <p:set>
                                      <p:cBhvr>
                                        <p:cTn id="24" dur="1" fill="hold">
                                          <p:stCondLst>
                                            <p:cond delay="0"/>
                                          </p:stCondLst>
                                        </p:cTn>
                                        <p:tgtEl>
                                          <p:spTgt spid="29"/>
                                        </p:tgtEl>
                                        <p:attrNameLst>
                                          <p:attrName>style.visibility</p:attrName>
                                        </p:attrNameLst>
                                      </p:cBhvr>
                                      <p:to>
                                        <p:strVal val="visible"/>
                                      </p:to>
                                    </p:set>
                                    <p:animEffect transition="in" filter="wipe(left)">
                                      <p:cBhvr>
                                        <p:cTn id="25" dur="500"/>
                                        <p:tgtEl>
                                          <p:spTgt spid="29"/>
                                        </p:tgtEl>
                                      </p:cBhvr>
                                    </p:animEffect>
                                  </p:childTnLst>
                                </p:cTn>
                              </p:par>
                            </p:childTnLst>
                          </p:cTn>
                        </p:par>
                        <p:par>
                          <p:cTn id="26" fill="hold">
                            <p:stCondLst>
                              <p:cond delay="4000"/>
                            </p:stCondLst>
                            <p:childTnLst>
                              <p:par>
                                <p:cTn id="27" presetID="22" presetClass="entr" presetSubtype="8" fill="hold" grpId="0" nodeType="afterEffect">
                                  <p:stCondLst>
                                    <p:cond delay="0"/>
                                  </p:stCondLst>
                                  <p:childTnLst>
                                    <p:set>
                                      <p:cBhvr>
                                        <p:cTn id="28" dur="1" fill="hold">
                                          <p:stCondLst>
                                            <p:cond delay="0"/>
                                          </p:stCondLst>
                                        </p:cTn>
                                        <p:tgtEl>
                                          <p:spTgt spid="30"/>
                                        </p:tgtEl>
                                        <p:attrNameLst>
                                          <p:attrName>style.visibility</p:attrName>
                                        </p:attrNameLst>
                                      </p:cBhvr>
                                      <p:to>
                                        <p:strVal val="visible"/>
                                      </p:to>
                                    </p:set>
                                    <p:animEffect transition="in" filter="wipe(left)">
                                      <p:cBhvr>
                                        <p:cTn id="29" dur="500"/>
                                        <p:tgtEl>
                                          <p:spTgt spid="30"/>
                                        </p:tgtEl>
                                      </p:cBhvr>
                                    </p:animEffect>
                                  </p:childTnLst>
                                </p:cTn>
                              </p:par>
                            </p:childTnLst>
                          </p:cTn>
                        </p:par>
                        <p:par>
                          <p:cTn id="30" fill="hold">
                            <p:stCondLst>
                              <p:cond delay="4500"/>
                            </p:stCondLst>
                            <p:childTnLst>
                              <p:par>
                                <p:cTn id="31" presetID="22" presetClass="entr" presetSubtype="8" fill="hold" grpId="0" nodeType="after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wipe(left)">
                                      <p:cBhvr>
                                        <p:cTn id="33" dur="5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25"/>
                                        </p:tgtEl>
                                        <p:attrNameLst>
                                          <p:attrName>style.visibility</p:attrName>
                                        </p:attrNameLst>
                                      </p:cBhvr>
                                      <p:to>
                                        <p:strVal val="visible"/>
                                      </p:to>
                                    </p:set>
                                    <p:animEffect transition="in" filter="wipe(down)">
                                      <p:cBhvr>
                                        <p:cTn id="38" dur="500"/>
                                        <p:tgtEl>
                                          <p:spTgt spid="25"/>
                                        </p:tgtEl>
                                      </p:cBhvr>
                                    </p:animEffect>
                                  </p:childTnLst>
                                </p:cTn>
                              </p:par>
                            </p:childTnLst>
                          </p:cTn>
                        </p:par>
                        <p:par>
                          <p:cTn id="39" fill="hold">
                            <p:stCondLst>
                              <p:cond delay="500"/>
                            </p:stCondLst>
                            <p:childTnLst>
                              <p:par>
                                <p:cTn id="40" presetID="22" presetClass="entr" presetSubtype="1" fill="hold" grpId="0" nodeType="afterEffect">
                                  <p:stCondLst>
                                    <p:cond delay="0"/>
                                  </p:stCondLst>
                                  <p:childTnLst>
                                    <p:set>
                                      <p:cBhvr>
                                        <p:cTn id="41" dur="1" fill="hold">
                                          <p:stCondLst>
                                            <p:cond delay="0"/>
                                          </p:stCondLst>
                                        </p:cTn>
                                        <p:tgtEl>
                                          <p:spTgt spid="28"/>
                                        </p:tgtEl>
                                        <p:attrNameLst>
                                          <p:attrName>style.visibility</p:attrName>
                                        </p:attrNameLst>
                                      </p:cBhvr>
                                      <p:to>
                                        <p:strVal val="visible"/>
                                      </p:to>
                                    </p:set>
                                    <p:animEffect transition="in" filter="wipe(up)">
                                      <p:cBhvr>
                                        <p:cTn id="42" dur="500"/>
                                        <p:tgtEl>
                                          <p:spTgt spid="28"/>
                                        </p:tgtEl>
                                      </p:cBhvr>
                                    </p:animEffect>
                                  </p:childTnLst>
                                </p:cTn>
                              </p:par>
                            </p:childTnLst>
                          </p:cTn>
                        </p:par>
                        <p:par>
                          <p:cTn id="43" fill="hold">
                            <p:stCondLst>
                              <p:cond delay="1000"/>
                            </p:stCondLst>
                            <p:childTnLst>
                              <p:par>
                                <p:cTn id="44" presetID="22" presetClass="entr" presetSubtype="8" fill="hold" grpId="0" nodeType="afterEffect">
                                  <p:stCondLst>
                                    <p:cond delay="0"/>
                                  </p:stCondLst>
                                  <p:childTnLst>
                                    <p:set>
                                      <p:cBhvr>
                                        <p:cTn id="45" dur="1" fill="hold">
                                          <p:stCondLst>
                                            <p:cond delay="0"/>
                                          </p:stCondLst>
                                        </p:cTn>
                                        <p:tgtEl>
                                          <p:spTgt spid="5"/>
                                        </p:tgtEl>
                                        <p:attrNameLst>
                                          <p:attrName>style.visibility</p:attrName>
                                        </p:attrNameLst>
                                      </p:cBhvr>
                                      <p:to>
                                        <p:strVal val="visible"/>
                                      </p:to>
                                    </p:set>
                                    <p:animEffect transition="in" filter="wipe(left)">
                                      <p:cBhvr>
                                        <p:cTn id="46" dur="500"/>
                                        <p:tgtEl>
                                          <p:spTgt spid="5"/>
                                        </p:tgtEl>
                                      </p:cBhvr>
                                    </p:animEffect>
                                  </p:childTnLst>
                                </p:cTn>
                              </p:par>
                            </p:childTnLst>
                          </p:cTn>
                        </p:par>
                        <p:par>
                          <p:cTn id="47" fill="hold">
                            <p:stCondLst>
                              <p:cond delay="1500"/>
                            </p:stCondLst>
                            <p:childTnLst>
                              <p:par>
                                <p:cTn id="48" presetID="22" presetClass="entr" presetSubtype="1" fill="hold" grpId="0" nodeType="after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wipe(up)">
                                      <p:cBhvr>
                                        <p:cTn id="50" dur="500"/>
                                        <p:tgtEl>
                                          <p:spTgt spid="8"/>
                                        </p:tgtEl>
                                      </p:cBhvr>
                                    </p:animEffect>
                                  </p:childTnLst>
                                </p:cTn>
                              </p:par>
                            </p:childTnLst>
                          </p:cTn>
                        </p:par>
                        <p:par>
                          <p:cTn id="51" fill="hold">
                            <p:stCondLst>
                              <p:cond delay="2000"/>
                            </p:stCondLst>
                            <p:childTnLst>
                              <p:par>
                                <p:cTn id="52" presetID="22" presetClass="entr" presetSubtype="8" fill="hold" grpId="0" nodeType="afterEffect">
                                  <p:stCondLst>
                                    <p:cond delay="0"/>
                                  </p:stCondLst>
                                  <p:childTnLst>
                                    <p:set>
                                      <p:cBhvr>
                                        <p:cTn id="53" dur="1" fill="hold">
                                          <p:stCondLst>
                                            <p:cond delay="0"/>
                                          </p:stCondLst>
                                        </p:cTn>
                                        <p:tgtEl>
                                          <p:spTgt spid="31"/>
                                        </p:tgtEl>
                                        <p:attrNameLst>
                                          <p:attrName>style.visibility</p:attrName>
                                        </p:attrNameLst>
                                      </p:cBhvr>
                                      <p:to>
                                        <p:strVal val="visible"/>
                                      </p:to>
                                    </p:set>
                                    <p:animEffect transition="in" filter="wipe(left)">
                                      <p:cBhvr>
                                        <p:cTn id="54" dur="500"/>
                                        <p:tgtEl>
                                          <p:spTgt spid="31"/>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8" fill="hold" grpId="0" nodeType="clickEffect">
                                  <p:stCondLst>
                                    <p:cond delay="0"/>
                                  </p:stCondLst>
                                  <p:childTnLst>
                                    <p:set>
                                      <p:cBhvr>
                                        <p:cTn id="58" dur="1" fill="hold">
                                          <p:stCondLst>
                                            <p:cond delay="0"/>
                                          </p:stCondLst>
                                        </p:cTn>
                                        <p:tgtEl>
                                          <p:spTgt spid="39"/>
                                        </p:tgtEl>
                                        <p:attrNameLst>
                                          <p:attrName>style.visibility</p:attrName>
                                        </p:attrNameLst>
                                      </p:cBhvr>
                                      <p:to>
                                        <p:strVal val="visible"/>
                                      </p:to>
                                    </p:set>
                                    <p:animEffect transition="in" filter="wipe(left)">
                                      <p:cBhvr>
                                        <p:cTn id="59" dur="500"/>
                                        <p:tgtEl>
                                          <p:spTgt spid="39"/>
                                        </p:tgtEl>
                                      </p:cBhvr>
                                    </p:animEffect>
                                  </p:childTnLst>
                                </p:cTn>
                              </p:par>
                            </p:childTnLst>
                          </p:cTn>
                        </p:par>
                        <p:par>
                          <p:cTn id="60" fill="hold">
                            <p:stCondLst>
                              <p:cond delay="500"/>
                            </p:stCondLst>
                            <p:childTnLst>
                              <p:par>
                                <p:cTn id="61" presetID="22" presetClass="entr" presetSubtype="1" fill="hold" grpId="0" nodeType="afterEffect">
                                  <p:stCondLst>
                                    <p:cond delay="0"/>
                                  </p:stCondLst>
                                  <p:childTnLst>
                                    <p:set>
                                      <p:cBhvr>
                                        <p:cTn id="62" dur="1" fill="hold">
                                          <p:stCondLst>
                                            <p:cond delay="0"/>
                                          </p:stCondLst>
                                        </p:cTn>
                                        <p:tgtEl>
                                          <p:spTgt spid="42"/>
                                        </p:tgtEl>
                                        <p:attrNameLst>
                                          <p:attrName>style.visibility</p:attrName>
                                        </p:attrNameLst>
                                      </p:cBhvr>
                                      <p:to>
                                        <p:strVal val="visible"/>
                                      </p:to>
                                    </p:set>
                                    <p:animEffect transition="in" filter="wipe(up)">
                                      <p:cBhvr>
                                        <p:cTn id="63" dur="500"/>
                                        <p:tgtEl>
                                          <p:spTgt spid="42"/>
                                        </p:tgtEl>
                                      </p:cBhvr>
                                    </p:animEffect>
                                  </p:childTnLst>
                                </p:cTn>
                              </p:par>
                            </p:childTnLst>
                          </p:cTn>
                        </p:par>
                        <p:par>
                          <p:cTn id="64" fill="hold">
                            <p:stCondLst>
                              <p:cond delay="1000"/>
                            </p:stCondLst>
                            <p:childTnLst>
                              <p:par>
                                <p:cTn id="65" presetID="22" presetClass="entr" presetSubtype="8" fill="hold" grpId="0" nodeType="afterEffect">
                                  <p:stCondLst>
                                    <p:cond delay="0"/>
                                  </p:stCondLst>
                                  <p:childTnLst>
                                    <p:set>
                                      <p:cBhvr>
                                        <p:cTn id="66" dur="1" fill="hold">
                                          <p:stCondLst>
                                            <p:cond delay="0"/>
                                          </p:stCondLst>
                                        </p:cTn>
                                        <p:tgtEl>
                                          <p:spTgt spid="40"/>
                                        </p:tgtEl>
                                        <p:attrNameLst>
                                          <p:attrName>style.visibility</p:attrName>
                                        </p:attrNameLst>
                                      </p:cBhvr>
                                      <p:to>
                                        <p:strVal val="visible"/>
                                      </p:to>
                                    </p:set>
                                    <p:animEffect transition="in" filter="wipe(left)">
                                      <p:cBhvr>
                                        <p:cTn id="67" dur="500"/>
                                        <p:tgtEl>
                                          <p:spTgt spid="40"/>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32"/>
                                        </p:tgtEl>
                                        <p:attrNameLst>
                                          <p:attrName>style.visibility</p:attrName>
                                        </p:attrNameLst>
                                      </p:cBhvr>
                                      <p:to>
                                        <p:strVal val="visible"/>
                                      </p:to>
                                    </p:set>
                                    <p:animEffect transition="in" filter="wipe(down)">
                                      <p:cBhvr>
                                        <p:cTn id="72" dur="500"/>
                                        <p:tgtEl>
                                          <p:spTgt spid="32"/>
                                        </p:tgtEl>
                                      </p:cBhvr>
                                    </p:animEffect>
                                  </p:childTnLst>
                                </p:cTn>
                              </p:par>
                            </p:childTnLst>
                          </p:cTn>
                        </p:par>
                        <p:par>
                          <p:cTn id="73" fill="hold">
                            <p:stCondLst>
                              <p:cond delay="1000"/>
                            </p:stCondLst>
                            <p:childTnLst>
                              <p:par>
                                <p:cTn id="74" presetID="22" presetClass="entr" presetSubtype="1" fill="hold" grpId="0" nodeType="afterEffect">
                                  <p:stCondLst>
                                    <p:cond delay="0"/>
                                  </p:stCondLst>
                                  <p:childTnLst>
                                    <p:set>
                                      <p:cBhvr>
                                        <p:cTn id="75" dur="1" fill="hold">
                                          <p:stCondLst>
                                            <p:cond delay="0"/>
                                          </p:stCondLst>
                                        </p:cTn>
                                        <p:tgtEl>
                                          <p:spTgt spid="33"/>
                                        </p:tgtEl>
                                        <p:attrNameLst>
                                          <p:attrName>style.visibility</p:attrName>
                                        </p:attrNameLst>
                                      </p:cBhvr>
                                      <p:to>
                                        <p:strVal val="visible"/>
                                      </p:to>
                                    </p:set>
                                    <p:animEffect transition="in" filter="wipe(up)">
                                      <p:cBhvr>
                                        <p:cTn id="76" dur="500"/>
                                        <p:tgtEl>
                                          <p:spTgt spid="33"/>
                                        </p:tgtEl>
                                      </p:cBhvr>
                                    </p:animEffect>
                                  </p:childTnLst>
                                </p:cTn>
                              </p:par>
                            </p:childTnLst>
                          </p:cTn>
                        </p:par>
                        <p:par>
                          <p:cTn id="77" fill="hold">
                            <p:stCondLst>
                              <p:cond delay="1500"/>
                            </p:stCondLst>
                            <p:childTnLst>
                              <p:par>
                                <p:cTn id="78" presetID="22" presetClass="entr" presetSubtype="8" fill="hold" grpId="0" nodeType="afterEffect">
                                  <p:stCondLst>
                                    <p:cond delay="0"/>
                                  </p:stCondLst>
                                  <p:childTnLst>
                                    <p:set>
                                      <p:cBhvr>
                                        <p:cTn id="79" dur="1" fill="hold">
                                          <p:stCondLst>
                                            <p:cond delay="0"/>
                                          </p:stCondLst>
                                        </p:cTn>
                                        <p:tgtEl>
                                          <p:spTgt spid="34"/>
                                        </p:tgtEl>
                                        <p:attrNameLst>
                                          <p:attrName>style.visibility</p:attrName>
                                        </p:attrNameLst>
                                      </p:cBhvr>
                                      <p:to>
                                        <p:strVal val="visible"/>
                                      </p:to>
                                    </p:set>
                                    <p:animEffect transition="in" filter="wipe(left)">
                                      <p:cBhvr>
                                        <p:cTn id="80" dur="500"/>
                                        <p:tgtEl>
                                          <p:spTgt spid="34"/>
                                        </p:tgtEl>
                                      </p:cBhvr>
                                    </p:animEffect>
                                  </p:childTnLst>
                                </p:cTn>
                              </p:par>
                            </p:childTnLst>
                          </p:cTn>
                        </p:par>
                        <p:par>
                          <p:cTn id="81" fill="hold">
                            <p:stCondLst>
                              <p:cond delay="2000"/>
                            </p:stCondLst>
                            <p:childTnLst>
                              <p:par>
                                <p:cTn id="82" presetID="22" presetClass="entr" presetSubtype="8" fill="hold" grpId="0" nodeType="afterEffect">
                                  <p:stCondLst>
                                    <p:cond delay="0"/>
                                  </p:stCondLst>
                                  <p:childTnLst>
                                    <p:set>
                                      <p:cBhvr>
                                        <p:cTn id="83" dur="1" fill="hold">
                                          <p:stCondLst>
                                            <p:cond delay="0"/>
                                          </p:stCondLst>
                                        </p:cTn>
                                        <p:tgtEl>
                                          <p:spTgt spid="35"/>
                                        </p:tgtEl>
                                        <p:attrNameLst>
                                          <p:attrName>style.visibility</p:attrName>
                                        </p:attrNameLst>
                                      </p:cBhvr>
                                      <p:to>
                                        <p:strVal val="visible"/>
                                      </p:to>
                                    </p:set>
                                    <p:animEffect transition="in" filter="wipe(left)">
                                      <p:cBhvr>
                                        <p:cTn id="84" dur="500"/>
                                        <p:tgtEl>
                                          <p:spTgt spid="35"/>
                                        </p:tgtEl>
                                      </p:cBhvr>
                                    </p:animEffect>
                                  </p:childTnLst>
                                </p:cTn>
                              </p:par>
                            </p:childTnLst>
                          </p:cTn>
                        </p:par>
                        <p:par>
                          <p:cTn id="85" fill="hold">
                            <p:stCondLst>
                              <p:cond delay="2500"/>
                            </p:stCondLst>
                            <p:childTnLst>
                              <p:par>
                                <p:cTn id="86" presetID="22" presetClass="entr" presetSubtype="8" fill="hold" grpId="0" nodeType="afterEffect">
                                  <p:stCondLst>
                                    <p:cond delay="0"/>
                                  </p:stCondLst>
                                  <p:childTnLst>
                                    <p:set>
                                      <p:cBhvr>
                                        <p:cTn id="87" dur="1" fill="hold">
                                          <p:stCondLst>
                                            <p:cond delay="0"/>
                                          </p:stCondLst>
                                        </p:cTn>
                                        <p:tgtEl>
                                          <p:spTgt spid="36"/>
                                        </p:tgtEl>
                                        <p:attrNameLst>
                                          <p:attrName>style.visibility</p:attrName>
                                        </p:attrNameLst>
                                      </p:cBhvr>
                                      <p:to>
                                        <p:strVal val="visible"/>
                                      </p:to>
                                    </p:set>
                                    <p:animEffect transition="in" filter="wipe(left)">
                                      <p:cBhvr>
                                        <p:cTn id="88"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4" grpId="0"/>
      <p:bldP spid="5" grpId="0"/>
      <p:bldP spid="24" grpId="0"/>
      <p:bldP spid="6" grpId="0" animBg="1"/>
      <p:bldP spid="27" grpId="0"/>
      <p:bldP spid="25" grpId="0" animBg="1"/>
      <p:bldP spid="28" grpId="0"/>
      <p:bldP spid="29" grpId="0"/>
      <p:bldP spid="30" grpId="0"/>
      <p:bldP spid="7" grpId="0"/>
      <p:bldP spid="31" grpId="0"/>
      <p:bldP spid="32" grpId="0" animBg="1"/>
      <p:bldP spid="33" grpId="0"/>
      <p:bldP spid="34" grpId="0"/>
      <p:bldP spid="35" grpId="0"/>
      <p:bldP spid="36" grpId="0"/>
      <p:bldP spid="39" grpId="0"/>
      <p:bldP spid="40" grpId="0"/>
      <p:bldP spid="8" grpId="0" animBg="1"/>
      <p:bldP spid="42"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A retenir …</a:t>
            </a:r>
            <a:endParaRPr lang="fr" sz="3600" dirty="0">
              <a:solidFill>
                <a:schemeClr val="bg1"/>
              </a:solidFill>
              <a:latin typeface="FiraSans Regular"/>
              <a:ea typeface="Segoe Pro Display Light" charset="0"/>
              <a:cs typeface="Segoe Pro Display Light" charset="0"/>
            </a:endParaRPr>
          </a:p>
        </p:txBody>
      </p:sp>
      <p:sp>
        <p:nvSpPr>
          <p:cNvPr id="44"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45" name="Rettangolo 10"/>
          <p:cNvSpPr/>
          <p:nvPr/>
        </p:nvSpPr>
        <p:spPr>
          <a:xfrm>
            <a:off x="2863935" y="178560"/>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47" name="Rettangolo 10"/>
          <p:cNvSpPr/>
          <p:nvPr/>
        </p:nvSpPr>
        <p:spPr>
          <a:xfrm>
            <a:off x="3931004" y="195263"/>
            <a:ext cx="1044000"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48" name="Rettangolo 10"/>
          <p:cNvSpPr/>
          <p:nvPr/>
        </p:nvSpPr>
        <p:spPr>
          <a:xfrm>
            <a:off x="4998073" y="195263"/>
            <a:ext cx="1113062" cy="367873"/>
          </a:xfrm>
          <a:prstGeom prst="roundRect">
            <a:avLst>
              <a:gd name="adj" fmla="val 50000"/>
            </a:avLst>
          </a:prstGeom>
          <a:solidFill>
            <a:srgbClr val="E68F7A"/>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49" name="Rettangolo 10"/>
          <p:cNvSpPr/>
          <p:nvPr/>
        </p:nvSpPr>
        <p:spPr>
          <a:xfrm>
            <a:off x="1564768" y="178561"/>
            <a:ext cx="1276098" cy="367873"/>
          </a:xfrm>
          <a:prstGeom prst="roundRect">
            <a:avLst>
              <a:gd name="adj" fmla="val 50000"/>
            </a:avLst>
          </a:prstGeom>
          <a:solidFill>
            <a:srgbClr val="E68F7A"/>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50"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51"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rgbClr val="E68F7A"/>
                </a:solidFill>
                <a:latin typeface="Segoe Pro Display" charset="0"/>
                <a:ea typeface="Segoe Pro Display" charset="0"/>
                <a:cs typeface="Segoe Pro Display" charset="0"/>
              </a:rPr>
              <a:t>Démarche</a:t>
            </a:r>
            <a:r>
              <a:rPr lang="en-US" sz="1100" b="1" dirty="0" smtClean="0">
                <a:solidFill>
                  <a:srgbClr val="E68F7A"/>
                </a:solidFill>
                <a:latin typeface="Segoe Pro Display" charset="0"/>
                <a:ea typeface="Segoe Pro Display" charset="0"/>
                <a:cs typeface="Segoe Pro Display" charset="0"/>
              </a:rPr>
              <a:t> de </a:t>
            </a:r>
            <a:r>
              <a:rPr lang="en-US" sz="1100" b="1" dirty="0" err="1" smtClean="0">
                <a:solidFill>
                  <a:srgbClr val="E68F7A"/>
                </a:solidFill>
                <a:latin typeface="Segoe Pro Display" charset="0"/>
                <a:ea typeface="Segoe Pro Display" charset="0"/>
                <a:cs typeface="Segoe Pro Display" charset="0"/>
              </a:rPr>
              <a:t>résolution</a:t>
            </a:r>
            <a:r>
              <a:rPr lang="en-US" sz="1100" b="1" dirty="0" smtClean="0">
                <a:solidFill>
                  <a:srgbClr val="E68F7A"/>
                </a:solidFill>
                <a:latin typeface="Segoe Pro Display" charset="0"/>
                <a:ea typeface="Segoe Pro Display" charset="0"/>
                <a:cs typeface="Segoe Pro Display" charset="0"/>
              </a:rPr>
              <a:t> de la </a:t>
            </a:r>
            <a:r>
              <a:rPr lang="en-US" sz="1100" b="1" dirty="0" err="1" smtClean="0">
                <a:solidFill>
                  <a:srgbClr val="E68F7A"/>
                </a:solidFill>
                <a:latin typeface="Segoe Pro Display" charset="0"/>
                <a:ea typeface="Segoe Pro Display" charset="0"/>
                <a:cs typeface="Segoe Pro Display" charset="0"/>
              </a:rPr>
              <a:t>problématique</a:t>
            </a:r>
            <a:endParaRPr lang="fr" sz="1100" b="1" dirty="0">
              <a:solidFill>
                <a:srgbClr val="E68F7A"/>
              </a:solidFill>
              <a:latin typeface="Segoe Pro Display" charset="0"/>
              <a:ea typeface="Segoe Pro Display" charset="0"/>
              <a:cs typeface="Segoe Pro Display" charset="0"/>
            </a:endParaRPr>
          </a:p>
        </p:txBody>
      </p:sp>
      <p:sp>
        <p:nvSpPr>
          <p:cNvPr id="52" name="Parenthèse fermante 51"/>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53" name="Ellipse 52"/>
          <p:cNvSpPr/>
          <p:nvPr/>
        </p:nvSpPr>
        <p:spPr>
          <a:xfrm>
            <a:off x="3424366" y="7572759"/>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sz="1600">
              <a:latin typeface="FiraSans Regular"/>
            </a:endParaRPr>
          </a:p>
        </p:txBody>
      </p:sp>
      <p:sp>
        <p:nvSpPr>
          <p:cNvPr id="54" name="Ellipse 53"/>
          <p:cNvSpPr/>
          <p:nvPr/>
        </p:nvSpPr>
        <p:spPr>
          <a:xfrm>
            <a:off x="3424366" y="8002510"/>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sz="1600">
              <a:latin typeface="FiraSans Regular"/>
            </a:endParaRPr>
          </a:p>
        </p:txBody>
      </p:sp>
      <p:sp>
        <p:nvSpPr>
          <p:cNvPr id="55" name="Ellipse 54"/>
          <p:cNvSpPr/>
          <p:nvPr/>
        </p:nvSpPr>
        <p:spPr>
          <a:xfrm>
            <a:off x="3898300" y="8002510"/>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sz="1600">
              <a:latin typeface="FiraSans Regular"/>
            </a:endParaRPr>
          </a:p>
        </p:txBody>
      </p:sp>
      <p:sp>
        <p:nvSpPr>
          <p:cNvPr id="56" name="Ellipse 55"/>
          <p:cNvSpPr/>
          <p:nvPr/>
        </p:nvSpPr>
        <p:spPr>
          <a:xfrm>
            <a:off x="3898300" y="7572759"/>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sz="1600">
              <a:latin typeface="FiraSans Regular"/>
            </a:endParaRPr>
          </a:p>
        </p:txBody>
      </p:sp>
      <p:sp>
        <p:nvSpPr>
          <p:cNvPr id="57" name="Rectangle à coins arrondis 56"/>
          <p:cNvSpPr/>
          <p:nvPr/>
        </p:nvSpPr>
        <p:spPr>
          <a:xfrm>
            <a:off x="3305993" y="7443458"/>
            <a:ext cx="936000" cy="936000"/>
          </a:xfrm>
          <a:prstGeom prst="roundRect">
            <a:avLst/>
          </a:prstGeom>
          <a:noFill/>
          <a:ln w="38100">
            <a:solidFill>
              <a:schemeClr val="accent4"/>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a:latin typeface="FiraSans Regular"/>
            </a:endParaRPr>
          </a:p>
        </p:txBody>
      </p:sp>
      <p:sp>
        <p:nvSpPr>
          <p:cNvPr id="64" name="Rettangolo 10"/>
          <p:cNvSpPr/>
          <p:nvPr/>
        </p:nvSpPr>
        <p:spPr>
          <a:xfrm>
            <a:off x="4417018" y="2422111"/>
            <a:ext cx="2350569" cy="476071"/>
          </a:xfrm>
          <a:prstGeom prst="roundRect">
            <a:avLst>
              <a:gd name="adj" fmla="val 50000"/>
            </a:avLst>
          </a:prstGeom>
          <a:solidFill>
            <a:schemeClr val="bg1"/>
          </a:solidFill>
        </p:spPr>
        <p:txBody>
          <a:bodyPr wrap="square" rtlCol="0">
            <a:spAutoFit/>
          </a:bodyPr>
          <a:lstStyle/>
          <a:p>
            <a:pPr algn="ctr"/>
            <a:r>
              <a:rPr lang="fr" sz="1600" b="1" dirty="0" smtClean="0">
                <a:solidFill>
                  <a:srgbClr val="D24726"/>
                </a:solidFill>
                <a:latin typeface="Segoe Pro Display" charset="0"/>
                <a:ea typeface="Segoe Pro Display" charset="0"/>
                <a:cs typeface="Segoe Pro Display" charset="0"/>
              </a:rPr>
              <a:t>Contextualisation</a:t>
            </a:r>
            <a:endParaRPr lang="fr" sz="1600" b="1" dirty="0">
              <a:solidFill>
                <a:srgbClr val="D24726"/>
              </a:solidFill>
              <a:latin typeface="Segoe Pro Display" charset="0"/>
              <a:ea typeface="Segoe Pro Display" charset="0"/>
              <a:cs typeface="Segoe Pro Display" charset="0"/>
            </a:endParaRPr>
          </a:p>
        </p:txBody>
      </p:sp>
      <p:sp>
        <p:nvSpPr>
          <p:cNvPr id="65" name="Rettangolo 10"/>
          <p:cNvSpPr/>
          <p:nvPr/>
        </p:nvSpPr>
        <p:spPr>
          <a:xfrm>
            <a:off x="4417018" y="3754951"/>
            <a:ext cx="2350569" cy="476071"/>
          </a:xfrm>
          <a:prstGeom prst="roundRect">
            <a:avLst>
              <a:gd name="adj" fmla="val 50000"/>
            </a:avLst>
          </a:prstGeom>
          <a:solidFill>
            <a:schemeClr val="bg1"/>
          </a:solidFill>
        </p:spPr>
        <p:txBody>
          <a:bodyPr wrap="square" rtlCol="0">
            <a:spAutoFit/>
          </a:bodyPr>
          <a:lstStyle/>
          <a:p>
            <a:pPr algn="ctr"/>
            <a:r>
              <a:rPr lang="en-US" sz="1600" b="1" dirty="0" err="1" smtClean="0">
                <a:solidFill>
                  <a:srgbClr val="D24726"/>
                </a:solidFill>
                <a:latin typeface="Segoe Pro Display" charset="0"/>
                <a:ea typeface="Segoe Pro Display" charset="0"/>
                <a:cs typeface="Segoe Pro Display" charset="0"/>
              </a:rPr>
              <a:t>Réflexion</a:t>
            </a:r>
            <a:endParaRPr lang="fr" sz="1600" b="1" dirty="0">
              <a:solidFill>
                <a:srgbClr val="D24726"/>
              </a:solidFill>
              <a:latin typeface="Segoe Pro Display" charset="0"/>
              <a:ea typeface="Segoe Pro Display" charset="0"/>
              <a:cs typeface="Segoe Pro Display" charset="0"/>
            </a:endParaRPr>
          </a:p>
        </p:txBody>
      </p:sp>
      <p:sp>
        <p:nvSpPr>
          <p:cNvPr id="66" name="Rettangolo 10"/>
          <p:cNvSpPr/>
          <p:nvPr/>
        </p:nvSpPr>
        <p:spPr>
          <a:xfrm>
            <a:off x="4417018" y="4421371"/>
            <a:ext cx="2350569" cy="476071"/>
          </a:xfrm>
          <a:prstGeom prst="roundRect">
            <a:avLst>
              <a:gd name="adj" fmla="val 50000"/>
            </a:avLst>
          </a:prstGeom>
          <a:solidFill>
            <a:schemeClr val="bg1"/>
          </a:solidFill>
        </p:spPr>
        <p:txBody>
          <a:bodyPr wrap="square" rtlCol="0">
            <a:spAutoFit/>
          </a:bodyPr>
          <a:lstStyle/>
          <a:p>
            <a:pPr algn="ctr"/>
            <a:r>
              <a:rPr lang="en-US" sz="1600" b="1" dirty="0" err="1" smtClean="0">
                <a:solidFill>
                  <a:srgbClr val="D24726"/>
                </a:solidFill>
                <a:latin typeface="Segoe Pro Display" charset="0"/>
                <a:ea typeface="Segoe Pro Display" charset="0"/>
                <a:cs typeface="Segoe Pro Display" charset="0"/>
              </a:rPr>
              <a:t>Analyse</a:t>
            </a:r>
            <a:endParaRPr lang="fr" sz="1600" b="1" dirty="0">
              <a:solidFill>
                <a:srgbClr val="D24726"/>
              </a:solidFill>
              <a:latin typeface="Segoe Pro Display" charset="0"/>
              <a:ea typeface="Segoe Pro Display" charset="0"/>
              <a:cs typeface="Segoe Pro Display" charset="0"/>
            </a:endParaRPr>
          </a:p>
        </p:txBody>
      </p:sp>
      <p:sp>
        <p:nvSpPr>
          <p:cNvPr id="67" name="Rettangolo 10"/>
          <p:cNvSpPr/>
          <p:nvPr/>
        </p:nvSpPr>
        <p:spPr>
          <a:xfrm>
            <a:off x="4417018" y="5087791"/>
            <a:ext cx="2350569" cy="476071"/>
          </a:xfrm>
          <a:prstGeom prst="roundRect">
            <a:avLst>
              <a:gd name="adj" fmla="val 50000"/>
            </a:avLst>
          </a:prstGeom>
          <a:solidFill>
            <a:schemeClr val="bg1"/>
          </a:solidFill>
        </p:spPr>
        <p:txBody>
          <a:bodyPr wrap="square" rtlCol="0">
            <a:spAutoFit/>
          </a:bodyPr>
          <a:lstStyle/>
          <a:p>
            <a:pPr algn="ctr"/>
            <a:r>
              <a:rPr lang="en-US" sz="1600" b="1" dirty="0" smtClean="0">
                <a:solidFill>
                  <a:srgbClr val="D24726"/>
                </a:solidFill>
                <a:latin typeface="Segoe Pro Display" charset="0"/>
                <a:ea typeface="Segoe Pro Display" charset="0"/>
                <a:cs typeface="Segoe Pro Display" charset="0"/>
              </a:rPr>
              <a:t>Formulation</a:t>
            </a:r>
            <a:endParaRPr lang="fr" sz="1600" b="1" dirty="0">
              <a:solidFill>
                <a:srgbClr val="D24726"/>
              </a:solidFill>
              <a:latin typeface="Segoe Pro Display" charset="0"/>
              <a:ea typeface="Segoe Pro Display" charset="0"/>
              <a:cs typeface="Segoe Pro Display" charset="0"/>
            </a:endParaRPr>
          </a:p>
        </p:txBody>
      </p:sp>
      <p:sp>
        <p:nvSpPr>
          <p:cNvPr id="68" name="Rettangolo 10"/>
          <p:cNvSpPr/>
          <p:nvPr/>
        </p:nvSpPr>
        <p:spPr>
          <a:xfrm>
            <a:off x="4417018" y="3088531"/>
            <a:ext cx="2350569" cy="476071"/>
          </a:xfrm>
          <a:prstGeom prst="roundRect">
            <a:avLst>
              <a:gd name="adj" fmla="val 50000"/>
            </a:avLst>
          </a:prstGeom>
          <a:solidFill>
            <a:schemeClr val="bg1"/>
          </a:solidFill>
        </p:spPr>
        <p:txBody>
          <a:bodyPr wrap="square" rtlCol="0">
            <a:spAutoFit/>
          </a:bodyPr>
          <a:lstStyle/>
          <a:p>
            <a:pPr algn="ctr"/>
            <a:r>
              <a:rPr lang="en-US" sz="1600" b="1" dirty="0" err="1" smtClean="0">
                <a:solidFill>
                  <a:srgbClr val="D24726"/>
                </a:solidFill>
                <a:latin typeface="Segoe Pro Display" charset="0"/>
                <a:ea typeface="Segoe Pro Display" charset="0"/>
                <a:cs typeface="Segoe Pro Display" charset="0"/>
              </a:rPr>
              <a:t>Problématique</a:t>
            </a:r>
            <a:endParaRPr lang="fr" sz="1600" b="1" dirty="0">
              <a:solidFill>
                <a:srgbClr val="D24726"/>
              </a:solidFill>
              <a:latin typeface="Segoe Pro Display" charset="0"/>
              <a:ea typeface="Segoe Pro Display" charset="0"/>
              <a:cs typeface="Segoe Pro Display" charset="0"/>
            </a:endParaRPr>
          </a:p>
        </p:txBody>
      </p:sp>
      <p:sp>
        <p:nvSpPr>
          <p:cNvPr id="69" name="Rettangolo 10"/>
          <p:cNvSpPr/>
          <p:nvPr/>
        </p:nvSpPr>
        <p:spPr>
          <a:xfrm>
            <a:off x="4417018" y="5754210"/>
            <a:ext cx="2350569" cy="476071"/>
          </a:xfrm>
          <a:prstGeom prst="roundRect">
            <a:avLst>
              <a:gd name="adj" fmla="val 50000"/>
            </a:avLst>
          </a:prstGeom>
          <a:solidFill>
            <a:schemeClr val="bg1"/>
          </a:solidFill>
        </p:spPr>
        <p:txBody>
          <a:bodyPr wrap="square" rtlCol="0">
            <a:spAutoFit/>
          </a:bodyPr>
          <a:lstStyle/>
          <a:p>
            <a:pPr algn="ctr"/>
            <a:r>
              <a:rPr lang="en-US" sz="1600" b="1" dirty="0" err="1" smtClean="0">
                <a:solidFill>
                  <a:srgbClr val="D24726"/>
                </a:solidFill>
                <a:latin typeface="Segoe Pro Display" charset="0"/>
                <a:ea typeface="Segoe Pro Display" charset="0"/>
                <a:cs typeface="Segoe Pro Display" charset="0"/>
              </a:rPr>
              <a:t>Conceptualisation</a:t>
            </a:r>
            <a:endParaRPr lang="fr" sz="1600" b="1" dirty="0">
              <a:solidFill>
                <a:srgbClr val="D24726"/>
              </a:solidFill>
              <a:latin typeface="Segoe Pro Display" charset="0"/>
              <a:ea typeface="Segoe Pro Display" charset="0"/>
              <a:cs typeface="Segoe Pro Display" charset="0"/>
            </a:endParaRPr>
          </a:p>
        </p:txBody>
      </p:sp>
      <p:sp>
        <p:nvSpPr>
          <p:cNvPr id="70" name="Parenthèses 69"/>
          <p:cNvSpPr/>
          <p:nvPr/>
        </p:nvSpPr>
        <p:spPr>
          <a:xfrm rot="5400000">
            <a:off x="4580470" y="3334586"/>
            <a:ext cx="1994395" cy="2654981"/>
          </a:xfrm>
          <a:prstGeom prst="bracketPair">
            <a:avLst/>
          </a:prstGeom>
          <a:ln w="28575">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71" name="Rettangolo 10"/>
          <p:cNvSpPr/>
          <p:nvPr/>
        </p:nvSpPr>
        <p:spPr>
          <a:xfrm>
            <a:off x="959951" y="4256794"/>
            <a:ext cx="2799876" cy="830997"/>
          </a:xfrm>
          <a:prstGeom prst="rect">
            <a:avLst/>
          </a:prstGeom>
          <a:noFill/>
        </p:spPr>
        <p:txBody>
          <a:bodyPr wrap="square" rtlCol="0">
            <a:spAutoFit/>
          </a:bodyPr>
          <a:lstStyle/>
          <a:p>
            <a:pPr algn="ctr"/>
            <a:r>
              <a:rPr lang="en-US" sz="1600" spc="600" dirty="0" smtClean="0">
                <a:latin typeface="FiraSans Regular"/>
                <a:ea typeface="Segoe Pro Display" charset="0"/>
                <a:cs typeface="Segoe Pro Display" charset="0"/>
              </a:rPr>
              <a:t>La </a:t>
            </a:r>
            <a:r>
              <a:rPr lang="en-US" sz="1600" spc="600" dirty="0" err="1">
                <a:latin typeface="FiraSans Regular"/>
                <a:ea typeface="Segoe Pro Display" charset="0"/>
                <a:cs typeface="Segoe Pro Display" charset="0"/>
              </a:rPr>
              <a:t>d</a:t>
            </a:r>
            <a:r>
              <a:rPr lang="en-US" sz="1600" spc="600" dirty="0" err="1" smtClean="0">
                <a:latin typeface="FiraSans Regular"/>
                <a:ea typeface="Segoe Pro Display" charset="0"/>
                <a:cs typeface="Segoe Pro Display" charset="0"/>
              </a:rPr>
              <a:t>émarche</a:t>
            </a:r>
            <a:r>
              <a:rPr lang="en-US" sz="1600" spc="600" dirty="0" smtClean="0">
                <a:latin typeface="FiraSans Regular"/>
                <a:ea typeface="Segoe Pro Display" charset="0"/>
                <a:cs typeface="Segoe Pro Display" charset="0"/>
              </a:rPr>
              <a:t> </a:t>
            </a:r>
            <a:r>
              <a:rPr lang="en-US" sz="1600" dirty="0" smtClean="0">
                <a:latin typeface="FiraSans Regular"/>
                <a:ea typeface="Segoe Pro Display" charset="0"/>
                <a:cs typeface="Segoe Pro Display" charset="0"/>
              </a:rPr>
              <a:t/>
            </a:r>
            <a:br>
              <a:rPr lang="en-US" sz="1600" dirty="0" smtClean="0">
                <a:latin typeface="FiraSans Regular"/>
                <a:ea typeface="Segoe Pro Display" charset="0"/>
                <a:cs typeface="Segoe Pro Display" charset="0"/>
              </a:rPr>
            </a:br>
            <a:r>
              <a:rPr lang="en-US" sz="1600" spc="550" dirty="0" smtClean="0">
                <a:latin typeface="FiraSans Regular"/>
                <a:ea typeface="Segoe Pro Display" charset="0"/>
                <a:cs typeface="Segoe Pro Display" charset="0"/>
              </a:rPr>
              <a:t>de </a:t>
            </a:r>
            <a:r>
              <a:rPr lang="en-US" sz="1600" spc="550" dirty="0" err="1" smtClean="0">
                <a:latin typeface="FiraSans Regular"/>
                <a:ea typeface="Segoe Pro Display" charset="0"/>
                <a:cs typeface="Segoe Pro Display" charset="0"/>
              </a:rPr>
              <a:t>résolution</a:t>
            </a:r>
            <a:r>
              <a:rPr lang="en-US" sz="1600" spc="550" dirty="0" smtClean="0">
                <a:latin typeface="FiraSans Regular"/>
                <a:ea typeface="Segoe Pro Display" charset="0"/>
                <a:cs typeface="Segoe Pro Display" charset="0"/>
              </a:rPr>
              <a:t> </a:t>
            </a:r>
          </a:p>
          <a:p>
            <a:pPr algn="ctr"/>
            <a:r>
              <a:rPr lang="en-US" sz="1600" spc="110" dirty="0" smtClean="0">
                <a:latin typeface="FiraSans Regular"/>
                <a:ea typeface="Segoe Pro Display" charset="0"/>
                <a:cs typeface="Segoe Pro Display" charset="0"/>
              </a:rPr>
              <a:t>de la </a:t>
            </a:r>
            <a:r>
              <a:rPr lang="en-US" sz="1600" spc="110" dirty="0" err="1" smtClean="0">
                <a:latin typeface="FiraSans Regular"/>
                <a:ea typeface="Segoe Pro Display" charset="0"/>
                <a:cs typeface="Segoe Pro Display" charset="0"/>
              </a:rPr>
              <a:t>problématique</a:t>
            </a:r>
            <a:endParaRPr lang="fr" sz="1600" spc="110" dirty="0">
              <a:latin typeface="FiraSans Regular"/>
              <a:ea typeface="Segoe Pro Display" charset="0"/>
              <a:cs typeface="Segoe Pro Display" charset="0"/>
            </a:endParaRPr>
          </a:p>
        </p:txBody>
      </p:sp>
      <p:sp>
        <p:nvSpPr>
          <p:cNvPr id="2" name="ZoneTexte 1"/>
          <p:cNvSpPr txBox="1"/>
          <p:nvPr/>
        </p:nvSpPr>
        <p:spPr>
          <a:xfrm>
            <a:off x="4343200" y="7911458"/>
            <a:ext cx="2958032" cy="584775"/>
          </a:xfrm>
          <a:prstGeom prst="rect">
            <a:avLst/>
          </a:prstGeom>
          <a:noFill/>
        </p:spPr>
        <p:txBody>
          <a:bodyPr wrap="square" rtlCol="0">
            <a:spAutoFit/>
          </a:bodyPr>
          <a:lstStyle/>
          <a:p>
            <a:r>
              <a:rPr lang="fr-FR" sz="1600" dirty="0" smtClean="0">
                <a:latin typeface="FiraSans Regular"/>
              </a:rPr>
              <a:t>La possibilité de travailler en </a:t>
            </a:r>
            <a:r>
              <a:rPr lang="fr-FR" sz="1600" dirty="0" err="1" smtClean="0">
                <a:latin typeface="FiraSans Regular"/>
              </a:rPr>
              <a:t>co</a:t>
            </a:r>
            <a:r>
              <a:rPr lang="fr-FR" sz="1600" dirty="0" smtClean="0">
                <a:latin typeface="FiraSans Regular"/>
              </a:rPr>
              <a:t>-intervention</a:t>
            </a:r>
            <a:endParaRPr lang="fr-FR" sz="1600" dirty="0">
              <a:latin typeface="FiraSans Regular"/>
            </a:endParaRPr>
          </a:p>
        </p:txBody>
      </p:sp>
      <p:sp>
        <p:nvSpPr>
          <p:cNvPr id="73" name="ZoneTexte 72"/>
          <p:cNvSpPr txBox="1"/>
          <p:nvPr/>
        </p:nvSpPr>
        <p:spPr>
          <a:xfrm>
            <a:off x="279106" y="7068910"/>
            <a:ext cx="2950982" cy="584775"/>
          </a:xfrm>
          <a:prstGeom prst="rect">
            <a:avLst/>
          </a:prstGeom>
          <a:noFill/>
        </p:spPr>
        <p:txBody>
          <a:bodyPr wrap="square" rtlCol="0">
            <a:spAutoFit/>
          </a:bodyPr>
          <a:lstStyle/>
          <a:p>
            <a:pPr algn="just"/>
            <a:r>
              <a:rPr lang="fr-FR" sz="1600" dirty="0" smtClean="0">
                <a:latin typeface="FiraSans Regular"/>
              </a:rPr>
              <a:t>La nécessité de la métacognition des apprenants</a:t>
            </a:r>
            <a:endParaRPr lang="fr-FR" sz="1600" dirty="0">
              <a:latin typeface="FiraSans Regular"/>
            </a:endParaRPr>
          </a:p>
        </p:txBody>
      </p:sp>
      <p:sp>
        <p:nvSpPr>
          <p:cNvPr id="75" name="ZoneTexte 74"/>
          <p:cNvSpPr txBox="1"/>
          <p:nvPr/>
        </p:nvSpPr>
        <p:spPr>
          <a:xfrm>
            <a:off x="4309717" y="7104318"/>
            <a:ext cx="3229154" cy="584775"/>
          </a:xfrm>
          <a:prstGeom prst="rect">
            <a:avLst/>
          </a:prstGeom>
          <a:noFill/>
        </p:spPr>
        <p:txBody>
          <a:bodyPr wrap="square" rtlCol="0">
            <a:spAutoFit/>
          </a:bodyPr>
          <a:lstStyle/>
          <a:p>
            <a:pPr algn="just"/>
            <a:r>
              <a:rPr lang="fr-FR" sz="1600" dirty="0" smtClean="0">
                <a:latin typeface="FiraSans Regular"/>
              </a:rPr>
              <a:t>La modulation de la place des savoirs tout au long du processus</a:t>
            </a:r>
            <a:endParaRPr lang="fr-FR" sz="1600" dirty="0">
              <a:latin typeface="FiraSans Regular"/>
            </a:endParaRPr>
          </a:p>
        </p:txBody>
      </p:sp>
      <p:cxnSp>
        <p:nvCxnSpPr>
          <p:cNvPr id="9" name="Connecteur droit 8"/>
          <p:cNvCxnSpPr/>
          <p:nvPr/>
        </p:nvCxnSpPr>
        <p:spPr>
          <a:xfrm>
            <a:off x="803699" y="2088412"/>
            <a:ext cx="6461531" cy="0"/>
          </a:xfrm>
          <a:prstGeom prst="line">
            <a:avLst/>
          </a:prstGeom>
          <a:ln w="38100">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76" name="Connecteur droit 75"/>
          <p:cNvCxnSpPr/>
          <p:nvPr/>
        </p:nvCxnSpPr>
        <p:spPr>
          <a:xfrm>
            <a:off x="794757" y="6619772"/>
            <a:ext cx="6461531" cy="0"/>
          </a:xfrm>
          <a:prstGeom prst="line">
            <a:avLst/>
          </a:prstGeom>
          <a:ln w="38100">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77" name="ZoneTexte 76"/>
          <p:cNvSpPr txBox="1"/>
          <p:nvPr/>
        </p:nvSpPr>
        <p:spPr>
          <a:xfrm>
            <a:off x="253804" y="7911458"/>
            <a:ext cx="3001586" cy="830997"/>
          </a:xfrm>
          <a:prstGeom prst="rect">
            <a:avLst/>
          </a:prstGeom>
          <a:noFill/>
        </p:spPr>
        <p:txBody>
          <a:bodyPr wrap="square" rtlCol="0">
            <a:spAutoFit/>
          </a:bodyPr>
          <a:lstStyle/>
          <a:p>
            <a:pPr algn="just"/>
            <a:r>
              <a:rPr lang="fr-FR" sz="1600" dirty="0" smtClean="0">
                <a:latin typeface="FiraSans Regular"/>
              </a:rPr>
              <a:t>La progressivité de la démarche dans le parcours de l’apprenant</a:t>
            </a:r>
            <a:endParaRPr lang="fr-FR" sz="1600" dirty="0">
              <a:latin typeface="FiraSans Regular"/>
            </a:endParaRPr>
          </a:p>
        </p:txBody>
      </p:sp>
      <p:sp>
        <p:nvSpPr>
          <p:cNvPr id="78" name="ZoneTexte 77"/>
          <p:cNvSpPr txBox="1"/>
          <p:nvPr/>
        </p:nvSpPr>
        <p:spPr>
          <a:xfrm>
            <a:off x="2814338" y="8754709"/>
            <a:ext cx="2108647" cy="584775"/>
          </a:xfrm>
          <a:prstGeom prst="rect">
            <a:avLst/>
          </a:prstGeom>
          <a:noFill/>
        </p:spPr>
        <p:txBody>
          <a:bodyPr wrap="square" rtlCol="0">
            <a:spAutoFit/>
          </a:bodyPr>
          <a:lstStyle/>
          <a:p>
            <a:pPr algn="just"/>
            <a:r>
              <a:rPr lang="fr-FR" sz="1600" dirty="0" smtClean="0">
                <a:latin typeface="FiraSans Regular"/>
              </a:rPr>
              <a:t>La pertinence de la formation entre pairs</a:t>
            </a:r>
            <a:endParaRPr lang="fr-FR" sz="1600" dirty="0">
              <a:latin typeface="FiraSans Regular"/>
            </a:endParaRPr>
          </a:p>
        </p:txBody>
      </p:sp>
      <p:sp>
        <p:nvSpPr>
          <p:cNvPr id="79" name="Ellipse 78"/>
          <p:cNvSpPr/>
          <p:nvPr/>
        </p:nvSpPr>
        <p:spPr>
          <a:xfrm>
            <a:off x="3663743" y="7790595"/>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sz="1600">
              <a:latin typeface="FiraSans Regular"/>
            </a:endParaRPr>
          </a:p>
        </p:txBody>
      </p:sp>
    </p:spTree>
    <p:extLst>
      <p:ext uri="{BB962C8B-B14F-4D97-AF65-F5344CB8AC3E}">
        <p14:creationId xmlns:p14="http://schemas.microsoft.com/office/powerpoint/2010/main" val="3940885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par>
                          <p:cTn id="8" fill="hold">
                            <p:stCondLst>
                              <p:cond delay="500"/>
                            </p:stCondLst>
                            <p:childTnLst>
                              <p:par>
                                <p:cTn id="9" presetID="47" presetClass="entr" presetSubtype="0" fill="hold" grpId="0" nodeType="afterEffect">
                                  <p:stCondLst>
                                    <p:cond delay="0"/>
                                  </p:stCondLst>
                                  <p:childTnLst>
                                    <p:set>
                                      <p:cBhvr>
                                        <p:cTn id="10" dur="1" fill="hold">
                                          <p:stCondLst>
                                            <p:cond delay="0"/>
                                          </p:stCondLst>
                                        </p:cTn>
                                        <p:tgtEl>
                                          <p:spTgt spid="71"/>
                                        </p:tgtEl>
                                        <p:attrNameLst>
                                          <p:attrName>style.visibility</p:attrName>
                                        </p:attrNameLst>
                                      </p:cBhvr>
                                      <p:to>
                                        <p:strVal val="visible"/>
                                      </p:to>
                                    </p:set>
                                    <p:animEffect transition="in" filter="fade">
                                      <p:cBhvr>
                                        <p:cTn id="11" dur="500"/>
                                        <p:tgtEl>
                                          <p:spTgt spid="71"/>
                                        </p:tgtEl>
                                      </p:cBhvr>
                                    </p:animEffect>
                                    <p:anim calcmode="lin" valueType="num">
                                      <p:cBhvr>
                                        <p:cTn id="12" dur="500" fill="hold"/>
                                        <p:tgtEl>
                                          <p:spTgt spid="71"/>
                                        </p:tgtEl>
                                        <p:attrNameLst>
                                          <p:attrName>ppt_x</p:attrName>
                                        </p:attrNameLst>
                                      </p:cBhvr>
                                      <p:tavLst>
                                        <p:tav tm="0">
                                          <p:val>
                                            <p:strVal val="#ppt_x"/>
                                          </p:val>
                                        </p:tav>
                                        <p:tav tm="100000">
                                          <p:val>
                                            <p:strVal val="#ppt_x"/>
                                          </p:val>
                                        </p:tav>
                                      </p:tavLst>
                                    </p:anim>
                                    <p:anim calcmode="lin" valueType="num">
                                      <p:cBhvr>
                                        <p:cTn id="13" dur="500" fill="hold"/>
                                        <p:tgtEl>
                                          <p:spTgt spid="71"/>
                                        </p:tgtEl>
                                        <p:attrNameLst>
                                          <p:attrName>ppt_y</p:attrName>
                                        </p:attrNameLst>
                                      </p:cBhvr>
                                      <p:tavLst>
                                        <p:tav tm="0">
                                          <p:val>
                                            <p:strVal val="#ppt_y-.1"/>
                                          </p:val>
                                        </p:tav>
                                        <p:tav tm="100000">
                                          <p:val>
                                            <p:strVal val="#ppt_y"/>
                                          </p:val>
                                        </p:tav>
                                      </p:tavLst>
                                    </p:anim>
                                  </p:childTnLst>
                                </p:cTn>
                              </p:par>
                            </p:childTnLst>
                          </p:cTn>
                        </p:par>
                        <p:par>
                          <p:cTn id="14" fill="hold">
                            <p:stCondLst>
                              <p:cond delay="1000"/>
                            </p:stCondLst>
                            <p:childTnLst>
                              <p:par>
                                <p:cTn id="15" presetID="47" presetClass="entr" presetSubtype="0" fill="hold" grpId="1" nodeType="afterEffect">
                                  <p:stCondLst>
                                    <p:cond delay="0"/>
                                  </p:stCondLst>
                                  <p:childTnLst>
                                    <p:set>
                                      <p:cBhvr>
                                        <p:cTn id="16" dur="1" fill="hold">
                                          <p:stCondLst>
                                            <p:cond delay="0"/>
                                          </p:stCondLst>
                                        </p:cTn>
                                        <p:tgtEl>
                                          <p:spTgt spid="64"/>
                                        </p:tgtEl>
                                        <p:attrNameLst>
                                          <p:attrName>style.visibility</p:attrName>
                                        </p:attrNameLst>
                                      </p:cBhvr>
                                      <p:to>
                                        <p:strVal val="visible"/>
                                      </p:to>
                                    </p:set>
                                    <p:animEffect transition="in" filter="fade">
                                      <p:cBhvr>
                                        <p:cTn id="17" dur="500"/>
                                        <p:tgtEl>
                                          <p:spTgt spid="64"/>
                                        </p:tgtEl>
                                      </p:cBhvr>
                                    </p:animEffect>
                                    <p:anim calcmode="lin" valueType="num">
                                      <p:cBhvr>
                                        <p:cTn id="18" dur="500" fill="hold"/>
                                        <p:tgtEl>
                                          <p:spTgt spid="64"/>
                                        </p:tgtEl>
                                        <p:attrNameLst>
                                          <p:attrName>ppt_x</p:attrName>
                                        </p:attrNameLst>
                                      </p:cBhvr>
                                      <p:tavLst>
                                        <p:tav tm="0">
                                          <p:val>
                                            <p:strVal val="#ppt_x"/>
                                          </p:val>
                                        </p:tav>
                                        <p:tav tm="100000">
                                          <p:val>
                                            <p:strVal val="#ppt_x"/>
                                          </p:val>
                                        </p:tav>
                                      </p:tavLst>
                                    </p:anim>
                                    <p:anim calcmode="lin" valueType="num">
                                      <p:cBhvr>
                                        <p:cTn id="19" dur="500" fill="hold"/>
                                        <p:tgtEl>
                                          <p:spTgt spid="64"/>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47" presetClass="entr" presetSubtype="0" fill="hold" grpId="1" nodeType="afterEffect">
                                  <p:stCondLst>
                                    <p:cond delay="0"/>
                                  </p:stCondLst>
                                  <p:childTnLst>
                                    <p:set>
                                      <p:cBhvr>
                                        <p:cTn id="22" dur="1" fill="hold">
                                          <p:stCondLst>
                                            <p:cond delay="0"/>
                                          </p:stCondLst>
                                        </p:cTn>
                                        <p:tgtEl>
                                          <p:spTgt spid="68"/>
                                        </p:tgtEl>
                                        <p:attrNameLst>
                                          <p:attrName>style.visibility</p:attrName>
                                        </p:attrNameLst>
                                      </p:cBhvr>
                                      <p:to>
                                        <p:strVal val="visible"/>
                                      </p:to>
                                    </p:set>
                                    <p:animEffect transition="in" filter="fade">
                                      <p:cBhvr>
                                        <p:cTn id="23" dur="500"/>
                                        <p:tgtEl>
                                          <p:spTgt spid="68"/>
                                        </p:tgtEl>
                                      </p:cBhvr>
                                    </p:animEffect>
                                    <p:anim calcmode="lin" valueType="num">
                                      <p:cBhvr>
                                        <p:cTn id="24" dur="500" fill="hold"/>
                                        <p:tgtEl>
                                          <p:spTgt spid="68"/>
                                        </p:tgtEl>
                                        <p:attrNameLst>
                                          <p:attrName>ppt_x</p:attrName>
                                        </p:attrNameLst>
                                      </p:cBhvr>
                                      <p:tavLst>
                                        <p:tav tm="0">
                                          <p:val>
                                            <p:strVal val="#ppt_x"/>
                                          </p:val>
                                        </p:tav>
                                        <p:tav tm="100000">
                                          <p:val>
                                            <p:strVal val="#ppt_x"/>
                                          </p:val>
                                        </p:tav>
                                      </p:tavLst>
                                    </p:anim>
                                    <p:anim calcmode="lin" valueType="num">
                                      <p:cBhvr>
                                        <p:cTn id="25" dur="500" fill="hold"/>
                                        <p:tgtEl>
                                          <p:spTgt spid="68"/>
                                        </p:tgtEl>
                                        <p:attrNameLst>
                                          <p:attrName>ppt_y</p:attrName>
                                        </p:attrNameLst>
                                      </p:cBhvr>
                                      <p:tavLst>
                                        <p:tav tm="0">
                                          <p:val>
                                            <p:strVal val="#ppt_y-.1"/>
                                          </p:val>
                                        </p:tav>
                                        <p:tav tm="100000">
                                          <p:val>
                                            <p:strVal val="#ppt_y"/>
                                          </p:val>
                                        </p:tav>
                                      </p:tavLst>
                                    </p:anim>
                                  </p:childTnLst>
                                </p:cTn>
                              </p:par>
                            </p:childTnLst>
                          </p:cTn>
                        </p:par>
                        <p:par>
                          <p:cTn id="26" fill="hold">
                            <p:stCondLst>
                              <p:cond delay="2000"/>
                            </p:stCondLst>
                            <p:childTnLst>
                              <p:par>
                                <p:cTn id="27" presetID="47" presetClass="entr" presetSubtype="0" fill="hold" grpId="1" nodeType="afterEffect">
                                  <p:stCondLst>
                                    <p:cond delay="0"/>
                                  </p:stCondLst>
                                  <p:childTnLst>
                                    <p:set>
                                      <p:cBhvr>
                                        <p:cTn id="28" dur="1" fill="hold">
                                          <p:stCondLst>
                                            <p:cond delay="0"/>
                                          </p:stCondLst>
                                        </p:cTn>
                                        <p:tgtEl>
                                          <p:spTgt spid="65"/>
                                        </p:tgtEl>
                                        <p:attrNameLst>
                                          <p:attrName>style.visibility</p:attrName>
                                        </p:attrNameLst>
                                      </p:cBhvr>
                                      <p:to>
                                        <p:strVal val="visible"/>
                                      </p:to>
                                    </p:set>
                                    <p:animEffect transition="in" filter="fade">
                                      <p:cBhvr>
                                        <p:cTn id="29" dur="500"/>
                                        <p:tgtEl>
                                          <p:spTgt spid="65"/>
                                        </p:tgtEl>
                                      </p:cBhvr>
                                    </p:animEffect>
                                    <p:anim calcmode="lin" valueType="num">
                                      <p:cBhvr>
                                        <p:cTn id="30" dur="500" fill="hold"/>
                                        <p:tgtEl>
                                          <p:spTgt spid="65"/>
                                        </p:tgtEl>
                                        <p:attrNameLst>
                                          <p:attrName>ppt_x</p:attrName>
                                        </p:attrNameLst>
                                      </p:cBhvr>
                                      <p:tavLst>
                                        <p:tav tm="0">
                                          <p:val>
                                            <p:strVal val="#ppt_x"/>
                                          </p:val>
                                        </p:tav>
                                        <p:tav tm="100000">
                                          <p:val>
                                            <p:strVal val="#ppt_x"/>
                                          </p:val>
                                        </p:tav>
                                      </p:tavLst>
                                    </p:anim>
                                    <p:anim calcmode="lin" valueType="num">
                                      <p:cBhvr>
                                        <p:cTn id="31" dur="500" fill="hold"/>
                                        <p:tgtEl>
                                          <p:spTgt spid="65"/>
                                        </p:tgtEl>
                                        <p:attrNameLst>
                                          <p:attrName>ppt_y</p:attrName>
                                        </p:attrNameLst>
                                      </p:cBhvr>
                                      <p:tavLst>
                                        <p:tav tm="0">
                                          <p:val>
                                            <p:strVal val="#ppt_y-.1"/>
                                          </p:val>
                                        </p:tav>
                                        <p:tav tm="100000">
                                          <p:val>
                                            <p:strVal val="#ppt_y"/>
                                          </p:val>
                                        </p:tav>
                                      </p:tavLst>
                                    </p:anim>
                                  </p:childTnLst>
                                </p:cTn>
                              </p:par>
                            </p:childTnLst>
                          </p:cTn>
                        </p:par>
                        <p:par>
                          <p:cTn id="32" fill="hold">
                            <p:stCondLst>
                              <p:cond delay="2500"/>
                            </p:stCondLst>
                            <p:childTnLst>
                              <p:par>
                                <p:cTn id="33" presetID="47" presetClass="entr" presetSubtype="0" fill="hold" grpId="1" nodeType="afterEffect">
                                  <p:stCondLst>
                                    <p:cond delay="0"/>
                                  </p:stCondLst>
                                  <p:childTnLst>
                                    <p:set>
                                      <p:cBhvr>
                                        <p:cTn id="34" dur="1" fill="hold">
                                          <p:stCondLst>
                                            <p:cond delay="0"/>
                                          </p:stCondLst>
                                        </p:cTn>
                                        <p:tgtEl>
                                          <p:spTgt spid="66"/>
                                        </p:tgtEl>
                                        <p:attrNameLst>
                                          <p:attrName>style.visibility</p:attrName>
                                        </p:attrNameLst>
                                      </p:cBhvr>
                                      <p:to>
                                        <p:strVal val="visible"/>
                                      </p:to>
                                    </p:set>
                                    <p:animEffect transition="in" filter="fade">
                                      <p:cBhvr>
                                        <p:cTn id="35" dur="500"/>
                                        <p:tgtEl>
                                          <p:spTgt spid="66"/>
                                        </p:tgtEl>
                                      </p:cBhvr>
                                    </p:animEffect>
                                    <p:anim calcmode="lin" valueType="num">
                                      <p:cBhvr>
                                        <p:cTn id="36" dur="500" fill="hold"/>
                                        <p:tgtEl>
                                          <p:spTgt spid="66"/>
                                        </p:tgtEl>
                                        <p:attrNameLst>
                                          <p:attrName>ppt_x</p:attrName>
                                        </p:attrNameLst>
                                      </p:cBhvr>
                                      <p:tavLst>
                                        <p:tav tm="0">
                                          <p:val>
                                            <p:strVal val="#ppt_x"/>
                                          </p:val>
                                        </p:tav>
                                        <p:tav tm="100000">
                                          <p:val>
                                            <p:strVal val="#ppt_x"/>
                                          </p:val>
                                        </p:tav>
                                      </p:tavLst>
                                    </p:anim>
                                    <p:anim calcmode="lin" valueType="num">
                                      <p:cBhvr>
                                        <p:cTn id="37" dur="500" fill="hold"/>
                                        <p:tgtEl>
                                          <p:spTgt spid="66"/>
                                        </p:tgtEl>
                                        <p:attrNameLst>
                                          <p:attrName>ppt_y</p:attrName>
                                        </p:attrNameLst>
                                      </p:cBhvr>
                                      <p:tavLst>
                                        <p:tav tm="0">
                                          <p:val>
                                            <p:strVal val="#ppt_y-.1"/>
                                          </p:val>
                                        </p:tav>
                                        <p:tav tm="100000">
                                          <p:val>
                                            <p:strVal val="#ppt_y"/>
                                          </p:val>
                                        </p:tav>
                                      </p:tavLst>
                                    </p:anim>
                                  </p:childTnLst>
                                </p:cTn>
                              </p:par>
                            </p:childTnLst>
                          </p:cTn>
                        </p:par>
                        <p:par>
                          <p:cTn id="38" fill="hold">
                            <p:stCondLst>
                              <p:cond delay="3000"/>
                            </p:stCondLst>
                            <p:childTnLst>
                              <p:par>
                                <p:cTn id="39" presetID="47" presetClass="entr" presetSubtype="0" fill="hold" grpId="1" nodeType="afterEffect">
                                  <p:stCondLst>
                                    <p:cond delay="0"/>
                                  </p:stCondLst>
                                  <p:childTnLst>
                                    <p:set>
                                      <p:cBhvr>
                                        <p:cTn id="40" dur="1" fill="hold">
                                          <p:stCondLst>
                                            <p:cond delay="0"/>
                                          </p:stCondLst>
                                        </p:cTn>
                                        <p:tgtEl>
                                          <p:spTgt spid="67"/>
                                        </p:tgtEl>
                                        <p:attrNameLst>
                                          <p:attrName>style.visibility</p:attrName>
                                        </p:attrNameLst>
                                      </p:cBhvr>
                                      <p:to>
                                        <p:strVal val="visible"/>
                                      </p:to>
                                    </p:set>
                                    <p:animEffect transition="in" filter="fade">
                                      <p:cBhvr>
                                        <p:cTn id="41" dur="500"/>
                                        <p:tgtEl>
                                          <p:spTgt spid="67"/>
                                        </p:tgtEl>
                                      </p:cBhvr>
                                    </p:animEffect>
                                    <p:anim calcmode="lin" valueType="num">
                                      <p:cBhvr>
                                        <p:cTn id="42" dur="500" fill="hold"/>
                                        <p:tgtEl>
                                          <p:spTgt spid="67"/>
                                        </p:tgtEl>
                                        <p:attrNameLst>
                                          <p:attrName>ppt_x</p:attrName>
                                        </p:attrNameLst>
                                      </p:cBhvr>
                                      <p:tavLst>
                                        <p:tav tm="0">
                                          <p:val>
                                            <p:strVal val="#ppt_x"/>
                                          </p:val>
                                        </p:tav>
                                        <p:tav tm="100000">
                                          <p:val>
                                            <p:strVal val="#ppt_x"/>
                                          </p:val>
                                        </p:tav>
                                      </p:tavLst>
                                    </p:anim>
                                    <p:anim calcmode="lin" valueType="num">
                                      <p:cBhvr>
                                        <p:cTn id="43" dur="500" fill="hold"/>
                                        <p:tgtEl>
                                          <p:spTgt spid="67"/>
                                        </p:tgtEl>
                                        <p:attrNameLst>
                                          <p:attrName>ppt_y</p:attrName>
                                        </p:attrNameLst>
                                      </p:cBhvr>
                                      <p:tavLst>
                                        <p:tav tm="0">
                                          <p:val>
                                            <p:strVal val="#ppt_y-.1"/>
                                          </p:val>
                                        </p:tav>
                                        <p:tav tm="100000">
                                          <p:val>
                                            <p:strVal val="#ppt_y"/>
                                          </p:val>
                                        </p:tav>
                                      </p:tavLst>
                                    </p:anim>
                                  </p:childTnLst>
                                </p:cTn>
                              </p:par>
                            </p:childTnLst>
                          </p:cTn>
                        </p:par>
                        <p:par>
                          <p:cTn id="44" fill="hold">
                            <p:stCondLst>
                              <p:cond delay="3500"/>
                            </p:stCondLst>
                            <p:childTnLst>
                              <p:par>
                                <p:cTn id="45" presetID="21" presetClass="entr" presetSubtype="4" fill="hold" grpId="0" nodeType="afterEffect">
                                  <p:stCondLst>
                                    <p:cond delay="0"/>
                                  </p:stCondLst>
                                  <p:childTnLst>
                                    <p:set>
                                      <p:cBhvr>
                                        <p:cTn id="46" dur="1" fill="hold">
                                          <p:stCondLst>
                                            <p:cond delay="0"/>
                                          </p:stCondLst>
                                        </p:cTn>
                                        <p:tgtEl>
                                          <p:spTgt spid="70"/>
                                        </p:tgtEl>
                                        <p:attrNameLst>
                                          <p:attrName>style.visibility</p:attrName>
                                        </p:attrNameLst>
                                      </p:cBhvr>
                                      <p:to>
                                        <p:strVal val="visible"/>
                                      </p:to>
                                    </p:set>
                                    <p:animEffect transition="in" filter="wheel(4)">
                                      <p:cBhvr>
                                        <p:cTn id="47" dur="500"/>
                                        <p:tgtEl>
                                          <p:spTgt spid="70"/>
                                        </p:tgtEl>
                                      </p:cBhvr>
                                    </p:animEffect>
                                  </p:childTnLst>
                                </p:cTn>
                              </p:par>
                            </p:childTnLst>
                          </p:cTn>
                        </p:par>
                        <p:par>
                          <p:cTn id="48" fill="hold">
                            <p:stCondLst>
                              <p:cond delay="4000"/>
                            </p:stCondLst>
                            <p:childTnLst>
                              <p:par>
                                <p:cTn id="49" presetID="47" presetClass="entr" presetSubtype="0" fill="hold" grpId="1" nodeType="afterEffect">
                                  <p:stCondLst>
                                    <p:cond delay="0"/>
                                  </p:stCondLst>
                                  <p:childTnLst>
                                    <p:set>
                                      <p:cBhvr>
                                        <p:cTn id="50" dur="1" fill="hold">
                                          <p:stCondLst>
                                            <p:cond delay="0"/>
                                          </p:stCondLst>
                                        </p:cTn>
                                        <p:tgtEl>
                                          <p:spTgt spid="69"/>
                                        </p:tgtEl>
                                        <p:attrNameLst>
                                          <p:attrName>style.visibility</p:attrName>
                                        </p:attrNameLst>
                                      </p:cBhvr>
                                      <p:to>
                                        <p:strVal val="visible"/>
                                      </p:to>
                                    </p:set>
                                    <p:animEffect transition="in" filter="fade">
                                      <p:cBhvr>
                                        <p:cTn id="51" dur="500"/>
                                        <p:tgtEl>
                                          <p:spTgt spid="69"/>
                                        </p:tgtEl>
                                      </p:cBhvr>
                                    </p:animEffect>
                                    <p:anim calcmode="lin" valueType="num">
                                      <p:cBhvr>
                                        <p:cTn id="52" dur="500" fill="hold"/>
                                        <p:tgtEl>
                                          <p:spTgt spid="69"/>
                                        </p:tgtEl>
                                        <p:attrNameLst>
                                          <p:attrName>ppt_x</p:attrName>
                                        </p:attrNameLst>
                                      </p:cBhvr>
                                      <p:tavLst>
                                        <p:tav tm="0">
                                          <p:val>
                                            <p:strVal val="#ppt_x"/>
                                          </p:val>
                                        </p:tav>
                                        <p:tav tm="100000">
                                          <p:val>
                                            <p:strVal val="#ppt_x"/>
                                          </p:val>
                                        </p:tav>
                                      </p:tavLst>
                                    </p:anim>
                                    <p:anim calcmode="lin" valueType="num">
                                      <p:cBhvr>
                                        <p:cTn id="53" dur="500" fill="hold"/>
                                        <p:tgtEl>
                                          <p:spTgt spid="69"/>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2" presetClass="entr" presetSubtype="8" fill="hold" nodeType="clickEffect">
                                  <p:stCondLst>
                                    <p:cond delay="0"/>
                                  </p:stCondLst>
                                  <p:childTnLst>
                                    <p:set>
                                      <p:cBhvr>
                                        <p:cTn id="57" dur="1" fill="hold">
                                          <p:stCondLst>
                                            <p:cond delay="0"/>
                                          </p:stCondLst>
                                        </p:cTn>
                                        <p:tgtEl>
                                          <p:spTgt spid="76"/>
                                        </p:tgtEl>
                                        <p:attrNameLst>
                                          <p:attrName>style.visibility</p:attrName>
                                        </p:attrNameLst>
                                      </p:cBhvr>
                                      <p:to>
                                        <p:strVal val="visible"/>
                                      </p:to>
                                    </p:set>
                                    <p:animEffect transition="in" filter="wipe(left)">
                                      <p:cBhvr>
                                        <p:cTn id="58" dur="500"/>
                                        <p:tgtEl>
                                          <p:spTgt spid="76"/>
                                        </p:tgtEl>
                                      </p:cBhvr>
                                    </p:animEffect>
                                  </p:childTnLst>
                                </p:cTn>
                              </p:par>
                            </p:childTnLst>
                          </p:cTn>
                        </p:par>
                        <p:par>
                          <p:cTn id="59" fill="hold">
                            <p:stCondLst>
                              <p:cond delay="500"/>
                            </p:stCondLst>
                            <p:childTnLst>
                              <p:par>
                                <p:cTn id="60" presetID="21" presetClass="entr" presetSubtype="1" fill="hold" grpId="0" nodeType="afterEffect">
                                  <p:stCondLst>
                                    <p:cond delay="0"/>
                                  </p:stCondLst>
                                  <p:childTnLst>
                                    <p:set>
                                      <p:cBhvr>
                                        <p:cTn id="61" dur="1" fill="hold">
                                          <p:stCondLst>
                                            <p:cond delay="0"/>
                                          </p:stCondLst>
                                        </p:cTn>
                                        <p:tgtEl>
                                          <p:spTgt spid="57"/>
                                        </p:tgtEl>
                                        <p:attrNameLst>
                                          <p:attrName>style.visibility</p:attrName>
                                        </p:attrNameLst>
                                      </p:cBhvr>
                                      <p:to>
                                        <p:strVal val="visible"/>
                                      </p:to>
                                    </p:set>
                                    <p:animEffect transition="in" filter="wheel(1)">
                                      <p:cBhvr>
                                        <p:cTn id="62" dur="2000"/>
                                        <p:tgtEl>
                                          <p:spTgt spid="57"/>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56"/>
                                        </p:tgtEl>
                                        <p:attrNameLst>
                                          <p:attrName>style.visibility</p:attrName>
                                        </p:attrNameLst>
                                      </p:cBhvr>
                                      <p:to>
                                        <p:strVal val="visible"/>
                                      </p:to>
                                    </p:set>
                                    <p:animEffect transition="in" filter="fade">
                                      <p:cBhvr>
                                        <p:cTn id="65" dur="500"/>
                                        <p:tgtEl>
                                          <p:spTgt spid="56"/>
                                        </p:tgtEl>
                                      </p:cBhvr>
                                    </p:animEffect>
                                  </p:childTnLst>
                                </p:cTn>
                              </p:par>
                              <p:par>
                                <p:cTn id="66" presetID="10" presetClass="entr" presetSubtype="0" fill="hold" grpId="0" nodeType="withEffect">
                                  <p:stCondLst>
                                    <p:cond delay="400"/>
                                  </p:stCondLst>
                                  <p:childTnLst>
                                    <p:set>
                                      <p:cBhvr>
                                        <p:cTn id="67" dur="1" fill="hold">
                                          <p:stCondLst>
                                            <p:cond delay="0"/>
                                          </p:stCondLst>
                                        </p:cTn>
                                        <p:tgtEl>
                                          <p:spTgt spid="55"/>
                                        </p:tgtEl>
                                        <p:attrNameLst>
                                          <p:attrName>style.visibility</p:attrName>
                                        </p:attrNameLst>
                                      </p:cBhvr>
                                      <p:to>
                                        <p:strVal val="visible"/>
                                      </p:to>
                                    </p:set>
                                    <p:animEffect transition="in" filter="fade">
                                      <p:cBhvr>
                                        <p:cTn id="68" dur="500"/>
                                        <p:tgtEl>
                                          <p:spTgt spid="55"/>
                                        </p:tgtEl>
                                      </p:cBhvr>
                                    </p:animEffect>
                                  </p:childTnLst>
                                </p:cTn>
                              </p:par>
                              <p:par>
                                <p:cTn id="69" presetID="10" presetClass="entr" presetSubtype="0" fill="hold" grpId="0" nodeType="withEffect">
                                  <p:stCondLst>
                                    <p:cond delay="1400"/>
                                  </p:stCondLst>
                                  <p:childTnLst>
                                    <p:set>
                                      <p:cBhvr>
                                        <p:cTn id="70" dur="1" fill="hold">
                                          <p:stCondLst>
                                            <p:cond delay="0"/>
                                          </p:stCondLst>
                                        </p:cTn>
                                        <p:tgtEl>
                                          <p:spTgt spid="54"/>
                                        </p:tgtEl>
                                        <p:attrNameLst>
                                          <p:attrName>style.visibility</p:attrName>
                                        </p:attrNameLst>
                                      </p:cBhvr>
                                      <p:to>
                                        <p:strVal val="visible"/>
                                      </p:to>
                                    </p:set>
                                    <p:animEffect transition="in" filter="fade">
                                      <p:cBhvr>
                                        <p:cTn id="71" dur="500"/>
                                        <p:tgtEl>
                                          <p:spTgt spid="54"/>
                                        </p:tgtEl>
                                      </p:cBhvr>
                                    </p:animEffect>
                                  </p:childTnLst>
                                </p:cTn>
                              </p:par>
                              <p:par>
                                <p:cTn id="72" presetID="10" presetClass="entr" presetSubtype="0" fill="hold" grpId="0" nodeType="withEffect">
                                  <p:stCondLst>
                                    <p:cond delay="2200"/>
                                  </p:stCondLst>
                                  <p:childTnLst>
                                    <p:set>
                                      <p:cBhvr>
                                        <p:cTn id="73" dur="1" fill="hold">
                                          <p:stCondLst>
                                            <p:cond delay="0"/>
                                          </p:stCondLst>
                                        </p:cTn>
                                        <p:tgtEl>
                                          <p:spTgt spid="53"/>
                                        </p:tgtEl>
                                        <p:attrNameLst>
                                          <p:attrName>style.visibility</p:attrName>
                                        </p:attrNameLst>
                                      </p:cBhvr>
                                      <p:to>
                                        <p:strVal val="visible"/>
                                      </p:to>
                                    </p:set>
                                    <p:animEffect transition="in" filter="fade">
                                      <p:cBhvr>
                                        <p:cTn id="74" dur="500"/>
                                        <p:tgtEl>
                                          <p:spTgt spid="53"/>
                                        </p:tgtEl>
                                      </p:cBhvr>
                                    </p:animEffect>
                                  </p:childTnLst>
                                </p:cTn>
                              </p:par>
                              <p:par>
                                <p:cTn id="75" presetID="10" presetClass="entr" presetSubtype="0" fill="hold" grpId="0" nodeType="withEffect">
                                  <p:stCondLst>
                                    <p:cond delay="3100"/>
                                  </p:stCondLst>
                                  <p:childTnLst>
                                    <p:set>
                                      <p:cBhvr>
                                        <p:cTn id="76" dur="1" fill="hold">
                                          <p:stCondLst>
                                            <p:cond delay="0"/>
                                          </p:stCondLst>
                                        </p:cTn>
                                        <p:tgtEl>
                                          <p:spTgt spid="79"/>
                                        </p:tgtEl>
                                        <p:attrNameLst>
                                          <p:attrName>style.visibility</p:attrName>
                                        </p:attrNameLst>
                                      </p:cBhvr>
                                      <p:to>
                                        <p:strVal val="visible"/>
                                      </p:to>
                                    </p:set>
                                    <p:animEffect transition="in" filter="fade">
                                      <p:cBhvr>
                                        <p:cTn id="77" dur="500"/>
                                        <p:tgtEl>
                                          <p:spTgt spid="79"/>
                                        </p:tgtEl>
                                      </p:cBhvr>
                                    </p:animEffect>
                                  </p:childTnLst>
                                </p:cTn>
                              </p:par>
                            </p:childTnLst>
                          </p:cTn>
                        </p:par>
                        <p:par>
                          <p:cTn id="78" fill="hold">
                            <p:stCondLst>
                              <p:cond delay="4100"/>
                            </p:stCondLst>
                            <p:childTnLst>
                              <p:par>
                                <p:cTn id="79" presetID="22" presetClass="entr" presetSubtype="2" fill="hold" grpId="0" nodeType="afterEffect">
                                  <p:stCondLst>
                                    <p:cond delay="0"/>
                                  </p:stCondLst>
                                  <p:childTnLst>
                                    <p:set>
                                      <p:cBhvr>
                                        <p:cTn id="80" dur="1" fill="hold">
                                          <p:stCondLst>
                                            <p:cond delay="0"/>
                                          </p:stCondLst>
                                        </p:cTn>
                                        <p:tgtEl>
                                          <p:spTgt spid="73"/>
                                        </p:tgtEl>
                                        <p:attrNameLst>
                                          <p:attrName>style.visibility</p:attrName>
                                        </p:attrNameLst>
                                      </p:cBhvr>
                                      <p:to>
                                        <p:strVal val="visible"/>
                                      </p:to>
                                    </p:set>
                                    <p:animEffect transition="in" filter="wipe(right)">
                                      <p:cBhvr>
                                        <p:cTn id="81" dur="500"/>
                                        <p:tgtEl>
                                          <p:spTgt spid="73"/>
                                        </p:tgtEl>
                                      </p:cBhvr>
                                    </p:animEffect>
                                  </p:childTnLst>
                                </p:cTn>
                              </p:par>
                            </p:childTnLst>
                          </p:cTn>
                        </p:par>
                        <p:par>
                          <p:cTn id="82" fill="hold">
                            <p:stCondLst>
                              <p:cond delay="4600"/>
                            </p:stCondLst>
                            <p:childTnLst>
                              <p:par>
                                <p:cTn id="83" presetID="22" presetClass="entr" presetSubtype="8" fill="hold" grpId="0" nodeType="afterEffect">
                                  <p:stCondLst>
                                    <p:cond delay="0"/>
                                  </p:stCondLst>
                                  <p:childTnLst>
                                    <p:set>
                                      <p:cBhvr>
                                        <p:cTn id="84" dur="1" fill="hold">
                                          <p:stCondLst>
                                            <p:cond delay="0"/>
                                          </p:stCondLst>
                                        </p:cTn>
                                        <p:tgtEl>
                                          <p:spTgt spid="75"/>
                                        </p:tgtEl>
                                        <p:attrNameLst>
                                          <p:attrName>style.visibility</p:attrName>
                                        </p:attrNameLst>
                                      </p:cBhvr>
                                      <p:to>
                                        <p:strVal val="visible"/>
                                      </p:to>
                                    </p:set>
                                    <p:animEffect transition="in" filter="wipe(left)">
                                      <p:cBhvr>
                                        <p:cTn id="85" dur="500"/>
                                        <p:tgtEl>
                                          <p:spTgt spid="75"/>
                                        </p:tgtEl>
                                      </p:cBhvr>
                                    </p:animEffect>
                                  </p:childTnLst>
                                </p:cTn>
                              </p:par>
                            </p:childTnLst>
                          </p:cTn>
                        </p:par>
                        <p:par>
                          <p:cTn id="86" fill="hold">
                            <p:stCondLst>
                              <p:cond delay="5100"/>
                            </p:stCondLst>
                            <p:childTnLst>
                              <p:par>
                                <p:cTn id="87" presetID="22" presetClass="entr" presetSubtype="8" fill="hold" grpId="0" nodeType="afterEffect">
                                  <p:stCondLst>
                                    <p:cond delay="0"/>
                                  </p:stCondLst>
                                  <p:childTnLst>
                                    <p:set>
                                      <p:cBhvr>
                                        <p:cTn id="88" dur="1" fill="hold">
                                          <p:stCondLst>
                                            <p:cond delay="0"/>
                                          </p:stCondLst>
                                        </p:cTn>
                                        <p:tgtEl>
                                          <p:spTgt spid="2"/>
                                        </p:tgtEl>
                                        <p:attrNameLst>
                                          <p:attrName>style.visibility</p:attrName>
                                        </p:attrNameLst>
                                      </p:cBhvr>
                                      <p:to>
                                        <p:strVal val="visible"/>
                                      </p:to>
                                    </p:set>
                                    <p:animEffect transition="in" filter="wipe(left)">
                                      <p:cBhvr>
                                        <p:cTn id="89" dur="500"/>
                                        <p:tgtEl>
                                          <p:spTgt spid="2"/>
                                        </p:tgtEl>
                                      </p:cBhvr>
                                    </p:animEffect>
                                  </p:childTnLst>
                                </p:cTn>
                              </p:par>
                            </p:childTnLst>
                          </p:cTn>
                        </p:par>
                        <p:par>
                          <p:cTn id="90" fill="hold">
                            <p:stCondLst>
                              <p:cond delay="5600"/>
                            </p:stCondLst>
                            <p:childTnLst>
                              <p:par>
                                <p:cTn id="91" presetID="22" presetClass="entr" presetSubtype="1" fill="hold" grpId="0" nodeType="afterEffect">
                                  <p:stCondLst>
                                    <p:cond delay="0"/>
                                  </p:stCondLst>
                                  <p:childTnLst>
                                    <p:set>
                                      <p:cBhvr>
                                        <p:cTn id="92" dur="1" fill="hold">
                                          <p:stCondLst>
                                            <p:cond delay="0"/>
                                          </p:stCondLst>
                                        </p:cTn>
                                        <p:tgtEl>
                                          <p:spTgt spid="78"/>
                                        </p:tgtEl>
                                        <p:attrNameLst>
                                          <p:attrName>style.visibility</p:attrName>
                                        </p:attrNameLst>
                                      </p:cBhvr>
                                      <p:to>
                                        <p:strVal val="visible"/>
                                      </p:to>
                                    </p:set>
                                    <p:animEffect transition="in" filter="wipe(up)">
                                      <p:cBhvr>
                                        <p:cTn id="93" dur="500"/>
                                        <p:tgtEl>
                                          <p:spTgt spid="78"/>
                                        </p:tgtEl>
                                      </p:cBhvr>
                                    </p:animEffect>
                                  </p:childTnLst>
                                </p:cTn>
                              </p:par>
                            </p:childTnLst>
                          </p:cTn>
                        </p:par>
                        <p:par>
                          <p:cTn id="94" fill="hold">
                            <p:stCondLst>
                              <p:cond delay="6100"/>
                            </p:stCondLst>
                            <p:childTnLst>
                              <p:par>
                                <p:cTn id="95" presetID="22" presetClass="entr" presetSubtype="2" fill="hold" grpId="0" nodeType="afterEffect">
                                  <p:stCondLst>
                                    <p:cond delay="0"/>
                                  </p:stCondLst>
                                  <p:childTnLst>
                                    <p:set>
                                      <p:cBhvr>
                                        <p:cTn id="96" dur="1" fill="hold">
                                          <p:stCondLst>
                                            <p:cond delay="0"/>
                                          </p:stCondLst>
                                        </p:cTn>
                                        <p:tgtEl>
                                          <p:spTgt spid="77"/>
                                        </p:tgtEl>
                                        <p:attrNameLst>
                                          <p:attrName>style.visibility</p:attrName>
                                        </p:attrNameLst>
                                      </p:cBhvr>
                                      <p:to>
                                        <p:strVal val="visible"/>
                                      </p:to>
                                    </p:set>
                                    <p:animEffect transition="in" filter="wipe(right)">
                                      <p:cBhvr>
                                        <p:cTn id="97" dur="500"/>
                                        <p:tgtEl>
                                          <p:spTgt spid="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P spid="54" grpId="0" animBg="1"/>
      <p:bldP spid="55" grpId="0" animBg="1"/>
      <p:bldP spid="56" grpId="0" animBg="1"/>
      <p:bldP spid="57" grpId="0" animBg="1"/>
      <p:bldP spid="64" grpId="1" animBg="1"/>
      <p:bldP spid="65" grpId="1" animBg="1"/>
      <p:bldP spid="66" grpId="1" animBg="1"/>
      <p:bldP spid="67" grpId="1" animBg="1"/>
      <p:bldP spid="68" grpId="1" animBg="1"/>
      <p:bldP spid="69" grpId="1" animBg="1"/>
      <p:bldP spid="70" grpId="0" animBg="1"/>
      <p:bldP spid="71" grpId="0"/>
      <p:bldP spid="2" grpId="0"/>
      <p:bldP spid="73" grpId="0"/>
      <p:bldP spid="75" grpId="0"/>
      <p:bldP spid="77" grpId="0"/>
      <p:bldP spid="78" grpId="0"/>
      <p:bldP spid="7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3" name="Rectangle 2"/>
          <p:cNvSpPr/>
          <p:nvPr/>
        </p:nvSpPr>
        <p:spPr>
          <a:xfrm>
            <a:off x="338746" y="2833882"/>
            <a:ext cx="3808782" cy="830997"/>
          </a:xfrm>
          <a:prstGeom prst="rect">
            <a:avLst/>
          </a:prstGeom>
        </p:spPr>
        <p:txBody>
          <a:bodyPr wrap="square">
            <a:spAutoFit/>
          </a:bodyPr>
          <a:lstStyle/>
          <a:p>
            <a:pPr algn="just"/>
            <a:r>
              <a:rPr lang="fr-FR" sz="1600" dirty="0">
                <a:latin typeface="FiraSans Regular"/>
              </a:rPr>
              <a:t>Comprendre et faire émerger les questions et les concepts mobilisés dans la problématique </a:t>
            </a:r>
          </a:p>
        </p:txBody>
      </p:sp>
      <p:sp>
        <p:nvSpPr>
          <p:cNvPr id="4" name="Rectangle 3"/>
          <p:cNvSpPr/>
          <p:nvPr/>
        </p:nvSpPr>
        <p:spPr>
          <a:xfrm>
            <a:off x="1192675" y="4448698"/>
            <a:ext cx="3886200" cy="830997"/>
          </a:xfrm>
          <a:prstGeom prst="rect">
            <a:avLst/>
          </a:prstGeom>
        </p:spPr>
        <p:txBody>
          <a:bodyPr>
            <a:spAutoFit/>
          </a:bodyPr>
          <a:lstStyle/>
          <a:p>
            <a:pPr algn="just"/>
            <a:r>
              <a:rPr lang="fr-FR" sz="1600" dirty="0">
                <a:latin typeface="FiraSans Regular"/>
              </a:rPr>
              <a:t>Reformuler la problématique et émettre des hypothèses ou des propositions de réponses</a:t>
            </a:r>
          </a:p>
        </p:txBody>
      </p:sp>
      <p:sp>
        <p:nvSpPr>
          <p:cNvPr id="5" name="Rectangle 4"/>
          <p:cNvSpPr/>
          <p:nvPr/>
        </p:nvSpPr>
        <p:spPr>
          <a:xfrm>
            <a:off x="2224934" y="5938139"/>
            <a:ext cx="3886200" cy="1077218"/>
          </a:xfrm>
          <a:prstGeom prst="rect">
            <a:avLst/>
          </a:prstGeom>
        </p:spPr>
        <p:txBody>
          <a:bodyPr>
            <a:spAutoFit/>
          </a:bodyPr>
          <a:lstStyle/>
          <a:p>
            <a:pPr algn="just"/>
            <a:r>
              <a:rPr lang="fr-FR" sz="1600" dirty="0" smtClean="0">
                <a:latin typeface="FiraSans Regular"/>
              </a:rPr>
              <a:t>Interpréter les résultats obtenus à partir des informations collectées et analysées issues du champs professionnel, économique et juridique</a:t>
            </a:r>
            <a:endParaRPr lang="fr-FR" sz="1600" dirty="0">
              <a:latin typeface="FiraSans Regular"/>
            </a:endParaRPr>
          </a:p>
        </p:txBody>
      </p:sp>
      <p:sp>
        <p:nvSpPr>
          <p:cNvPr id="6" name="Rectangle 5"/>
          <p:cNvSpPr/>
          <p:nvPr/>
        </p:nvSpPr>
        <p:spPr>
          <a:xfrm>
            <a:off x="3426256" y="7650780"/>
            <a:ext cx="3886200" cy="830997"/>
          </a:xfrm>
          <a:prstGeom prst="rect">
            <a:avLst/>
          </a:prstGeom>
        </p:spPr>
        <p:txBody>
          <a:bodyPr>
            <a:spAutoFit/>
          </a:bodyPr>
          <a:lstStyle/>
          <a:p>
            <a:pPr algn="just"/>
            <a:r>
              <a:rPr lang="fr-FR" sz="1600" dirty="0" smtClean="0">
                <a:latin typeface="FiraSans Regular"/>
              </a:rPr>
              <a:t>Dégager les concepts/notions à apprendre et à transférer dans une autre situation</a:t>
            </a:r>
            <a:endParaRPr lang="fr-FR" sz="1600" dirty="0">
              <a:latin typeface="FiraSans Regular"/>
            </a:endParaRPr>
          </a:p>
        </p:txBody>
      </p:sp>
      <p:sp>
        <p:nvSpPr>
          <p:cNvPr id="36" name="Parenthèses 35"/>
          <p:cNvSpPr/>
          <p:nvPr/>
        </p:nvSpPr>
        <p:spPr>
          <a:xfrm rot="5400000">
            <a:off x="1557657" y="1230845"/>
            <a:ext cx="1290319" cy="3966843"/>
          </a:xfrm>
          <a:prstGeom prst="bracketPair">
            <a:avLst/>
          </a:prstGeom>
          <a:ln w="28575">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sz="1600">
              <a:latin typeface="FiraSans Regular"/>
            </a:endParaRPr>
          </a:p>
        </p:txBody>
      </p:sp>
      <p:sp>
        <p:nvSpPr>
          <p:cNvPr id="46" name="Parenthèses 45"/>
          <p:cNvSpPr/>
          <p:nvPr/>
        </p:nvSpPr>
        <p:spPr>
          <a:xfrm rot="5400000">
            <a:off x="2490615" y="2855821"/>
            <a:ext cx="1290319" cy="3966843"/>
          </a:xfrm>
          <a:prstGeom prst="bracketPair">
            <a:avLst/>
          </a:prstGeom>
          <a:ln w="28575">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sz="1600">
              <a:latin typeface="FiraSans Regular"/>
            </a:endParaRPr>
          </a:p>
        </p:txBody>
      </p:sp>
      <p:sp>
        <p:nvSpPr>
          <p:cNvPr id="47" name="Parenthèses 46"/>
          <p:cNvSpPr/>
          <p:nvPr/>
        </p:nvSpPr>
        <p:spPr>
          <a:xfrm rot="5400000">
            <a:off x="3522875" y="4461716"/>
            <a:ext cx="1290319" cy="3966843"/>
          </a:xfrm>
          <a:prstGeom prst="bracketPair">
            <a:avLst/>
          </a:prstGeom>
          <a:ln w="28575">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sz="1600">
              <a:latin typeface="FiraSans Regular"/>
            </a:endParaRPr>
          </a:p>
        </p:txBody>
      </p:sp>
      <p:sp>
        <p:nvSpPr>
          <p:cNvPr id="48" name="Parenthèses 47"/>
          <p:cNvSpPr/>
          <p:nvPr/>
        </p:nvSpPr>
        <p:spPr>
          <a:xfrm rot="5400000">
            <a:off x="4724197" y="6067611"/>
            <a:ext cx="1290319" cy="3966843"/>
          </a:xfrm>
          <a:prstGeom prst="bracketPair">
            <a:avLst/>
          </a:prstGeom>
          <a:ln w="28575">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sz="1600">
              <a:latin typeface="FiraSans Regular"/>
            </a:endParaRPr>
          </a:p>
        </p:txBody>
      </p:sp>
      <p:sp>
        <p:nvSpPr>
          <p:cNvPr id="7" name="Flèche vers le bas 6"/>
          <p:cNvSpPr/>
          <p:nvPr/>
        </p:nvSpPr>
        <p:spPr>
          <a:xfrm>
            <a:off x="4305589" y="2914547"/>
            <a:ext cx="599440" cy="599440"/>
          </a:xfrm>
          <a:prstGeom prst="downArrow">
            <a:avLst/>
          </a:prstGeom>
          <a:solidFill>
            <a:srgbClr val="E68F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a:latin typeface="FiraSans Regular"/>
            </a:endParaRPr>
          </a:p>
        </p:txBody>
      </p:sp>
      <p:sp>
        <p:nvSpPr>
          <p:cNvPr id="51" name="Flèche vers le bas 50"/>
          <p:cNvSpPr/>
          <p:nvPr/>
        </p:nvSpPr>
        <p:spPr>
          <a:xfrm>
            <a:off x="5159518" y="4680083"/>
            <a:ext cx="599440" cy="599440"/>
          </a:xfrm>
          <a:prstGeom prst="downArrow">
            <a:avLst/>
          </a:prstGeom>
          <a:solidFill>
            <a:srgbClr val="E68F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a:latin typeface="FiraSans Regular"/>
            </a:endParaRPr>
          </a:p>
        </p:txBody>
      </p:sp>
      <p:sp>
        <p:nvSpPr>
          <p:cNvPr id="52" name="Flèche vers le bas 51"/>
          <p:cNvSpPr/>
          <p:nvPr/>
        </p:nvSpPr>
        <p:spPr>
          <a:xfrm>
            <a:off x="6246496" y="6164499"/>
            <a:ext cx="599440" cy="599440"/>
          </a:xfrm>
          <a:prstGeom prst="downArrow">
            <a:avLst/>
          </a:prstGeom>
          <a:solidFill>
            <a:srgbClr val="E68F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a:latin typeface="FiraSans Regular"/>
            </a:endParaRPr>
          </a:p>
        </p:txBody>
      </p:sp>
      <p:sp>
        <p:nvSpPr>
          <p:cNvPr id="53" name="Rettangolo 6"/>
          <p:cNvSpPr/>
          <p:nvPr/>
        </p:nvSpPr>
        <p:spPr>
          <a:xfrm>
            <a:off x="803699" y="1049780"/>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Stratégie pédagogique</a:t>
            </a:r>
            <a:endParaRPr lang="fr" sz="3600" dirty="0">
              <a:solidFill>
                <a:schemeClr val="bg1"/>
              </a:solidFill>
              <a:latin typeface="FiraSans Regular"/>
              <a:ea typeface="Segoe Pro Display Light" charset="0"/>
              <a:cs typeface="Segoe Pro Display Light" charset="0"/>
            </a:endParaRPr>
          </a:p>
        </p:txBody>
      </p:sp>
      <p:sp>
        <p:nvSpPr>
          <p:cNvPr id="54" name="Rettangolo 10"/>
          <p:cNvSpPr/>
          <p:nvPr/>
        </p:nvSpPr>
        <p:spPr>
          <a:xfrm>
            <a:off x="65700" y="178561"/>
            <a:ext cx="1475999" cy="367873"/>
          </a:xfrm>
          <a:prstGeom prst="roundRect">
            <a:avLst>
              <a:gd name="adj" fmla="val 50000"/>
            </a:avLst>
          </a:prstGeom>
          <a:solidFill>
            <a:srgbClr val="E68A74"/>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55" name="Rettangolo 10"/>
          <p:cNvSpPr/>
          <p:nvPr/>
        </p:nvSpPr>
        <p:spPr>
          <a:xfrm>
            <a:off x="2863935" y="178560"/>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56" name="Rettangolo 10"/>
          <p:cNvSpPr/>
          <p:nvPr/>
        </p:nvSpPr>
        <p:spPr>
          <a:xfrm>
            <a:off x="3931004" y="195263"/>
            <a:ext cx="1044000"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57" name="Rettangolo 10"/>
          <p:cNvSpPr/>
          <p:nvPr/>
        </p:nvSpPr>
        <p:spPr>
          <a:xfrm>
            <a:off x="4998073" y="195263"/>
            <a:ext cx="1113062" cy="367873"/>
          </a:xfrm>
          <a:prstGeom prst="roundRect">
            <a:avLst>
              <a:gd name="adj" fmla="val 50000"/>
            </a:avLst>
          </a:prstGeom>
          <a:solidFill>
            <a:schemeClr val="bg1"/>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58" name="Rettangolo 10"/>
          <p:cNvSpPr/>
          <p:nvPr/>
        </p:nvSpPr>
        <p:spPr>
          <a:xfrm>
            <a:off x="1564768" y="178561"/>
            <a:ext cx="12760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59"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60"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chemeClr val="bg1"/>
                </a:solidFill>
                <a:latin typeface="Segoe Pro Display" charset="0"/>
                <a:ea typeface="Segoe Pro Display" charset="0"/>
                <a:cs typeface="Segoe Pro Display" charset="0"/>
              </a:rPr>
              <a:t>Démarche</a:t>
            </a:r>
            <a:r>
              <a:rPr lang="en-US" sz="1100" b="1" dirty="0" smtClean="0">
                <a:solidFill>
                  <a:schemeClr val="bg1"/>
                </a:solidFill>
                <a:latin typeface="Segoe Pro Display" charset="0"/>
                <a:ea typeface="Segoe Pro Display" charset="0"/>
                <a:cs typeface="Segoe Pro Display" charset="0"/>
              </a:rPr>
              <a:t> de </a:t>
            </a:r>
            <a:r>
              <a:rPr lang="en-US" sz="1100" b="1" dirty="0" err="1" smtClean="0">
                <a:solidFill>
                  <a:schemeClr val="bg1"/>
                </a:solidFill>
                <a:latin typeface="Segoe Pro Display" charset="0"/>
                <a:ea typeface="Segoe Pro Display" charset="0"/>
                <a:cs typeface="Segoe Pro Display" charset="0"/>
              </a:rPr>
              <a:t>résolution</a:t>
            </a:r>
            <a:r>
              <a:rPr lang="en-US" sz="1100" b="1" dirty="0" smtClean="0">
                <a:solidFill>
                  <a:schemeClr val="bg1"/>
                </a:solidFill>
                <a:latin typeface="Segoe Pro Display" charset="0"/>
                <a:ea typeface="Segoe Pro Display" charset="0"/>
                <a:cs typeface="Segoe Pro Display" charset="0"/>
              </a:rPr>
              <a:t> de la </a:t>
            </a:r>
            <a:r>
              <a:rPr lang="en-US" sz="1100" b="1" dirty="0" err="1" smtClean="0">
                <a:solidFill>
                  <a:schemeClr val="bg1"/>
                </a:solidFill>
                <a:latin typeface="Segoe Pro Display" charset="0"/>
                <a:ea typeface="Segoe Pro Display" charset="0"/>
                <a:cs typeface="Segoe Pro Display" charset="0"/>
              </a:rPr>
              <a:t>problématique</a:t>
            </a:r>
            <a:endParaRPr lang="fr" sz="1100" b="1" dirty="0">
              <a:solidFill>
                <a:schemeClr val="bg1"/>
              </a:solidFill>
              <a:latin typeface="Segoe Pro Display" charset="0"/>
              <a:ea typeface="Segoe Pro Display" charset="0"/>
              <a:cs typeface="Segoe Pro Display" charset="0"/>
            </a:endParaRPr>
          </a:p>
        </p:txBody>
      </p:sp>
      <p:sp>
        <p:nvSpPr>
          <p:cNvPr id="61" name="Parenthèse fermante 60"/>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958136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par>
                          <p:cTn id="8" fill="hold">
                            <p:stCondLst>
                              <p:cond delay="500"/>
                            </p:stCondLst>
                            <p:childTnLst>
                              <p:par>
                                <p:cTn id="9" presetID="21" presetClass="entr" presetSubtype="4" fill="hold" grpId="0" nodeType="afterEffect">
                                  <p:stCondLst>
                                    <p:cond delay="0"/>
                                  </p:stCondLst>
                                  <p:childTnLst>
                                    <p:set>
                                      <p:cBhvr>
                                        <p:cTn id="10" dur="1" fill="hold">
                                          <p:stCondLst>
                                            <p:cond delay="0"/>
                                          </p:stCondLst>
                                        </p:cTn>
                                        <p:tgtEl>
                                          <p:spTgt spid="36"/>
                                        </p:tgtEl>
                                        <p:attrNameLst>
                                          <p:attrName>style.visibility</p:attrName>
                                        </p:attrNameLst>
                                      </p:cBhvr>
                                      <p:to>
                                        <p:strVal val="visible"/>
                                      </p:to>
                                    </p:set>
                                    <p:animEffect transition="in" filter="wheel(4)">
                                      <p:cBhvr>
                                        <p:cTn id="11" dur="2000"/>
                                        <p:tgtEl>
                                          <p:spTgt spid="36"/>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childTnLst>
                                </p:cTn>
                              </p:par>
                            </p:childTnLst>
                          </p:cTn>
                        </p:par>
                        <p:par>
                          <p:cTn id="16" fill="hold">
                            <p:stCondLst>
                              <p:cond delay="0"/>
                            </p:stCondLst>
                            <p:childTnLst>
                              <p:par>
                                <p:cTn id="17" presetID="42" presetClass="exit" presetSubtype="0" fill="hold" grpId="1" nodeType="afterEffect">
                                  <p:stCondLst>
                                    <p:cond delay="0"/>
                                  </p:stCondLst>
                                  <p:childTnLst>
                                    <p:animEffect transition="out" filter="fade">
                                      <p:cBhvr>
                                        <p:cTn id="18" dur="2000"/>
                                        <p:tgtEl>
                                          <p:spTgt spid="7"/>
                                        </p:tgtEl>
                                      </p:cBhvr>
                                    </p:animEffect>
                                    <p:anim calcmode="lin" valueType="num">
                                      <p:cBhvr>
                                        <p:cTn id="19" dur="2000"/>
                                        <p:tgtEl>
                                          <p:spTgt spid="7"/>
                                        </p:tgtEl>
                                        <p:attrNameLst>
                                          <p:attrName>ppt_x</p:attrName>
                                        </p:attrNameLst>
                                      </p:cBhvr>
                                      <p:tavLst>
                                        <p:tav tm="0">
                                          <p:val>
                                            <p:strVal val="ppt_x"/>
                                          </p:val>
                                        </p:tav>
                                        <p:tav tm="100000">
                                          <p:val>
                                            <p:strVal val="ppt_x"/>
                                          </p:val>
                                        </p:tav>
                                      </p:tavLst>
                                    </p:anim>
                                    <p:anim calcmode="lin" valueType="num">
                                      <p:cBhvr>
                                        <p:cTn id="20" dur="2000"/>
                                        <p:tgtEl>
                                          <p:spTgt spid="7"/>
                                        </p:tgtEl>
                                        <p:attrNameLst>
                                          <p:attrName>ppt_y</p:attrName>
                                        </p:attrNameLst>
                                      </p:cBhvr>
                                      <p:tavLst>
                                        <p:tav tm="0">
                                          <p:val>
                                            <p:strVal val="ppt_y"/>
                                          </p:val>
                                        </p:tav>
                                        <p:tav tm="100000">
                                          <p:val>
                                            <p:strVal val="ppt_y+.1"/>
                                          </p:val>
                                        </p:tav>
                                      </p:tavLst>
                                    </p:anim>
                                    <p:set>
                                      <p:cBhvr>
                                        <p:cTn id="21" dur="1" fill="hold">
                                          <p:stCondLst>
                                            <p:cond delay="1999"/>
                                          </p:stCondLst>
                                        </p:cTn>
                                        <p:tgtEl>
                                          <p:spTgt spid="7"/>
                                        </p:tgtEl>
                                        <p:attrNameLst>
                                          <p:attrName>style.visibility</p:attrName>
                                        </p:attrNameLst>
                                      </p:cBhvr>
                                      <p:to>
                                        <p:strVal val="hidden"/>
                                      </p:to>
                                    </p:set>
                                  </p:childTnLst>
                                </p:cTn>
                              </p:par>
                            </p:childTnLst>
                          </p:cTn>
                        </p:par>
                        <p:par>
                          <p:cTn id="22" fill="hold">
                            <p:stCondLst>
                              <p:cond delay="2000"/>
                            </p:stCondLst>
                            <p:childTnLst>
                              <p:par>
                                <p:cTn id="23" presetID="22" presetClass="entr" presetSubtype="1" fill="hold" grpId="0" nodeType="after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up)">
                                      <p:cBhvr>
                                        <p:cTn id="25" dur="500"/>
                                        <p:tgtEl>
                                          <p:spTgt spid="4"/>
                                        </p:tgtEl>
                                      </p:cBhvr>
                                    </p:animEffect>
                                  </p:childTnLst>
                                </p:cTn>
                              </p:par>
                            </p:childTnLst>
                          </p:cTn>
                        </p:par>
                        <p:par>
                          <p:cTn id="26" fill="hold">
                            <p:stCondLst>
                              <p:cond delay="2500"/>
                            </p:stCondLst>
                            <p:childTnLst>
                              <p:par>
                                <p:cTn id="27" presetID="21" presetClass="entr" presetSubtype="4" fill="hold" grpId="0" nodeType="afterEffect">
                                  <p:stCondLst>
                                    <p:cond delay="0"/>
                                  </p:stCondLst>
                                  <p:childTnLst>
                                    <p:set>
                                      <p:cBhvr>
                                        <p:cTn id="28" dur="1" fill="hold">
                                          <p:stCondLst>
                                            <p:cond delay="0"/>
                                          </p:stCondLst>
                                        </p:cTn>
                                        <p:tgtEl>
                                          <p:spTgt spid="46"/>
                                        </p:tgtEl>
                                        <p:attrNameLst>
                                          <p:attrName>style.visibility</p:attrName>
                                        </p:attrNameLst>
                                      </p:cBhvr>
                                      <p:to>
                                        <p:strVal val="visible"/>
                                      </p:to>
                                    </p:set>
                                    <p:animEffect transition="in" filter="wheel(4)">
                                      <p:cBhvr>
                                        <p:cTn id="29" dur="2000"/>
                                        <p:tgtEl>
                                          <p:spTgt spid="46"/>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51"/>
                                        </p:tgtEl>
                                        <p:attrNameLst>
                                          <p:attrName>style.visibility</p:attrName>
                                        </p:attrNameLst>
                                      </p:cBhvr>
                                      <p:to>
                                        <p:strVal val="visible"/>
                                      </p:to>
                                    </p:set>
                                  </p:childTnLst>
                                </p:cTn>
                              </p:par>
                            </p:childTnLst>
                          </p:cTn>
                        </p:par>
                        <p:par>
                          <p:cTn id="34" fill="hold">
                            <p:stCondLst>
                              <p:cond delay="0"/>
                            </p:stCondLst>
                            <p:childTnLst>
                              <p:par>
                                <p:cTn id="35" presetID="42" presetClass="exit" presetSubtype="0" fill="hold" grpId="1" nodeType="afterEffect">
                                  <p:stCondLst>
                                    <p:cond delay="0"/>
                                  </p:stCondLst>
                                  <p:childTnLst>
                                    <p:animEffect transition="out" filter="fade">
                                      <p:cBhvr>
                                        <p:cTn id="36" dur="2000"/>
                                        <p:tgtEl>
                                          <p:spTgt spid="51"/>
                                        </p:tgtEl>
                                      </p:cBhvr>
                                    </p:animEffect>
                                    <p:anim calcmode="lin" valueType="num">
                                      <p:cBhvr>
                                        <p:cTn id="37" dur="2000"/>
                                        <p:tgtEl>
                                          <p:spTgt spid="51"/>
                                        </p:tgtEl>
                                        <p:attrNameLst>
                                          <p:attrName>ppt_x</p:attrName>
                                        </p:attrNameLst>
                                      </p:cBhvr>
                                      <p:tavLst>
                                        <p:tav tm="0">
                                          <p:val>
                                            <p:strVal val="ppt_x"/>
                                          </p:val>
                                        </p:tav>
                                        <p:tav tm="100000">
                                          <p:val>
                                            <p:strVal val="ppt_x"/>
                                          </p:val>
                                        </p:tav>
                                      </p:tavLst>
                                    </p:anim>
                                    <p:anim calcmode="lin" valueType="num">
                                      <p:cBhvr>
                                        <p:cTn id="38" dur="2000"/>
                                        <p:tgtEl>
                                          <p:spTgt spid="51"/>
                                        </p:tgtEl>
                                        <p:attrNameLst>
                                          <p:attrName>ppt_y</p:attrName>
                                        </p:attrNameLst>
                                      </p:cBhvr>
                                      <p:tavLst>
                                        <p:tav tm="0">
                                          <p:val>
                                            <p:strVal val="ppt_y"/>
                                          </p:val>
                                        </p:tav>
                                        <p:tav tm="100000">
                                          <p:val>
                                            <p:strVal val="ppt_y+.1"/>
                                          </p:val>
                                        </p:tav>
                                      </p:tavLst>
                                    </p:anim>
                                    <p:set>
                                      <p:cBhvr>
                                        <p:cTn id="39" dur="1" fill="hold">
                                          <p:stCondLst>
                                            <p:cond delay="1999"/>
                                          </p:stCondLst>
                                        </p:cTn>
                                        <p:tgtEl>
                                          <p:spTgt spid="51"/>
                                        </p:tgtEl>
                                        <p:attrNameLst>
                                          <p:attrName>style.visibility</p:attrName>
                                        </p:attrNameLst>
                                      </p:cBhvr>
                                      <p:to>
                                        <p:strVal val="hidden"/>
                                      </p:to>
                                    </p:set>
                                  </p:childTnLst>
                                </p:cTn>
                              </p:par>
                            </p:childTnLst>
                          </p:cTn>
                        </p:par>
                        <p:par>
                          <p:cTn id="40" fill="hold">
                            <p:stCondLst>
                              <p:cond delay="2000"/>
                            </p:stCondLst>
                            <p:childTnLst>
                              <p:par>
                                <p:cTn id="41" presetID="22" presetClass="entr" presetSubtype="1" fill="hold" grpId="0" nodeType="after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wipe(up)">
                                      <p:cBhvr>
                                        <p:cTn id="43" dur="500"/>
                                        <p:tgtEl>
                                          <p:spTgt spid="5"/>
                                        </p:tgtEl>
                                      </p:cBhvr>
                                    </p:animEffect>
                                  </p:childTnLst>
                                </p:cTn>
                              </p:par>
                            </p:childTnLst>
                          </p:cTn>
                        </p:par>
                        <p:par>
                          <p:cTn id="44" fill="hold">
                            <p:stCondLst>
                              <p:cond delay="2500"/>
                            </p:stCondLst>
                            <p:childTnLst>
                              <p:par>
                                <p:cTn id="45" presetID="21" presetClass="entr" presetSubtype="4" fill="hold" grpId="0" nodeType="afterEffect">
                                  <p:stCondLst>
                                    <p:cond delay="0"/>
                                  </p:stCondLst>
                                  <p:childTnLst>
                                    <p:set>
                                      <p:cBhvr>
                                        <p:cTn id="46" dur="1" fill="hold">
                                          <p:stCondLst>
                                            <p:cond delay="0"/>
                                          </p:stCondLst>
                                        </p:cTn>
                                        <p:tgtEl>
                                          <p:spTgt spid="47"/>
                                        </p:tgtEl>
                                        <p:attrNameLst>
                                          <p:attrName>style.visibility</p:attrName>
                                        </p:attrNameLst>
                                      </p:cBhvr>
                                      <p:to>
                                        <p:strVal val="visible"/>
                                      </p:to>
                                    </p:set>
                                    <p:animEffect transition="in" filter="wheel(4)">
                                      <p:cBhvr>
                                        <p:cTn id="47" dur="2000"/>
                                        <p:tgtEl>
                                          <p:spTgt spid="47"/>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52"/>
                                        </p:tgtEl>
                                        <p:attrNameLst>
                                          <p:attrName>style.visibility</p:attrName>
                                        </p:attrNameLst>
                                      </p:cBhvr>
                                      <p:to>
                                        <p:strVal val="visible"/>
                                      </p:to>
                                    </p:set>
                                  </p:childTnLst>
                                </p:cTn>
                              </p:par>
                            </p:childTnLst>
                          </p:cTn>
                        </p:par>
                        <p:par>
                          <p:cTn id="52" fill="hold">
                            <p:stCondLst>
                              <p:cond delay="0"/>
                            </p:stCondLst>
                            <p:childTnLst>
                              <p:par>
                                <p:cTn id="53" presetID="42" presetClass="exit" presetSubtype="0" fill="hold" grpId="1" nodeType="afterEffect">
                                  <p:stCondLst>
                                    <p:cond delay="0"/>
                                  </p:stCondLst>
                                  <p:childTnLst>
                                    <p:animEffect transition="out" filter="fade">
                                      <p:cBhvr>
                                        <p:cTn id="54" dur="2000"/>
                                        <p:tgtEl>
                                          <p:spTgt spid="52"/>
                                        </p:tgtEl>
                                      </p:cBhvr>
                                    </p:animEffect>
                                    <p:anim calcmode="lin" valueType="num">
                                      <p:cBhvr>
                                        <p:cTn id="55" dur="2000"/>
                                        <p:tgtEl>
                                          <p:spTgt spid="52"/>
                                        </p:tgtEl>
                                        <p:attrNameLst>
                                          <p:attrName>ppt_x</p:attrName>
                                        </p:attrNameLst>
                                      </p:cBhvr>
                                      <p:tavLst>
                                        <p:tav tm="0">
                                          <p:val>
                                            <p:strVal val="ppt_x"/>
                                          </p:val>
                                        </p:tav>
                                        <p:tav tm="100000">
                                          <p:val>
                                            <p:strVal val="ppt_x"/>
                                          </p:val>
                                        </p:tav>
                                      </p:tavLst>
                                    </p:anim>
                                    <p:anim calcmode="lin" valueType="num">
                                      <p:cBhvr>
                                        <p:cTn id="56" dur="2000"/>
                                        <p:tgtEl>
                                          <p:spTgt spid="52"/>
                                        </p:tgtEl>
                                        <p:attrNameLst>
                                          <p:attrName>ppt_y</p:attrName>
                                        </p:attrNameLst>
                                      </p:cBhvr>
                                      <p:tavLst>
                                        <p:tav tm="0">
                                          <p:val>
                                            <p:strVal val="ppt_y"/>
                                          </p:val>
                                        </p:tav>
                                        <p:tav tm="100000">
                                          <p:val>
                                            <p:strVal val="ppt_y+.1"/>
                                          </p:val>
                                        </p:tav>
                                      </p:tavLst>
                                    </p:anim>
                                    <p:set>
                                      <p:cBhvr>
                                        <p:cTn id="57" dur="1" fill="hold">
                                          <p:stCondLst>
                                            <p:cond delay="1999"/>
                                          </p:stCondLst>
                                        </p:cTn>
                                        <p:tgtEl>
                                          <p:spTgt spid="52"/>
                                        </p:tgtEl>
                                        <p:attrNameLst>
                                          <p:attrName>style.visibility</p:attrName>
                                        </p:attrNameLst>
                                      </p:cBhvr>
                                      <p:to>
                                        <p:strVal val="hidden"/>
                                      </p:to>
                                    </p:set>
                                  </p:childTnLst>
                                </p:cTn>
                              </p:par>
                            </p:childTnLst>
                          </p:cTn>
                        </p:par>
                        <p:par>
                          <p:cTn id="58" fill="hold">
                            <p:stCondLst>
                              <p:cond delay="2500"/>
                            </p:stCondLst>
                            <p:childTnLst>
                              <p:par>
                                <p:cTn id="59" presetID="22" presetClass="entr" presetSubtype="1" fill="hold" grpId="0" nodeType="afterEffect">
                                  <p:stCondLst>
                                    <p:cond delay="0"/>
                                  </p:stCondLst>
                                  <p:childTnLst>
                                    <p:set>
                                      <p:cBhvr>
                                        <p:cTn id="60" dur="1" fill="hold">
                                          <p:stCondLst>
                                            <p:cond delay="0"/>
                                          </p:stCondLst>
                                        </p:cTn>
                                        <p:tgtEl>
                                          <p:spTgt spid="6"/>
                                        </p:tgtEl>
                                        <p:attrNameLst>
                                          <p:attrName>style.visibility</p:attrName>
                                        </p:attrNameLst>
                                      </p:cBhvr>
                                      <p:to>
                                        <p:strVal val="visible"/>
                                      </p:to>
                                    </p:set>
                                    <p:animEffect transition="in" filter="wipe(up)">
                                      <p:cBhvr>
                                        <p:cTn id="61" dur="500"/>
                                        <p:tgtEl>
                                          <p:spTgt spid="6"/>
                                        </p:tgtEl>
                                      </p:cBhvr>
                                    </p:animEffect>
                                  </p:childTnLst>
                                </p:cTn>
                              </p:par>
                            </p:childTnLst>
                          </p:cTn>
                        </p:par>
                        <p:par>
                          <p:cTn id="62" fill="hold">
                            <p:stCondLst>
                              <p:cond delay="3000"/>
                            </p:stCondLst>
                            <p:childTnLst>
                              <p:par>
                                <p:cTn id="63" presetID="21" presetClass="entr" presetSubtype="4" fill="hold" grpId="0" nodeType="afterEffect">
                                  <p:stCondLst>
                                    <p:cond delay="0"/>
                                  </p:stCondLst>
                                  <p:childTnLst>
                                    <p:set>
                                      <p:cBhvr>
                                        <p:cTn id="64" dur="1" fill="hold">
                                          <p:stCondLst>
                                            <p:cond delay="0"/>
                                          </p:stCondLst>
                                        </p:cTn>
                                        <p:tgtEl>
                                          <p:spTgt spid="48"/>
                                        </p:tgtEl>
                                        <p:attrNameLst>
                                          <p:attrName>style.visibility</p:attrName>
                                        </p:attrNameLst>
                                      </p:cBhvr>
                                      <p:to>
                                        <p:strVal val="visible"/>
                                      </p:to>
                                    </p:set>
                                    <p:animEffect transition="in" filter="wheel(4)">
                                      <p:cBhvr>
                                        <p:cTn id="65" dur="20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36" grpId="0" animBg="1"/>
      <p:bldP spid="46" grpId="0" animBg="1"/>
      <p:bldP spid="47" grpId="0" animBg="1"/>
      <p:bldP spid="48" grpId="0" animBg="1"/>
      <p:bldP spid="7" grpId="0" animBg="1"/>
      <p:bldP spid="7" grpId="1" animBg="1"/>
      <p:bldP spid="51" grpId="0" animBg="1"/>
      <p:bldP spid="51" grpId="1" animBg="1"/>
      <p:bldP spid="52" grpId="0" animBg="1"/>
      <p:bldP spid="52"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15" name="Rettangolo 6"/>
          <p:cNvSpPr/>
          <p:nvPr/>
        </p:nvSpPr>
        <p:spPr>
          <a:xfrm>
            <a:off x="752068" y="1294734"/>
            <a:ext cx="6015519" cy="1200329"/>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Mise en situation professionnelle</a:t>
            </a:r>
            <a:endParaRPr lang="fr" sz="3600" dirty="0">
              <a:solidFill>
                <a:schemeClr val="bg1"/>
              </a:solidFill>
              <a:latin typeface="FiraSans Regular"/>
              <a:ea typeface="Segoe Pro Display Light" charset="0"/>
              <a:cs typeface="Segoe Pro Display Light" charset="0"/>
            </a:endParaRPr>
          </a:p>
        </p:txBody>
      </p:sp>
      <p:sp>
        <p:nvSpPr>
          <p:cNvPr id="17" name="Rectangle 16"/>
          <p:cNvSpPr/>
          <p:nvPr/>
        </p:nvSpPr>
        <p:spPr>
          <a:xfrm>
            <a:off x="1759134" y="3784016"/>
            <a:ext cx="5577840" cy="2400657"/>
          </a:xfrm>
          <a:prstGeom prst="rect">
            <a:avLst/>
          </a:prstGeom>
        </p:spPr>
        <p:txBody>
          <a:bodyPr wrap="square">
            <a:spAutoFit/>
          </a:bodyPr>
          <a:lstStyle/>
          <a:p>
            <a:pPr>
              <a:lnSpc>
                <a:spcPct val="150000"/>
              </a:lnSpc>
            </a:pPr>
            <a:r>
              <a:rPr lang="fr-FR" sz="2000" b="1" dirty="0">
                <a:latin typeface="FiraSans Regular"/>
              </a:rPr>
              <a:t>Mettre en relation </a:t>
            </a:r>
            <a:r>
              <a:rPr lang="fr-FR" sz="2000" dirty="0" smtClean="0">
                <a:latin typeface="FiraSans Regular"/>
              </a:rPr>
              <a:t>des actions, des faits </a:t>
            </a:r>
          </a:p>
          <a:p>
            <a:pPr>
              <a:lnSpc>
                <a:spcPct val="150000"/>
              </a:lnSpc>
            </a:pPr>
            <a:r>
              <a:rPr lang="fr-FR" sz="2000" dirty="0" smtClean="0">
                <a:latin typeface="FiraSans Regular"/>
              </a:rPr>
              <a:t>avec l’environnement, les circonstances, </a:t>
            </a:r>
            <a:br>
              <a:rPr lang="fr-FR" sz="2000" dirty="0" smtClean="0">
                <a:latin typeface="FiraSans Regular"/>
              </a:rPr>
            </a:br>
            <a:r>
              <a:rPr lang="fr-FR" sz="2000" dirty="0" smtClean="0">
                <a:latin typeface="FiraSans Regular"/>
              </a:rPr>
              <a:t>les évènements, historiques</a:t>
            </a:r>
            <a:r>
              <a:rPr lang="fr-FR" sz="2000" dirty="0">
                <a:latin typeface="FiraSans Regular"/>
              </a:rPr>
              <a:t>, </a:t>
            </a:r>
            <a:r>
              <a:rPr lang="fr-FR" sz="2000" dirty="0" smtClean="0">
                <a:latin typeface="FiraSans Regular"/>
              </a:rPr>
              <a:t>sociaux, économiques, juridiques…</a:t>
            </a:r>
          </a:p>
          <a:p>
            <a:pPr>
              <a:lnSpc>
                <a:spcPct val="150000"/>
              </a:lnSpc>
            </a:pPr>
            <a:r>
              <a:rPr lang="fr-FR" sz="2000" dirty="0" smtClean="0">
                <a:latin typeface="FiraSans Regular"/>
              </a:rPr>
              <a:t>dans </a:t>
            </a:r>
            <a:r>
              <a:rPr lang="fr-FR" sz="2000" dirty="0">
                <a:latin typeface="FiraSans Regular"/>
              </a:rPr>
              <a:t>lesquelles </a:t>
            </a:r>
            <a:r>
              <a:rPr lang="fr-FR" sz="2000" dirty="0" smtClean="0">
                <a:latin typeface="FiraSans Regular"/>
              </a:rPr>
              <a:t>elles ou ils </a:t>
            </a:r>
            <a:r>
              <a:rPr lang="fr-FR" sz="2000" dirty="0">
                <a:latin typeface="FiraSans Regular"/>
              </a:rPr>
              <a:t>se sont </a:t>
            </a:r>
            <a:r>
              <a:rPr lang="fr-FR" sz="2000" dirty="0" smtClean="0">
                <a:latin typeface="FiraSans Regular"/>
              </a:rPr>
              <a:t>produit(e)s</a:t>
            </a:r>
            <a:r>
              <a:rPr lang="fr-FR" sz="2000" dirty="0">
                <a:latin typeface="FiraSans Regular"/>
              </a:rPr>
              <a:t>.</a:t>
            </a:r>
          </a:p>
        </p:txBody>
      </p:sp>
      <p:pic>
        <p:nvPicPr>
          <p:cNvPr id="19" name="Image 1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9826" y="3784016"/>
            <a:ext cx="609600" cy="609600"/>
          </a:xfrm>
          <a:prstGeom prst="rect">
            <a:avLst/>
          </a:prstGeom>
        </p:spPr>
      </p:pic>
      <p:grpSp>
        <p:nvGrpSpPr>
          <p:cNvPr id="10" name="Groupe 9"/>
          <p:cNvGrpSpPr/>
          <p:nvPr/>
        </p:nvGrpSpPr>
        <p:grpSpPr>
          <a:xfrm>
            <a:off x="180568" y="1289841"/>
            <a:ext cx="571500" cy="646331"/>
            <a:chOff x="274274" y="1300753"/>
            <a:chExt cx="571500" cy="646331"/>
          </a:xfrm>
        </p:grpSpPr>
        <p:sp>
          <p:nvSpPr>
            <p:cNvPr id="11" name="Rectangle 10"/>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1</a:t>
              </a:r>
              <a:endParaRPr lang="fr-FR" sz="3600" b="1" dirty="0">
                <a:solidFill>
                  <a:srgbClr val="D24726"/>
                </a:solidFill>
              </a:endParaRPr>
            </a:p>
          </p:txBody>
        </p:sp>
      </p:grpSp>
      <p:sp>
        <p:nvSpPr>
          <p:cNvPr id="14" name="Rettangolo 10"/>
          <p:cNvSpPr/>
          <p:nvPr/>
        </p:nvSpPr>
        <p:spPr>
          <a:xfrm>
            <a:off x="65700" y="178561"/>
            <a:ext cx="1475999" cy="367873"/>
          </a:xfrm>
          <a:prstGeom prst="roundRect">
            <a:avLst>
              <a:gd name="adj" fmla="val 50000"/>
            </a:avLst>
          </a:prstGeom>
          <a:solidFill>
            <a:schemeClr val="bg1"/>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16" name="Rettangolo 10"/>
          <p:cNvSpPr/>
          <p:nvPr/>
        </p:nvSpPr>
        <p:spPr>
          <a:xfrm>
            <a:off x="2863935" y="178560"/>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18"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20"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21" name="Rettangolo 10"/>
          <p:cNvSpPr/>
          <p:nvPr/>
        </p:nvSpPr>
        <p:spPr>
          <a:xfrm>
            <a:off x="1564768" y="178561"/>
            <a:ext cx="12760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22"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23"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rgbClr val="E68F7A"/>
                </a:solidFill>
                <a:latin typeface="Segoe Pro Display" charset="0"/>
                <a:ea typeface="Segoe Pro Display" charset="0"/>
                <a:cs typeface="Segoe Pro Display" charset="0"/>
              </a:rPr>
              <a:t>Démarche</a:t>
            </a:r>
            <a:r>
              <a:rPr lang="en-US" sz="1100" b="1" dirty="0" smtClean="0">
                <a:solidFill>
                  <a:srgbClr val="E68F7A"/>
                </a:solidFill>
                <a:latin typeface="Segoe Pro Display" charset="0"/>
                <a:ea typeface="Segoe Pro Display" charset="0"/>
                <a:cs typeface="Segoe Pro Display" charset="0"/>
              </a:rPr>
              <a:t> de </a:t>
            </a:r>
            <a:r>
              <a:rPr lang="en-US" sz="1100" b="1" dirty="0" err="1" smtClean="0">
                <a:solidFill>
                  <a:srgbClr val="E68F7A"/>
                </a:solidFill>
                <a:latin typeface="Segoe Pro Display" charset="0"/>
                <a:ea typeface="Segoe Pro Display" charset="0"/>
                <a:cs typeface="Segoe Pro Display" charset="0"/>
              </a:rPr>
              <a:t>résolution</a:t>
            </a:r>
            <a:r>
              <a:rPr lang="en-US" sz="1100" b="1" dirty="0" smtClean="0">
                <a:solidFill>
                  <a:srgbClr val="E68F7A"/>
                </a:solidFill>
                <a:latin typeface="Segoe Pro Display" charset="0"/>
                <a:ea typeface="Segoe Pro Display" charset="0"/>
                <a:cs typeface="Segoe Pro Display" charset="0"/>
              </a:rPr>
              <a:t> de la </a:t>
            </a:r>
            <a:r>
              <a:rPr lang="en-US" sz="1100" b="1" dirty="0" err="1" smtClean="0">
                <a:solidFill>
                  <a:srgbClr val="E68F7A"/>
                </a:solidFill>
                <a:latin typeface="Segoe Pro Display" charset="0"/>
                <a:ea typeface="Segoe Pro Display" charset="0"/>
                <a:cs typeface="Segoe Pro Display" charset="0"/>
              </a:rPr>
              <a:t>problématique</a:t>
            </a:r>
            <a:endParaRPr lang="fr" sz="1100" b="1" dirty="0">
              <a:solidFill>
                <a:srgbClr val="E68F7A"/>
              </a:solidFill>
              <a:latin typeface="Segoe Pro Display" charset="0"/>
              <a:ea typeface="Segoe Pro Display" charset="0"/>
              <a:cs typeface="Segoe Pro Display" charset="0"/>
            </a:endParaRPr>
          </a:p>
        </p:txBody>
      </p:sp>
      <p:sp>
        <p:nvSpPr>
          <p:cNvPr id="24" name="Parenthèse fermante 23"/>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4264912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up)">
                                      <p:cBhvr>
                                        <p:cTn id="7" dur="500"/>
                                        <p:tgtEl>
                                          <p:spTgt spid="15"/>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9"/>
                                        </p:tgtEl>
                                        <p:attrNameLst>
                                          <p:attrName>style.visibility</p:attrName>
                                        </p:attrNameLst>
                                      </p:cBhvr>
                                      <p:to>
                                        <p:strVal val="visible"/>
                                      </p:to>
                                    </p:set>
                                    <p:animEffect transition="in" filter="fade">
                                      <p:cBhvr>
                                        <p:cTn id="11" dur="500"/>
                                        <p:tgtEl>
                                          <p:spTgt spid="19"/>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wipe(up)">
                                      <p:cBhvr>
                                        <p:cTn id="15"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4" name="Secteurs 3"/>
          <p:cNvSpPr/>
          <p:nvPr/>
        </p:nvSpPr>
        <p:spPr>
          <a:xfrm>
            <a:off x="2275241" y="4337667"/>
            <a:ext cx="3144352" cy="1727712"/>
          </a:xfrm>
          <a:prstGeom prst="pie">
            <a:avLst>
              <a:gd name="adj1" fmla="val 21598869"/>
              <a:gd name="adj2" fmla="val 1081848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a:solidFill>
                <a:schemeClr val="tx1"/>
              </a:solidFill>
              <a:latin typeface="FiraSans Regular"/>
            </a:endParaRPr>
          </a:p>
        </p:txBody>
      </p:sp>
      <p:sp>
        <p:nvSpPr>
          <p:cNvPr id="15" name="Rettangolo 6"/>
          <p:cNvSpPr/>
          <p:nvPr/>
        </p:nvSpPr>
        <p:spPr>
          <a:xfrm>
            <a:off x="752068" y="1294734"/>
            <a:ext cx="6015519" cy="1200329"/>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Mise en situation professionnelle</a:t>
            </a:r>
            <a:endParaRPr lang="fr" sz="3600" dirty="0">
              <a:solidFill>
                <a:schemeClr val="bg1"/>
              </a:solidFill>
              <a:latin typeface="FiraSans Regular"/>
              <a:ea typeface="Segoe Pro Display Light" charset="0"/>
              <a:cs typeface="Segoe Pro Display Light" charset="0"/>
            </a:endParaRPr>
          </a:p>
        </p:txBody>
      </p:sp>
      <p:sp>
        <p:nvSpPr>
          <p:cNvPr id="18" name="Rectangle 17"/>
          <p:cNvSpPr/>
          <p:nvPr/>
        </p:nvSpPr>
        <p:spPr>
          <a:xfrm>
            <a:off x="1959475" y="3385892"/>
            <a:ext cx="5293117" cy="584775"/>
          </a:xfrm>
          <a:prstGeom prst="rect">
            <a:avLst/>
          </a:prstGeom>
        </p:spPr>
        <p:txBody>
          <a:bodyPr wrap="square">
            <a:spAutoFit/>
          </a:bodyPr>
          <a:lstStyle/>
          <a:p>
            <a:r>
              <a:rPr lang="fr-FR" sz="1600" dirty="0">
                <a:latin typeface="FiraSans Regular"/>
              </a:rPr>
              <a:t>Description de la situation professionnelle et/ou du contexte dans lesquels se pose la problématique.</a:t>
            </a:r>
          </a:p>
        </p:txBody>
      </p:sp>
      <p:sp>
        <p:nvSpPr>
          <p:cNvPr id="21" name="Rectangle 20"/>
          <p:cNvSpPr/>
          <p:nvPr/>
        </p:nvSpPr>
        <p:spPr>
          <a:xfrm>
            <a:off x="1958394" y="2871011"/>
            <a:ext cx="3886200" cy="338554"/>
          </a:xfrm>
          <a:prstGeom prst="rect">
            <a:avLst/>
          </a:prstGeom>
        </p:spPr>
        <p:txBody>
          <a:bodyPr>
            <a:spAutoFit/>
          </a:bodyPr>
          <a:lstStyle/>
          <a:p>
            <a:r>
              <a:rPr lang="fr-FR" sz="1600" b="1" dirty="0" smtClean="0">
                <a:latin typeface="FiraSans Regular"/>
              </a:rPr>
              <a:t>Pour l’enseignant</a:t>
            </a:r>
            <a:endParaRPr lang="fr-FR" sz="1600" b="1" dirty="0">
              <a:latin typeface="FiraSans Regular"/>
            </a:endParaRPr>
          </a:p>
        </p:txBody>
      </p:sp>
      <p:sp>
        <p:nvSpPr>
          <p:cNvPr id="22" name="Rectangle 21"/>
          <p:cNvSpPr/>
          <p:nvPr/>
        </p:nvSpPr>
        <p:spPr>
          <a:xfrm>
            <a:off x="1958394" y="4278124"/>
            <a:ext cx="5293117" cy="338554"/>
          </a:xfrm>
          <a:prstGeom prst="rect">
            <a:avLst/>
          </a:prstGeom>
        </p:spPr>
        <p:txBody>
          <a:bodyPr wrap="square">
            <a:spAutoFit/>
          </a:bodyPr>
          <a:lstStyle/>
          <a:p>
            <a:r>
              <a:rPr lang="fr-FR" sz="1600" dirty="0" smtClean="0">
                <a:latin typeface="FiraSans Regular"/>
              </a:rPr>
              <a:t>Définition des critères de la mise en situation.</a:t>
            </a:r>
            <a:endParaRPr lang="fr-FR" sz="1600" dirty="0">
              <a:latin typeface="FiraSans Regular"/>
            </a:endParaRPr>
          </a:p>
        </p:txBody>
      </p:sp>
      <p:sp>
        <p:nvSpPr>
          <p:cNvPr id="23" name="Rectangle à coins arrondis 22"/>
          <p:cNvSpPr/>
          <p:nvPr/>
        </p:nvSpPr>
        <p:spPr>
          <a:xfrm>
            <a:off x="2840946" y="5119434"/>
            <a:ext cx="2134862" cy="777061"/>
          </a:xfrm>
          <a:prstGeom prst="roundRect">
            <a:avLst>
              <a:gd name="adj" fmla="val 43307"/>
            </a:avLst>
          </a:prstGeom>
          <a:noFill/>
          <a:ln>
            <a:noFill/>
          </a:ln>
        </p:spPr>
        <p:txBody>
          <a:bodyPr wrap="square">
            <a:spAutoFit/>
          </a:bodyPr>
          <a:lstStyle/>
          <a:p>
            <a:pPr algn="ctr"/>
            <a:r>
              <a:rPr lang="fr-FR" sz="1600" b="1" dirty="0" smtClean="0">
                <a:latin typeface="FiraSans Regular"/>
              </a:rPr>
              <a:t>Les éléments </a:t>
            </a:r>
            <a:r>
              <a:rPr lang="fr-FR" sz="1600" b="1" spc="70" dirty="0" smtClean="0">
                <a:latin typeface="FiraSans Regular"/>
              </a:rPr>
              <a:t>de contexte</a:t>
            </a:r>
            <a:endParaRPr lang="fr-FR" sz="1600" b="1" spc="70" dirty="0">
              <a:latin typeface="FiraSans Regular"/>
            </a:endParaRPr>
          </a:p>
        </p:txBody>
      </p:sp>
      <p:sp>
        <p:nvSpPr>
          <p:cNvPr id="24" name="Rectangle 23"/>
          <p:cNvSpPr/>
          <p:nvPr/>
        </p:nvSpPr>
        <p:spPr>
          <a:xfrm>
            <a:off x="5901786" y="5621976"/>
            <a:ext cx="1726686" cy="830997"/>
          </a:xfrm>
          <a:prstGeom prst="rect">
            <a:avLst/>
          </a:prstGeom>
        </p:spPr>
        <p:txBody>
          <a:bodyPr wrap="square">
            <a:spAutoFit/>
          </a:bodyPr>
          <a:lstStyle/>
          <a:p>
            <a:pPr algn="ctr"/>
            <a:r>
              <a:rPr lang="fr-FR" sz="1600" dirty="0" smtClean="0">
                <a:latin typeface="FiraSans Regular"/>
              </a:rPr>
              <a:t>Sont en lien avec la problématique</a:t>
            </a:r>
            <a:endParaRPr lang="fr-FR" sz="1600" dirty="0">
              <a:latin typeface="FiraSans Regular"/>
            </a:endParaRPr>
          </a:p>
        </p:txBody>
      </p:sp>
      <p:sp>
        <p:nvSpPr>
          <p:cNvPr id="25" name="Rectangle 24"/>
          <p:cNvSpPr/>
          <p:nvPr/>
        </p:nvSpPr>
        <p:spPr>
          <a:xfrm>
            <a:off x="5488" y="5522840"/>
            <a:ext cx="1610821" cy="1077218"/>
          </a:xfrm>
          <a:prstGeom prst="rect">
            <a:avLst/>
          </a:prstGeom>
        </p:spPr>
        <p:txBody>
          <a:bodyPr wrap="square">
            <a:spAutoFit/>
          </a:bodyPr>
          <a:lstStyle/>
          <a:p>
            <a:pPr algn="ctr"/>
            <a:r>
              <a:rPr lang="fr-FR" sz="1600" dirty="0" smtClean="0">
                <a:latin typeface="FiraSans Regular"/>
              </a:rPr>
              <a:t>Sont issus d’une situation réelle ou simulée</a:t>
            </a:r>
            <a:endParaRPr lang="fr-FR" sz="1600" dirty="0">
              <a:latin typeface="FiraSans Regular"/>
            </a:endParaRPr>
          </a:p>
        </p:txBody>
      </p:sp>
      <p:sp>
        <p:nvSpPr>
          <p:cNvPr id="26" name="Rectangle 25"/>
          <p:cNvSpPr/>
          <p:nvPr/>
        </p:nvSpPr>
        <p:spPr>
          <a:xfrm>
            <a:off x="4976992" y="7226522"/>
            <a:ext cx="2679326" cy="1077218"/>
          </a:xfrm>
          <a:prstGeom prst="rect">
            <a:avLst/>
          </a:prstGeom>
        </p:spPr>
        <p:txBody>
          <a:bodyPr wrap="square">
            <a:spAutoFit/>
          </a:bodyPr>
          <a:lstStyle/>
          <a:p>
            <a:pPr algn="ctr"/>
            <a:r>
              <a:rPr lang="fr-FR" sz="1600" dirty="0" smtClean="0">
                <a:latin typeface="FiraSans Regular"/>
              </a:rPr>
              <a:t>Apportent un éclairage </a:t>
            </a:r>
          </a:p>
          <a:p>
            <a:pPr algn="ctr"/>
            <a:r>
              <a:rPr lang="fr-FR" sz="1600" dirty="0" smtClean="0">
                <a:latin typeface="FiraSans Regular"/>
              </a:rPr>
              <a:t>pour comprendre </a:t>
            </a:r>
          </a:p>
          <a:p>
            <a:pPr algn="ctr"/>
            <a:r>
              <a:rPr lang="fr-FR" sz="1600" dirty="0" smtClean="0">
                <a:latin typeface="FiraSans Regular"/>
              </a:rPr>
              <a:t>les enjeux </a:t>
            </a:r>
          </a:p>
          <a:p>
            <a:pPr algn="ctr"/>
            <a:r>
              <a:rPr lang="fr-FR" sz="1600" dirty="0" smtClean="0">
                <a:latin typeface="FiraSans Regular"/>
              </a:rPr>
              <a:t>de la problématique</a:t>
            </a:r>
            <a:endParaRPr lang="fr-FR" sz="1600" dirty="0">
              <a:latin typeface="FiraSans Regular"/>
            </a:endParaRPr>
          </a:p>
        </p:txBody>
      </p:sp>
      <p:sp>
        <p:nvSpPr>
          <p:cNvPr id="27" name="Rectangle 26"/>
          <p:cNvSpPr/>
          <p:nvPr/>
        </p:nvSpPr>
        <p:spPr>
          <a:xfrm>
            <a:off x="184500" y="7590216"/>
            <a:ext cx="2308860" cy="584775"/>
          </a:xfrm>
          <a:prstGeom prst="rect">
            <a:avLst/>
          </a:prstGeom>
        </p:spPr>
        <p:txBody>
          <a:bodyPr wrap="square">
            <a:spAutoFit/>
          </a:bodyPr>
          <a:lstStyle/>
          <a:p>
            <a:pPr algn="ctr"/>
            <a:r>
              <a:rPr lang="fr-FR" sz="1600" dirty="0" smtClean="0">
                <a:latin typeface="FiraSans Regular"/>
              </a:rPr>
              <a:t>Précisent l’étude d’un secteur d’activité</a:t>
            </a:r>
            <a:endParaRPr lang="fr-FR" sz="1600" dirty="0">
              <a:latin typeface="FiraSans Regular"/>
            </a:endParaRPr>
          </a:p>
        </p:txBody>
      </p:sp>
      <p:grpSp>
        <p:nvGrpSpPr>
          <p:cNvPr id="8" name="Groupe 7"/>
          <p:cNvGrpSpPr/>
          <p:nvPr/>
        </p:nvGrpSpPr>
        <p:grpSpPr>
          <a:xfrm>
            <a:off x="817021" y="2889521"/>
            <a:ext cx="609600" cy="609600"/>
            <a:chOff x="817021" y="5640391"/>
            <a:chExt cx="609600" cy="609600"/>
          </a:xfrm>
        </p:grpSpPr>
        <p:sp>
          <p:nvSpPr>
            <p:cNvPr id="7" name="Rectangle à coins arrondis 6"/>
            <p:cNvSpPr/>
            <p:nvPr/>
          </p:nvSpPr>
          <p:spPr>
            <a:xfrm>
              <a:off x="1062989" y="5689594"/>
              <a:ext cx="289709" cy="324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a:latin typeface="FiraSans Regular"/>
              </a:endParaRPr>
            </a:p>
          </p:txBody>
        </p:sp>
        <p:pic>
          <p:nvPicPr>
            <p:cNvPr id="28" name="Image 2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7021" y="5640391"/>
              <a:ext cx="609600" cy="609600"/>
            </a:xfrm>
            <a:prstGeom prst="rect">
              <a:avLst/>
            </a:prstGeom>
          </p:spPr>
        </p:pic>
      </p:grpSp>
      <p:sp>
        <p:nvSpPr>
          <p:cNvPr id="10" name="Ellipse 9"/>
          <p:cNvSpPr/>
          <p:nvPr/>
        </p:nvSpPr>
        <p:spPr>
          <a:xfrm>
            <a:off x="2370165" y="5430218"/>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sz="1600">
              <a:latin typeface="FiraSans Regular"/>
            </a:endParaRPr>
          </a:p>
        </p:txBody>
      </p:sp>
      <p:sp>
        <p:nvSpPr>
          <p:cNvPr id="29" name="Ellipse 28"/>
          <p:cNvSpPr/>
          <p:nvPr/>
        </p:nvSpPr>
        <p:spPr>
          <a:xfrm>
            <a:off x="3132679" y="5883382"/>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sz="1600">
              <a:latin typeface="FiraSans Regular"/>
            </a:endParaRPr>
          </a:p>
        </p:txBody>
      </p:sp>
      <p:sp>
        <p:nvSpPr>
          <p:cNvPr id="30" name="Ellipse 29"/>
          <p:cNvSpPr/>
          <p:nvPr/>
        </p:nvSpPr>
        <p:spPr>
          <a:xfrm>
            <a:off x="5202666" y="5436822"/>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sz="1600">
              <a:latin typeface="FiraSans Regular"/>
            </a:endParaRPr>
          </a:p>
        </p:txBody>
      </p:sp>
      <p:sp>
        <p:nvSpPr>
          <p:cNvPr id="31" name="Ellipse 30"/>
          <p:cNvSpPr/>
          <p:nvPr/>
        </p:nvSpPr>
        <p:spPr>
          <a:xfrm>
            <a:off x="4501880" y="5887389"/>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sz="1600">
              <a:latin typeface="FiraSans Regular"/>
            </a:endParaRPr>
          </a:p>
        </p:txBody>
      </p:sp>
      <p:cxnSp>
        <p:nvCxnSpPr>
          <p:cNvPr id="12" name="Connecteur droit 11"/>
          <p:cNvCxnSpPr/>
          <p:nvPr/>
        </p:nvCxnSpPr>
        <p:spPr>
          <a:xfrm flipH="1">
            <a:off x="1547385" y="5621976"/>
            <a:ext cx="622585" cy="129591"/>
          </a:xfrm>
          <a:prstGeom prst="line">
            <a:avLst/>
          </a:prstGeom>
          <a:ln w="57150">
            <a:solidFill>
              <a:schemeClr val="accent4"/>
            </a:solidFill>
            <a:prstDash val="sysDot"/>
          </a:ln>
        </p:spPr>
        <p:style>
          <a:lnRef idx="1">
            <a:schemeClr val="accent1"/>
          </a:lnRef>
          <a:fillRef idx="0">
            <a:schemeClr val="accent1"/>
          </a:fillRef>
          <a:effectRef idx="0">
            <a:schemeClr val="accent1"/>
          </a:effectRef>
          <a:fontRef idx="minor">
            <a:schemeClr val="tx1"/>
          </a:fontRef>
        </p:style>
      </p:cxnSp>
      <p:cxnSp>
        <p:nvCxnSpPr>
          <p:cNvPr id="32" name="Connecteur droit 31"/>
          <p:cNvCxnSpPr/>
          <p:nvPr/>
        </p:nvCxnSpPr>
        <p:spPr>
          <a:xfrm flipH="1">
            <a:off x="1487582" y="6172293"/>
            <a:ext cx="1588999" cy="1370951"/>
          </a:xfrm>
          <a:prstGeom prst="line">
            <a:avLst/>
          </a:prstGeom>
          <a:ln w="57150">
            <a:solidFill>
              <a:schemeClr val="accent4"/>
            </a:solidFill>
            <a:prstDash val="sysDot"/>
          </a:ln>
        </p:spPr>
        <p:style>
          <a:lnRef idx="1">
            <a:schemeClr val="accent1"/>
          </a:lnRef>
          <a:fillRef idx="0">
            <a:schemeClr val="accent1"/>
          </a:fillRef>
          <a:effectRef idx="0">
            <a:schemeClr val="accent1"/>
          </a:effectRef>
          <a:fontRef idx="minor">
            <a:schemeClr val="tx1"/>
          </a:fontRef>
        </p:style>
      </p:cxnSp>
      <p:cxnSp>
        <p:nvCxnSpPr>
          <p:cNvPr id="34" name="Connecteur droit 33"/>
          <p:cNvCxnSpPr>
            <a:endCxn id="26" idx="0"/>
          </p:cNvCxnSpPr>
          <p:nvPr/>
        </p:nvCxnSpPr>
        <p:spPr>
          <a:xfrm>
            <a:off x="4764458" y="6161677"/>
            <a:ext cx="1552197" cy="1064845"/>
          </a:xfrm>
          <a:prstGeom prst="line">
            <a:avLst/>
          </a:prstGeom>
          <a:ln w="57150">
            <a:solidFill>
              <a:schemeClr val="accent4"/>
            </a:solidFill>
            <a:prstDash val="sysDot"/>
          </a:ln>
        </p:spPr>
        <p:style>
          <a:lnRef idx="1">
            <a:schemeClr val="accent1"/>
          </a:lnRef>
          <a:fillRef idx="0">
            <a:schemeClr val="accent1"/>
          </a:fillRef>
          <a:effectRef idx="0">
            <a:schemeClr val="accent1"/>
          </a:effectRef>
          <a:fontRef idx="minor">
            <a:schemeClr val="tx1"/>
          </a:fontRef>
        </p:style>
      </p:cxnSp>
      <p:cxnSp>
        <p:nvCxnSpPr>
          <p:cNvPr id="35" name="Connecteur droit 34"/>
          <p:cNvCxnSpPr/>
          <p:nvPr/>
        </p:nvCxnSpPr>
        <p:spPr>
          <a:xfrm>
            <a:off x="5539187" y="5689292"/>
            <a:ext cx="414101" cy="203847"/>
          </a:xfrm>
          <a:prstGeom prst="line">
            <a:avLst/>
          </a:prstGeom>
          <a:ln w="57150">
            <a:solidFill>
              <a:schemeClr val="accent4"/>
            </a:solidFill>
            <a:prstDash val="sysDot"/>
          </a:ln>
        </p:spPr>
        <p:style>
          <a:lnRef idx="1">
            <a:schemeClr val="accent1"/>
          </a:lnRef>
          <a:fillRef idx="0">
            <a:schemeClr val="accent1"/>
          </a:fillRef>
          <a:effectRef idx="0">
            <a:schemeClr val="accent1"/>
          </a:effectRef>
          <a:fontRef idx="minor">
            <a:schemeClr val="tx1"/>
          </a:fontRef>
        </p:style>
      </p:cxnSp>
      <p:grpSp>
        <p:nvGrpSpPr>
          <p:cNvPr id="33" name="Groupe 32"/>
          <p:cNvGrpSpPr/>
          <p:nvPr/>
        </p:nvGrpSpPr>
        <p:grpSpPr>
          <a:xfrm>
            <a:off x="180568" y="1289841"/>
            <a:ext cx="571500" cy="646331"/>
            <a:chOff x="274274" y="1300753"/>
            <a:chExt cx="571500" cy="646331"/>
          </a:xfrm>
        </p:grpSpPr>
        <p:sp>
          <p:nvSpPr>
            <p:cNvPr id="36" name="Rectangle 35"/>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ZoneTexte 36"/>
            <p:cNvSpPr txBox="1"/>
            <p:nvPr/>
          </p:nvSpPr>
          <p:spPr>
            <a:xfrm>
              <a:off x="274274" y="1300753"/>
              <a:ext cx="571500" cy="646331"/>
            </a:xfrm>
            <a:prstGeom prst="rect">
              <a:avLst/>
            </a:prstGeom>
            <a:noFill/>
          </p:spPr>
          <p:txBody>
            <a:bodyPr wrap="square" rtlCol="0">
              <a:spAutoFit/>
            </a:bodyPr>
            <a:lstStyle/>
            <a:p>
              <a:pPr algn="ctr"/>
              <a:r>
                <a:rPr lang="fr-FR" sz="3600" b="1" dirty="0" smtClean="0">
                  <a:solidFill>
                    <a:srgbClr val="D24726"/>
                  </a:solidFill>
                </a:rPr>
                <a:t>1</a:t>
              </a:r>
              <a:endParaRPr lang="fr-FR" sz="3600" b="1" dirty="0">
                <a:solidFill>
                  <a:srgbClr val="D24726"/>
                </a:solidFill>
              </a:endParaRPr>
            </a:p>
          </p:txBody>
        </p:sp>
      </p:grpSp>
      <p:sp>
        <p:nvSpPr>
          <p:cNvPr id="38" name="Rectangle 37"/>
          <p:cNvSpPr/>
          <p:nvPr/>
        </p:nvSpPr>
        <p:spPr>
          <a:xfrm>
            <a:off x="2684645" y="8194833"/>
            <a:ext cx="2308860" cy="830997"/>
          </a:xfrm>
          <a:prstGeom prst="rect">
            <a:avLst/>
          </a:prstGeom>
        </p:spPr>
        <p:txBody>
          <a:bodyPr wrap="square">
            <a:spAutoFit/>
          </a:bodyPr>
          <a:lstStyle/>
          <a:p>
            <a:pPr algn="ctr"/>
            <a:r>
              <a:rPr lang="fr-FR" sz="1600" dirty="0" smtClean="0">
                <a:latin typeface="FiraSans Regular"/>
              </a:rPr>
              <a:t>Cernent, limitent le champs d’analyse de la problématique</a:t>
            </a:r>
            <a:endParaRPr lang="fr-FR" sz="1600" dirty="0">
              <a:latin typeface="FiraSans Regular"/>
            </a:endParaRPr>
          </a:p>
        </p:txBody>
      </p:sp>
      <p:sp>
        <p:nvSpPr>
          <p:cNvPr id="39" name="Ellipse 38"/>
          <p:cNvSpPr/>
          <p:nvPr/>
        </p:nvSpPr>
        <p:spPr>
          <a:xfrm>
            <a:off x="3802510" y="5944145"/>
            <a:ext cx="247596" cy="240030"/>
          </a:xfrm>
          <a:prstGeom prst="ellipse">
            <a:avLst/>
          </a:prstGeom>
          <a:ln w="38100">
            <a:solidFill>
              <a:srgbClr val="D2472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fr-FR" sz="1600">
              <a:latin typeface="FiraSans Regular"/>
            </a:endParaRPr>
          </a:p>
        </p:txBody>
      </p:sp>
      <p:cxnSp>
        <p:nvCxnSpPr>
          <p:cNvPr id="40" name="Connecteur droit 39"/>
          <p:cNvCxnSpPr/>
          <p:nvPr/>
        </p:nvCxnSpPr>
        <p:spPr>
          <a:xfrm>
            <a:off x="3926308" y="6305551"/>
            <a:ext cx="0" cy="1802194"/>
          </a:xfrm>
          <a:prstGeom prst="line">
            <a:avLst/>
          </a:prstGeom>
          <a:ln w="57150">
            <a:solidFill>
              <a:schemeClr val="accent4"/>
            </a:solidFill>
            <a:prstDash val="sysDot"/>
          </a:ln>
        </p:spPr>
        <p:style>
          <a:lnRef idx="1">
            <a:schemeClr val="accent1"/>
          </a:lnRef>
          <a:fillRef idx="0">
            <a:schemeClr val="accent1"/>
          </a:fillRef>
          <a:effectRef idx="0">
            <a:schemeClr val="accent1"/>
          </a:effectRef>
          <a:fontRef idx="minor">
            <a:schemeClr val="tx1"/>
          </a:fontRef>
        </p:style>
      </p:cxnSp>
      <p:sp>
        <p:nvSpPr>
          <p:cNvPr id="50" name="Rettangolo 10"/>
          <p:cNvSpPr/>
          <p:nvPr/>
        </p:nvSpPr>
        <p:spPr>
          <a:xfrm>
            <a:off x="65700" y="178561"/>
            <a:ext cx="1475999" cy="367873"/>
          </a:xfrm>
          <a:prstGeom prst="roundRect">
            <a:avLst>
              <a:gd name="adj" fmla="val 50000"/>
            </a:avLst>
          </a:prstGeom>
          <a:solidFill>
            <a:schemeClr val="bg1"/>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51" name="Rettangolo 10"/>
          <p:cNvSpPr/>
          <p:nvPr/>
        </p:nvSpPr>
        <p:spPr>
          <a:xfrm>
            <a:off x="2863935" y="178560"/>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52"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53"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54" name="Rettangolo 10"/>
          <p:cNvSpPr/>
          <p:nvPr/>
        </p:nvSpPr>
        <p:spPr>
          <a:xfrm>
            <a:off x="1564768" y="178561"/>
            <a:ext cx="12760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55"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56"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rgbClr val="E68F7A"/>
                </a:solidFill>
                <a:latin typeface="Segoe Pro Display" charset="0"/>
                <a:ea typeface="Segoe Pro Display" charset="0"/>
                <a:cs typeface="Segoe Pro Display" charset="0"/>
              </a:rPr>
              <a:t>Démarche</a:t>
            </a:r>
            <a:r>
              <a:rPr lang="en-US" sz="1100" b="1" dirty="0" smtClean="0">
                <a:solidFill>
                  <a:srgbClr val="E68F7A"/>
                </a:solidFill>
                <a:latin typeface="Segoe Pro Display" charset="0"/>
                <a:ea typeface="Segoe Pro Display" charset="0"/>
                <a:cs typeface="Segoe Pro Display" charset="0"/>
              </a:rPr>
              <a:t> de </a:t>
            </a:r>
            <a:r>
              <a:rPr lang="en-US" sz="1100" b="1" dirty="0" err="1" smtClean="0">
                <a:solidFill>
                  <a:srgbClr val="E68F7A"/>
                </a:solidFill>
                <a:latin typeface="Segoe Pro Display" charset="0"/>
                <a:ea typeface="Segoe Pro Display" charset="0"/>
                <a:cs typeface="Segoe Pro Display" charset="0"/>
              </a:rPr>
              <a:t>résolution</a:t>
            </a:r>
            <a:r>
              <a:rPr lang="en-US" sz="1100" b="1" dirty="0" smtClean="0">
                <a:solidFill>
                  <a:srgbClr val="E68F7A"/>
                </a:solidFill>
                <a:latin typeface="Segoe Pro Display" charset="0"/>
                <a:ea typeface="Segoe Pro Display" charset="0"/>
                <a:cs typeface="Segoe Pro Display" charset="0"/>
              </a:rPr>
              <a:t> de la </a:t>
            </a:r>
            <a:r>
              <a:rPr lang="en-US" sz="1100" b="1" dirty="0" err="1" smtClean="0">
                <a:solidFill>
                  <a:srgbClr val="E68F7A"/>
                </a:solidFill>
                <a:latin typeface="Segoe Pro Display" charset="0"/>
                <a:ea typeface="Segoe Pro Display" charset="0"/>
                <a:cs typeface="Segoe Pro Display" charset="0"/>
              </a:rPr>
              <a:t>problématique</a:t>
            </a:r>
            <a:endParaRPr lang="fr" sz="1100" b="1" dirty="0">
              <a:solidFill>
                <a:srgbClr val="E68F7A"/>
              </a:solidFill>
              <a:latin typeface="Segoe Pro Display" charset="0"/>
              <a:ea typeface="Segoe Pro Display" charset="0"/>
              <a:cs typeface="Segoe Pro Display" charset="0"/>
            </a:endParaRPr>
          </a:p>
        </p:txBody>
      </p:sp>
      <p:sp>
        <p:nvSpPr>
          <p:cNvPr id="57" name="Parenthèse fermante 56"/>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extLst>
      <p:ext uri="{BB962C8B-B14F-4D97-AF65-F5344CB8AC3E}">
        <p14:creationId xmlns:p14="http://schemas.microsoft.com/office/powerpoint/2010/main" val="3126212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21"/>
                                        </p:tgtEl>
                                        <p:attrNameLst>
                                          <p:attrName>style.visibility</p:attrName>
                                        </p:attrNameLst>
                                      </p:cBhvr>
                                      <p:to>
                                        <p:strVal val="visible"/>
                                      </p:to>
                                    </p:set>
                                    <p:animEffect transition="in" filter="barn(inVertical)">
                                      <p:cBhvr>
                                        <p:cTn id="11" dur="500"/>
                                        <p:tgtEl>
                                          <p:spTgt spid="21"/>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wipe(up)">
                                      <p:cBhvr>
                                        <p:cTn id="15" dur="500"/>
                                        <p:tgtEl>
                                          <p:spTgt spid="18"/>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wipe(up)">
                                      <p:cBhvr>
                                        <p:cTn id="19" dur="500"/>
                                        <p:tgtEl>
                                          <p:spTgt spid="22"/>
                                        </p:tgtEl>
                                      </p:cBhvr>
                                    </p:animEffect>
                                  </p:childTnLst>
                                </p:cTn>
                              </p:par>
                            </p:childTnLst>
                          </p:cTn>
                        </p:par>
                        <p:par>
                          <p:cTn id="20" fill="hold">
                            <p:stCondLst>
                              <p:cond delay="2000"/>
                            </p:stCondLst>
                            <p:childTnLst>
                              <p:par>
                                <p:cTn id="21" presetID="6" presetClass="entr" presetSubtype="32" fill="hold" grpId="0" nodeType="after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circle(out)">
                                      <p:cBhvr>
                                        <p:cTn id="23" dur="2000"/>
                                        <p:tgtEl>
                                          <p:spTgt spid="4"/>
                                        </p:tgtEl>
                                      </p:cBhvr>
                                    </p:animEffect>
                                  </p:childTnLst>
                                </p:cTn>
                              </p:par>
                            </p:childTnLst>
                          </p:cTn>
                        </p:par>
                        <p:par>
                          <p:cTn id="24" fill="hold">
                            <p:stCondLst>
                              <p:cond delay="4000"/>
                            </p:stCondLst>
                            <p:childTnLst>
                              <p:par>
                                <p:cTn id="25" presetID="10" presetClass="entr" presetSubtype="0" fill="hold" grpId="0" nodeType="after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fade">
                                      <p:cBhvr>
                                        <p:cTn id="27" dur="500"/>
                                        <p:tgtEl>
                                          <p:spTgt spid="23"/>
                                        </p:tgtEl>
                                      </p:cBhvr>
                                    </p:animEffect>
                                  </p:childTnLst>
                                </p:cTn>
                              </p:par>
                            </p:childTnLst>
                          </p:cTn>
                        </p:par>
                        <p:par>
                          <p:cTn id="28" fill="hold">
                            <p:stCondLst>
                              <p:cond delay="4500"/>
                            </p:stCondLst>
                            <p:childTnLst>
                              <p:par>
                                <p:cTn id="29" presetID="6" presetClass="entr" presetSubtype="32" fill="hold" grpId="0" nodeType="after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circle(out)">
                                      <p:cBhvr>
                                        <p:cTn id="31" dur="2000"/>
                                        <p:tgtEl>
                                          <p:spTgt spid="10"/>
                                        </p:tgtEl>
                                      </p:cBhvr>
                                    </p:animEffect>
                                  </p:childTnLst>
                                </p:cTn>
                              </p:par>
                            </p:childTnLst>
                          </p:cTn>
                        </p:par>
                        <p:par>
                          <p:cTn id="32" fill="hold">
                            <p:stCondLst>
                              <p:cond delay="6500"/>
                            </p:stCondLst>
                            <p:childTnLst>
                              <p:par>
                                <p:cTn id="33" presetID="22" presetClass="entr" presetSubtype="1" fill="hold" nodeType="after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wipe(up)">
                                      <p:cBhvr>
                                        <p:cTn id="35" dur="500"/>
                                        <p:tgtEl>
                                          <p:spTgt spid="12"/>
                                        </p:tgtEl>
                                      </p:cBhvr>
                                    </p:animEffect>
                                  </p:childTnLst>
                                </p:cTn>
                              </p:par>
                            </p:childTnLst>
                          </p:cTn>
                        </p:par>
                        <p:par>
                          <p:cTn id="36" fill="hold">
                            <p:stCondLst>
                              <p:cond delay="7000"/>
                            </p:stCondLst>
                            <p:childTnLst>
                              <p:par>
                                <p:cTn id="37" presetID="22" presetClass="entr" presetSubtype="1" fill="hold" grpId="0" nodeType="afterEffect">
                                  <p:stCondLst>
                                    <p:cond delay="0"/>
                                  </p:stCondLst>
                                  <p:childTnLst>
                                    <p:set>
                                      <p:cBhvr>
                                        <p:cTn id="38" dur="1" fill="hold">
                                          <p:stCondLst>
                                            <p:cond delay="0"/>
                                          </p:stCondLst>
                                        </p:cTn>
                                        <p:tgtEl>
                                          <p:spTgt spid="25"/>
                                        </p:tgtEl>
                                        <p:attrNameLst>
                                          <p:attrName>style.visibility</p:attrName>
                                        </p:attrNameLst>
                                      </p:cBhvr>
                                      <p:to>
                                        <p:strVal val="visible"/>
                                      </p:to>
                                    </p:set>
                                    <p:animEffect transition="in" filter="wipe(up)">
                                      <p:cBhvr>
                                        <p:cTn id="39" dur="500"/>
                                        <p:tgtEl>
                                          <p:spTgt spid="25"/>
                                        </p:tgtEl>
                                      </p:cBhvr>
                                    </p:animEffect>
                                  </p:childTnLst>
                                </p:cTn>
                              </p:par>
                            </p:childTnLst>
                          </p:cTn>
                        </p:par>
                        <p:par>
                          <p:cTn id="40" fill="hold">
                            <p:stCondLst>
                              <p:cond delay="7500"/>
                            </p:stCondLst>
                            <p:childTnLst>
                              <p:par>
                                <p:cTn id="41" presetID="6" presetClass="entr" presetSubtype="32" fill="hold" grpId="0" nodeType="afterEffect">
                                  <p:stCondLst>
                                    <p:cond delay="0"/>
                                  </p:stCondLst>
                                  <p:childTnLst>
                                    <p:set>
                                      <p:cBhvr>
                                        <p:cTn id="42" dur="1" fill="hold">
                                          <p:stCondLst>
                                            <p:cond delay="0"/>
                                          </p:stCondLst>
                                        </p:cTn>
                                        <p:tgtEl>
                                          <p:spTgt spid="29"/>
                                        </p:tgtEl>
                                        <p:attrNameLst>
                                          <p:attrName>style.visibility</p:attrName>
                                        </p:attrNameLst>
                                      </p:cBhvr>
                                      <p:to>
                                        <p:strVal val="visible"/>
                                      </p:to>
                                    </p:set>
                                    <p:animEffect transition="in" filter="circle(out)">
                                      <p:cBhvr>
                                        <p:cTn id="43" dur="2000"/>
                                        <p:tgtEl>
                                          <p:spTgt spid="29"/>
                                        </p:tgtEl>
                                      </p:cBhvr>
                                    </p:animEffect>
                                  </p:childTnLst>
                                </p:cTn>
                              </p:par>
                            </p:childTnLst>
                          </p:cTn>
                        </p:par>
                        <p:par>
                          <p:cTn id="44" fill="hold">
                            <p:stCondLst>
                              <p:cond delay="9500"/>
                            </p:stCondLst>
                            <p:childTnLst>
                              <p:par>
                                <p:cTn id="45" presetID="22" presetClass="entr" presetSubtype="1" fill="hold" nodeType="after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wipe(up)">
                                      <p:cBhvr>
                                        <p:cTn id="47" dur="500"/>
                                        <p:tgtEl>
                                          <p:spTgt spid="32"/>
                                        </p:tgtEl>
                                      </p:cBhvr>
                                    </p:animEffect>
                                  </p:childTnLst>
                                </p:cTn>
                              </p:par>
                            </p:childTnLst>
                          </p:cTn>
                        </p:par>
                        <p:par>
                          <p:cTn id="48" fill="hold">
                            <p:stCondLst>
                              <p:cond delay="10000"/>
                            </p:stCondLst>
                            <p:childTnLst>
                              <p:par>
                                <p:cTn id="49" presetID="22" presetClass="entr" presetSubtype="1" fill="hold" grpId="0" nodeType="afterEffect">
                                  <p:stCondLst>
                                    <p:cond delay="0"/>
                                  </p:stCondLst>
                                  <p:childTnLst>
                                    <p:set>
                                      <p:cBhvr>
                                        <p:cTn id="50" dur="1" fill="hold">
                                          <p:stCondLst>
                                            <p:cond delay="0"/>
                                          </p:stCondLst>
                                        </p:cTn>
                                        <p:tgtEl>
                                          <p:spTgt spid="27"/>
                                        </p:tgtEl>
                                        <p:attrNameLst>
                                          <p:attrName>style.visibility</p:attrName>
                                        </p:attrNameLst>
                                      </p:cBhvr>
                                      <p:to>
                                        <p:strVal val="visible"/>
                                      </p:to>
                                    </p:set>
                                    <p:animEffect transition="in" filter="wipe(up)">
                                      <p:cBhvr>
                                        <p:cTn id="51" dur="500"/>
                                        <p:tgtEl>
                                          <p:spTgt spid="27"/>
                                        </p:tgtEl>
                                      </p:cBhvr>
                                    </p:animEffect>
                                  </p:childTnLst>
                                </p:cTn>
                              </p:par>
                            </p:childTnLst>
                          </p:cTn>
                        </p:par>
                        <p:par>
                          <p:cTn id="52" fill="hold">
                            <p:stCondLst>
                              <p:cond delay="10500"/>
                            </p:stCondLst>
                            <p:childTnLst>
                              <p:par>
                                <p:cTn id="53" presetID="6" presetClass="entr" presetSubtype="32" fill="hold" grpId="0" nodeType="afterEffect">
                                  <p:stCondLst>
                                    <p:cond delay="0"/>
                                  </p:stCondLst>
                                  <p:childTnLst>
                                    <p:set>
                                      <p:cBhvr>
                                        <p:cTn id="54" dur="1" fill="hold">
                                          <p:stCondLst>
                                            <p:cond delay="0"/>
                                          </p:stCondLst>
                                        </p:cTn>
                                        <p:tgtEl>
                                          <p:spTgt spid="39"/>
                                        </p:tgtEl>
                                        <p:attrNameLst>
                                          <p:attrName>style.visibility</p:attrName>
                                        </p:attrNameLst>
                                      </p:cBhvr>
                                      <p:to>
                                        <p:strVal val="visible"/>
                                      </p:to>
                                    </p:set>
                                    <p:animEffect transition="in" filter="circle(out)">
                                      <p:cBhvr>
                                        <p:cTn id="55" dur="2000"/>
                                        <p:tgtEl>
                                          <p:spTgt spid="39"/>
                                        </p:tgtEl>
                                      </p:cBhvr>
                                    </p:animEffect>
                                  </p:childTnLst>
                                </p:cTn>
                              </p:par>
                            </p:childTnLst>
                          </p:cTn>
                        </p:par>
                        <p:par>
                          <p:cTn id="56" fill="hold">
                            <p:stCondLst>
                              <p:cond delay="12500"/>
                            </p:stCondLst>
                            <p:childTnLst>
                              <p:par>
                                <p:cTn id="57" presetID="22" presetClass="entr" presetSubtype="1" fill="hold" nodeType="afterEffect">
                                  <p:stCondLst>
                                    <p:cond delay="0"/>
                                  </p:stCondLst>
                                  <p:childTnLst>
                                    <p:set>
                                      <p:cBhvr>
                                        <p:cTn id="58" dur="1" fill="hold">
                                          <p:stCondLst>
                                            <p:cond delay="0"/>
                                          </p:stCondLst>
                                        </p:cTn>
                                        <p:tgtEl>
                                          <p:spTgt spid="40"/>
                                        </p:tgtEl>
                                        <p:attrNameLst>
                                          <p:attrName>style.visibility</p:attrName>
                                        </p:attrNameLst>
                                      </p:cBhvr>
                                      <p:to>
                                        <p:strVal val="visible"/>
                                      </p:to>
                                    </p:set>
                                    <p:animEffect transition="in" filter="wipe(up)">
                                      <p:cBhvr>
                                        <p:cTn id="59" dur="500"/>
                                        <p:tgtEl>
                                          <p:spTgt spid="40"/>
                                        </p:tgtEl>
                                      </p:cBhvr>
                                    </p:animEffect>
                                  </p:childTnLst>
                                </p:cTn>
                              </p:par>
                            </p:childTnLst>
                          </p:cTn>
                        </p:par>
                        <p:par>
                          <p:cTn id="60" fill="hold">
                            <p:stCondLst>
                              <p:cond delay="13000"/>
                            </p:stCondLst>
                            <p:childTnLst>
                              <p:par>
                                <p:cTn id="61" presetID="22" presetClass="entr" presetSubtype="1" fill="hold" grpId="0" nodeType="afterEffect">
                                  <p:stCondLst>
                                    <p:cond delay="0"/>
                                  </p:stCondLst>
                                  <p:childTnLst>
                                    <p:set>
                                      <p:cBhvr>
                                        <p:cTn id="62" dur="1" fill="hold">
                                          <p:stCondLst>
                                            <p:cond delay="0"/>
                                          </p:stCondLst>
                                        </p:cTn>
                                        <p:tgtEl>
                                          <p:spTgt spid="38"/>
                                        </p:tgtEl>
                                        <p:attrNameLst>
                                          <p:attrName>style.visibility</p:attrName>
                                        </p:attrNameLst>
                                      </p:cBhvr>
                                      <p:to>
                                        <p:strVal val="visible"/>
                                      </p:to>
                                    </p:set>
                                    <p:animEffect transition="in" filter="wipe(up)">
                                      <p:cBhvr>
                                        <p:cTn id="63" dur="500"/>
                                        <p:tgtEl>
                                          <p:spTgt spid="38"/>
                                        </p:tgtEl>
                                      </p:cBhvr>
                                    </p:animEffect>
                                  </p:childTnLst>
                                </p:cTn>
                              </p:par>
                            </p:childTnLst>
                          </p:cTn>
                        </p:par>
                        <p:par>
                          <p:cTn id="64" fill="hold">
                            <p:stCondLst>
                              <p:cond delay="13500"/>
                            </p:stCondLst>
                            <p:childTnLst>
                              <p:par>
                                <p:cTn id="65" presetID="6" presetClass="entr" presetSubtype="32" fill="hold" grpId="0" nodeType="afterEffect">
                                  <p:stCondLst>
                                    <p:cond delay="0"/>
                                  </p:stCondLst>
                                  <p:childTnLst>
                                    <p:set>
                                      <p:cBhvr>
                                        <p:cTn id="66" dur="1" fill="hold">
                                          <p:stCondLst>
                                            <p:cond delay="0"/>
                                          </p:stCondLst>
                                        </p:cTn>
                                        <p:tgtEl>
                                          <p:spTgt spid="31"/>
                                        </p:tgtEl>
                                        <p:attrNameLst>
                                          <p:attrName>style.visibility</p:attrName>
                                        </p:attrNameLst>
                                      </p:cBhvr>
                                      <p:to>
                                        <p:strVal val="visible"/>
                                      </p:to>
                                    </p:set>
                                    <p:animEffect transition="in" filter="circle(out)">
                                      <p:cBhvr>
                                        <p:cTn id="67" dur="2000"/>
                                        <p:tgtEl>
                                          <p:spTgt spid="31"/>
                                        </p:tgtEl>
                                      </p:cBhvr>
                                    </p:animEffect>
                                  </p:childTnLst>
                                </p:cTn>
                              </p:par>
                            </p:childTnLst>
                          </p:cTn>
                        </p:par>
                        <p:par>
                          <p:cTn id="68" fill="hold">
                            <p:stCondLst>
                              <p:cond delay="15500"/>
                            </p:stCondLst>
                            <p:childTnLst>
                              <p:par>
                                <p:cTn id="69" presetID="22" presetClass="entr" presetSubtype="1" fill="hold" nodeType="afterEffect">
                                  <p:stCondLst>
                                    <p:cond delay="0"/>
                                  </p:stCondLst>
                                  <p:childTnLst>
                                    <p:set>
                                      <p:cBhvr>
                                        <p:cTn id="70" dur="1" fill="hold">
                                          <p:stCondLst>
                                            <p:cond delay="0"/>
                                          </p:stCondLst>
                                        </p:cTn>
                                        <p:tgtEl>
                                          <p:spTgt spid="34"/>
                                        </p:tgtEl>
                                        <p:attrNameLst>
                                          <p:attrName>style.visibility</p:attrName>
                                        </p:attrNameLst>
                                      </p:cBhvr>
                                      <p:to>
                                        <p:strVal val="visible"/>
                                      </p:to>
                                    </p:set>
                                    <p:animEffect transition="in" filter="wipe(up)">
                                      <p:cBhvr>
                                        <p:cTn id="71" dur="500"/>
                                        <p:tgtEl>
                                          <p:spTgt spid="34"/>
                                        </p:tgtEl>
                                      </p:cBhvr>
                                    </p:animEffect>
                                  </p:childTnLst>
                                </p:cTn>
                              </p:par>
                            </p:childTnLst>
                          </p:cTn>
                        </p:par>
                        <p:par>
                          <p:cTn id="72" fill="hold">
                            <p:stCondLst>
                              <p:cond delay="16000"/>
                            </p:stCondLst>
                            <p:childTnLst>
                              <p:par>
                                <p:cTn id="73" presetID="22" presetClass="entr" presetSubtype="1" fill="hold" grpId="0" nodeType="afterEffect">
                                  <p:stCondLst>
                                    <p:cond delay="0"/>
                                  </p:stCondLst>
                                  <p:childTnLst>
                                    <p:set>
                                      <p:cBhvr>
                                        <p:cTn id="74" dur="1" fill="hold">
                                          <p:stCondLst>
                                            <p:cond delay="0"/>
                                          </p:stCondLst>
                                        </p:cTn>
                                        <p:tgtEl>
                                          <p:spTgt spid="26"/>
                                        </p:tgtEl>
                                        <p:attrNameLst>
                                          <p:attrName>style.visibility</p:attrName>
                                        </p:attrNameLst>
                                      </p:cBhvr>
                                      <p:to>
                                        <p:strVal val="visible"/>
                                      </p:to>
                                    </p:set>
                                    <p:animEffect transition="in" filter="wipe(up)">
                                      <p:cBhvr>
                                        <p:cTn id="75" dur="500"/>
                                        <p:tgtEl>
                                          <p:spTgt spid="26"/>
                                        </p:tgtEl>
                                      </p:cBhvr>
                                    </p:animEffect>
                                  </p:childTnLst>
                                </p:cTn>
                              </p:par>
                            </p:childTnLst>
                          </p:cTn>
                        </p:par>
                        <p:par>
                          <p:cTn id="76" fill="hold">
                            <p:stCondLst>
                              <p:cond delay="16500"/>
                            </p:stCondLst>
                            <p:childTnLst>
                              <p:par>
                                <p:cTn id="77" presetID="6" presetClass="entr" presetSubtype="32" fill="hold" grpId="0" nodeType="afterEffect">
                                  <p:stCondLst>
                                    <p:cond delay="0"/>
                                  </p:stCondLst>
                                  <p:childTnLst>
                                    <p:set>
                                      <p:cBhvr>
                                        <p:cTn id="78" dur="1" fill="hold">
                                          <p:stCondLst>
                                            <p:cond delay="0"/>
                                          </p:stCondLst>
                                        </p:cTn>
                                        <p:tgtEl>
                                          <p:spTgt spid="30"/>
                                        </p:tgtEl>
                                        <p:attrNameLst>
                                          <p:attrName>style.visibility</p:attrName>
                                        </p:attrNameLst>
                                      </p:cBhvr>
                                      <p:to>
                                        <p:strVal val="visible"/>
                                      </p:to>
                                    </p:set>
                                    <p:animEffect transition="in" filter="circle(out)">
                                      <p:cBhvr>
                                        <p:cTn id="79" dur="2000"/>
                                        <p:tgtEl>
                                          <p:spTgt spid="30"/>
                                        </p:tgtEl>
                                      </p:cBhvr>
                                    </p:animEffect>
                                  </p:childTnLst>
                                </p:cTn>
                              </p:par>
                            </p:childTnLst>
                          </p:cTn>
                        </p:par>
                        <p:par>
                          <p:cTn id="80" fill="hold">
                            <p:stCondLst>
                              <p:cond delay="18500"/>
                            </p:stCondLst>
                            <p:childTnLst>
                              <p:par>
                                <p:cTn id="81" presetID="22" presetClass="entr" presetSubtype="1" fill="hold" nodeType="afterEffect">
                                  <p:stCondLst>
                                    <p:cond delay="0"/>
                                  </p:stCondLst>
                                  <p:childTnLst>
                                    <p:set>
                                      <p:cBhvr>
                                        <p:cTn id="82" dur="1" fill="hold">
                                          <p:stCondLst>
                                            <p:cond delay="0"/>
                                          </p:stCondLst>
                                        </p:cTn>
                                        <p:tgtEl>
                                          <p:spTgt spid="35"/>
                                        </p:tgtEl>
                                        <p:attrNameLst>
                                          <p:attrName>style.visibility</p:attrName>
                                        </p:attrNameLst>
                                      </p:cBhvr>
                                      <p:to>
                                        <p:strVal val="visible"/>
                                      </p:to>
                                    </p:set>
                                    <p:animEffect transition="in" filter="wipe(up)">
                                      <p:cBhvr>
                                        <p:cTn id="83" dur="500"/>
                                        <p:tgtEl>
                                          <p:spTgt spid="35"/>
                                        </p:tgtEl>
                                      </p:cBhvr>
                                    </p:animEffect>
                                  </p:childTnLst>
                                </p:cTn>
                              </p:par>
                            </p:childTnLst>
                          </p:cTn>
                        </p:par>
                        <p:par>
                          <p:cTn id="84" fill="hold">
                            <p:stCondLst>
                              <p:cond delay="19000"/>
                            </p:stCondLst>
                            <p:childTnLst>
                              <p:par>
                                <p:cTn id="85" presetID="22" presetClass="entr" presetSubtype="1" fill="hold" grpId="0" nodeType="afterEffect">
                                  <p:stCondLst>
                                    <p:cond delay="0"/>
                                  </p:stCondLst>
                                  <p:childTnLst>
                                    <p:set>
                                      <p:cBhvr>
                                        <p:cTn id="86" dur="1" fill="hold">
                                          <p:stCondLst>
                                            <p:cond delay="0"/>
                                          </p:stCondLst>
                                        </p:cTn>
                                        <p:tgtEl>
                                          <p:spTgt spid="24"/>
                                        </p:tgtEl>
                                        <p:attrNameLst>
                                          <p:attrName>style.visibility</p:attrName>
                                        </p:attrNameLst>
                                      </p:cBhvr>
                                      <p:to>
                                        <p:strVal val="visible"/>
                                      </p:to>
                                    </p:set>
                                    <p:animEffect transition="in" filter="wipe(up)">
                                      <p:cBhvr>
                                        <p:cTn id="8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8" grpId="0"/>
      <p:bldP spid="21" grpId="0"/>
      <p:bldP spid="22" grpId="0"/>
      <p:bldP spid="23" grpId="0"/>
      <p:bldP spid="24" grpId="0"/>
      <p:bldP spid="25" grpId="0"/>
      <p:bldP spid="26" grpId="0"/>
      <p:bldP spid="27" grpId="0"/>
      <p:bldP spid="10" grpId="0" animBg="1"/>
      <p:bldP spid="29" grpId="0" animBg="1"/>
      <p:bldP spid="30" grpId="0" animBg="1"/>
      <p:bldP spid="31" grpId="0" animBg="1"/>
      <p:bldP spid="38" grpId="0"/>
      <p:bldP spid="3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D24726"/>
        </a:solidFill>
        <a:effectLst/>
      </p:bgPr>
    </p:bg>
    <p:spTree>
      <p:nvGrpSpPr>
        <p:cNvPr id="1" name=""/>
        <p:cNvGrpSpPr/>
        <p:nvPr/>
      </p:nvGrpSpPr>
      <p:grpSpPr>
        <a:xfrm>
          <a:off x="0" y="0"/>
          <a:ext cx="0" cy="0"/>
          <a:chOff x="0" y="0"/>
          <a:chExt cx="0" cy="0"/>
        </a:xfrm>
      </p:grpSpPr>
      <p:sp>
        <p:nvSpPr>
          <p:cNvPr id="27" name="Rectangle 26"/>
          <p:cNvSpPr/>
          <p:nvPr/>
        </p:nvSpPr>
        <p:spPr>
          <a:xfrm>
            <a:off x="-183796" y="8056880"/>
            <a:ext cx="8229600" cy="2086990"/>
          </a:xfrm>
          <a:prstGeom prst="rect">
            <a:avLst/>
          </a:prstGeom>
          <a:solidFill>
            <a:srgbClr val="E68A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ttangolo 6"/>
          <p:cNvSpPr/>
          <p:nvPr/>
        </p:nvSpPr>
        <p:spPr>
          <a:xfrm>
            <a:off x="1150658" y="5033330"/>
            <a:ext cx="2734082" cy="1015663"/>
          </a:xfrm>
          <a:prstGeom prst="rect">
            <a:avLst/>
          </a:prstGeom>
        </p:spPr>
        <p:txBody>
          <a:bodyPr wrap="square" rtlCol="0">
            <a:spAutoFit/>
          </a:bodyPr>
          <a:lstStyle/>
          <a:p>
            <a:pPr indent="354013" algn="ctr" rtl="0"/>
            <a:r>
              <a:rPr lang="fr" sz="2000" dirty="0" smtClean="0">
                <a:latin typeface="FiraSans Regular"/>
                <a:ea typeface="Segoe Pro Display Light" charset="0"/>
                <a:cs typeface="Segoe Pro Display Light" charset="0"/>
              </a:rPr>
              <a:t>Question posée</a:t>
            </a:r>
          </a:p>
          <a:p>
            <a:pPr marL="263525" indent="90488" algn="ctr" rtl="0"/>
            <a:r>
              <a:rPr lang="fr" sz="2000" dirty="0" smtClean="0">
                <a:latin typeface="FiraSans Regular"/>
                <a:ea typeface="Segoe Pro Display Light" charset="0"/>
                <a:cs typeface="Segoe Pro Display Light" charset="0"/>
              </a:rPr>
              <a:t> au regard du programme</a:t>
            </a:r>
            <a:endParaRPr lang="fr" sz="2000" dirty="0">
              <a:latin typeface="FiraSans Regular"/>
              <a:ea typeface="Segoe Pro Display Light" charset="0"/>
              <a:cs typeface="Segoe Pro Display Light" charset="0"/>
            </a:endParaRPr>
          </a:p>
        </p:txBody>
      </p:sp>
      <p:sp>
        <p:nvSpPr>
          <p:cNvPr id="16" name="Rectangle 15"/>
          <p:cNvSpPr/>
          <p:nvPr/>
        </p:nvSpPr>
        <p:spPr>
          <a:xfrm>
            <a:off x="1603313" y="2125961"/>
            <a:ext cx="4997221" cy="1338828"/>
          </a:xfrm>
          <a:prstGeom prst="rect">
            <a:avLst/>
          </a:prstGeom>
        </p:spPr>
        <p:txBody>
          <a:bodyPr wrap="square">
            <a:spAutoFit/>
          </a:bodyPr>
          <a:lstStyle/>
          <a:p>
            <a:pPr algn="just">
              <a:lnSpc>
                <a:spcPct val="150000"/>
              </a:lnSpc>
            </a:pPr>
            <a:r>
              <a:rPr lang="fr-FR" dirty="0">
                <a:latin typeface="FiraSans Regular"/>
              </a:rPr>
              <a:t>Action volontaire de poser, de définir un problème, dans le but de l'analyser et à terme de le résoudre en expliquant son raisonnement</a:t>
            </a:r>
          </a:p>
        </p:txBody>
      </p:sp>
      <p:sp>
        <p:nvSpPr>
          <p:cNvPr id="17" name="Rettangolo 6"/>
          <p:cNvSpPr/>
          <p:nvPr/>
        </p:nvSpPr>
        <p:spPr>
          <a:xfrm>
            <a:off x="752068" y="1294734"/>
            <a:ext cx="6015519" cy="646331"/>
          </a:xfrm>
          <a:prstGeom prst="rect">
            <a:avLst/>
          </a:prstGeom>
        </p:spPr>
        <p:txBody>
          <a:bodyPr wrap="square" rtlCol="0">
            <a:spAutoFit/>
          </a:bodyPr>
          <a:lstStyle/>
          <a:p>
            <a:pPr rtl="0"/>
            <a:r>
              <a:rPr lang="fr" sz="3600" dirty="0" smtClean="0">
                <a:solidFill>
                  <a:schemeClr val="bg1"/>
                </a:solidFill>
                <a:latin typeface="FiraSans Regular"/>
                <a:ea typeface="Segoe Pro Display Light" charset="0"/>
                <a:cs typeface="Segoe Pro Display Light" charset="0"/>
              </a:rPr>
              <a:t>Problématique</a:t>
            </a:r>
            <a:endParaRPr lang="fr" sz="3600" dirty="0">
              <a:solidFill>
                <a:schemeClr val="bg1"/>
              </a:solidFill>
              <a:latin typeface="FiraSans Regular"/>
              <a:ea typeface="Segoe Pro Display Light" charset="0"/>
              <a:cs typeface="Segoe Pro Display Light" charset="0"/>
            </a:endParaRPr>
          </a:p>
        </p:txBody>
      </p:sp>
      <p:pic>
        <p:nvPicPr>
          <p:cNvPr id="18" name="Imag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9381" y="2114102"/>
            <a:ext cx="609600" cy="609600"/>
          </a:xfrm>
          <a:prstGeom prst="rect">
            <a:avLst/>
          </a:prstGeom>
        </p:spPr>
      </p:pic>
      <p:sp>
        <p:nvSpPr>
          <p:cNvPr id="19" name="Rettangolo 6"/>
          <p:cNvSpPr/>
          <p:nvPr/>
        </p:nvSpPr>
        <p:spPr>
          <a:xfrm>
            <a:off x="4301923" y="5085803"/>
            <a:ext cx="2734082" cy="1015663"/>
          </a:xfrm>
          <a:prstGeom prst="rect">
            <a:avLst/>
          </a:prstGeom>
        </p:spPr>
        <p:txBody>
          <a:bodyPr wrap="square" rtlCol="0">
            <a:spAutoFit/>
          </a:bodyPr>
          <a:lstStyle/>
          <a:p>
            <a:pPr algn="ctr" rtl="0"/>
            <a:r>
              <a:rPr lang="fr" sz="2000" dirty="0" smtClean="0">
                <a:latin typeface="FiraSans Regular"/>
                <a:ea typeface="Segoe Pro Display Light" charset="0"/>
                <a:cs typeface="Segoe Pro Display Light" charset="0"/>
              </a:rPr>
              <a:t>Question posée </a:t>
            </a:r>
          </a:p>
          <a:p>
            <a:pPr algn="ctr" rtl="0"/>
            <a:r>
              <a:rPr lang="fr" sz="2000" dirty="0" smtClean="0">
                <a:latin typeface="FiraSans Regular"/>
                <a:ea typeface="Segoe Pro Display Light" charset="0"/>
                <a:cs typeface="Segoe Pro Display Light" charset="0"/>
              </a:rPr>
              <a:t>au regard de la</a:t>
            </a:r>
          </a:p>
          <a:p>
            <a:pPr algn="ctr" rtl="0"/>
            <a:r>
              <a:rPr lang="fr" sz="2000" dirty="0" smtClean="0">
                <a:latin typeface="FiraSans Regular"/>
                <a:ea typeface="Segoe Pro Display Light" charset="0"/>
                <a:cs typeface="Segoe Pro Display Light" charset="0"/>
              </a:rPr>
              <a:t>mise en situation</a:t>
            </a:r>
            <a:endParaRPr lang="fr" sz="2000" dirty="0">
              <a:latin typeface="FiraSans Regular"/>
              <a:ea typeface="Segoe Pro Display Light" charset="0"/>
              <a:cs typeface="Segoe Pro Display Light" charset="0"/>
            </a:endParaRPr>
          </a:p>
        </p:txBody>
      </p:sp>
      <p:sp>
        <p:nvSpPr>
          <p:cNvPr id="20" name="Ellipse 19"/>
          <p:cNvSpPr/>
          <p:nvPr/>
        </p:nvSpPr>
        <p:spPr>
          <a:xfrm>
            <a:off x="3807763" y="4336372"/>
            <a:ext cx="3228242" cy="2446020"/>
          </a:xfrm>
          <a:prstGeom prst="ellipse">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sp>
        <p:nvSpPr>
          <p:cNvPr id="21" name="Ellipse 20"/>
          <p:cNvSpPr/>
          <p:nvPr/>
        </p:nvSpPr>
        <p:spPr>
          <a:xfrm>
            <a:off x="1230324" y="4267753"/>
            <a:ext cx="3228242" cy="2446020"/>
          </a:xfrm>
          <a:prstGeom prst="ellipse">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grpSp>
        <p:nvGrpSpPr>
          <p:cNvPr id="29" name="Groupe 28"/>
          <p:cNvGrpSpPr/>
          <p:nvPr/>
        </p:nvGrpSpPr>
        <p:grpSpPr>
          <a:xfrm>
            <a:off x="180568" y="1289841"/>
            <a:ext cx="571500" cy="646331"/>
            <a:chOff x="274274" y="1300753"/>
            <a:chExt cx="571500" cy="646331"/>
          </a:xfrm>
        </p:grpSpPr>
        <p:sp>
          <p:nvSpPr>
            <p:cNvPr id="30" name="Rectangle 29"/>
            <p:cNvSpPr/>
            <p:nvPr/>
          </p:nvSpPr>
          <p:spPr>
            <a:xfrm>
              <a:off x="313123" y="1383388"/>
              <a:ext cx="493802" cy="4810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ZoneTexte 30"/>
            <p:cNvSpPr txBox="1"/>
            <p:nvPr/>
          </p:nvSpPr>
          <p:spPr>
            <a:xfrm>
              <a:off x="274274" y="1300753"/>
              <a:ext cx="571500" cy="646331"/>
            </a:xfrm>
            <a:prstGeom prst="rect">
              <a:avLst/>
            </a:prstGeom>
            <a:noFill/>
          </p:spPr>
          <p:txBody>
            <a:bodyPr wrap="square" rtlCol="0">
              <a:spAutoFit/>
            </a:bodyPr>
            <a:lstStyle/>
            <a:p>
              <a:pPr algn="ctr"/>
              <a:r>
                <a:rPr lang="fr-FR" sz="3600" b="1" dirty="0">
                  <a:solidFill>
                    <a:srgbClr val="D24726"/>
                  </a:solidFill>
                </a:rPr>
                <a:t>2</a:t>
              </a:r>
            </a:p>
          </p:txBody>
        </p:sp>
      </p:grpSp>
      <p:sp>
        <p:nvSpPr>
          <p:cNvPr id="37" name="Rettangolo 10"/>
          <p:cNvSpPr/>
          <p:nvPr/>
        </p:nvSpPr>
        <p:spPr>
          <a:xfrm>
            <a:off x="65700" y="178561"/>
            <a:ext cx="1475999" cy="367873"/>
          </a:xfrm>
          <a:prstGeom prst="roundRect">
            <a:avLst>
              <a:gd name="adj" fmla="val 50000"/>
            </a:avLst>
          </a:prstGeom>
          <a:solidFill>
            <a:srgbClr val="E68F7A"/>
          </a:solidFill>
        </p:spPr>
        <p:txBody>
          <a:bodyPr wrap="square" rtlCol="0">
            <a:spAutoFit/>
          </a:bodyPr>
          <a:lstStyle/>
          <a:p>
            <a:pPr algn="ctr"/>
            <a:r>
              <a:rPr lang="fr" sz="1100" b="1" dirty="0" smtClean="0">
                <a:solidFill>
                  <a:srgbClr val="D24726"/>
                </a:solidFill>
                <a:latin typeface="Segoe Pro Display" charset="0"/>
                <a:ea typeface="Segoe Pro Display" charset="0"/>
                <a:cs typeface="Segoe Pro Display" charset="0"/>
              </a:rPr>
              <a:t>Contextualisation</a:t>
            </a:r>
            <a:endParaRPr lang="fr" sz="1100" b="1" dirty="0">
              <a:solidFill>
                <a:srgbClr val="D24726"/>
              </a:solidFill>
              <a:latin typeface="Segoe Pro Display" charset="0"/>
              <a:ea typeface="Segoe Pro Display" charset="0"/>
              <a:cs typeface="Segoe Pro Display" charset="0"/>
            </a:endParaRPr>
          </a:p>
        </p:txBody>
      </p:sp>
      <p:sp>
        <p:nvSpPr>
          <p:cNvPr id="38" name="Rettangolo 10"/>
          <p:cNvSpPr/>
          <p:nvPr/>
        </p:nvSpPr>
        <p:spPr>
          <a:xfrm>
            <a:off x="2863935" y="178560"/>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Réflexion</a:t>
            </a:r>
            <a:endParaRPr lang="fr" sz="1100" b="1" dirty="0">
              <a:solidFill>
                <a:srgbClr val="D24726"/>
              </a:solidFill>
              <a:latin typeface="Segoe Pro Display" charset="0"/>
              <a:ea typeface="Segoe Pro Display" charset="0"/>
              <a:cs typeface="Segoe Pro Display" charset="0"/>
            </a:endParaRPr>
          </a:p>
        </p:txBody>
      </p:sp>
      <p:sp>
        <p:nvSpPr>
          <p:cNvPr id="39" name="Rettangolo 10"/>
          <p:cNvSpPr/>
          <p:nvPr/>
        </p:nvSpPr>
        <p:spPr>
          <a:xfrm>
            <a:off x="3931004" y="195263"/>
            <a:ext cx="1044000"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Analyse</a:t>
            </a:r>
            <a:endParaRPr lang="fr" sz="1100" b="1" dirty="0">
              <a:solidFill>
                <a:srgbClr val="D24726"/>
              </a:solidFill>
              <a:latin typeface="Segoe Pro Display" charset="0"/>
              <a:ea typeface="Segoe Pro Display" charset="0"/>
              <a:cs typeface="Segoe Pro Display" charset="0"/>
            </a:endParaRPr>
          </a:p>
        </p:txBody>
      </p:sp>
      <p:sp>
        <p:nvSpPr>
          <p:cNvPr id="40" name="Rettangolo 10"/>
          <p:cNvSpPr/>
          <p:nvPr/>
        </p:nvSpPr>
        <p:spPr>
          <a:xfrm>
            <a:off x="4998073" y="195263"/>
            <a:ext cx="1113062" cy="367873"/>
          </a:xfrm>
          <a:prstGeom prst="roundRect">
            <a:avLst>
              <a:gd name="adj" fmla="val 50000"/>
            </a:avLst>
          </a:prstGeom>
          <a:solidFill>
            <a:srgbClr val="E68A74"/>
          </a:solidFill>
        </p:spPr>
        <p:txBody>
          <a:bodyPr wrap="square" rtlCol="0">
            <a:spAutoFit/>
          </a:bodyPr>
          <a:lstStyle/>
          <a:p>
            <a:pPr algn="ctr"/>
            <a:r>
              <a:rPr lang="en-US" sz="1100" b="1" dirty="0" smtClean="0">
                <a:solidFill>
                  <a:srgbClr val="D24726"/>
                </a:solidFill>
                <a:latin typeface="Segoe Pro Display" charset="0"/>
                <a:ea typeface="Segoe Pro Display" charset="0"/>
                <a:cs typeface="Segoe Pro Display" charset="0"/>
              </a:rPr>
              <a:t>Formulation</a:t>
            </a:r>
            <a:endParaRPr lang="fr" sz="1100" b="1" dirty="0">
              <a:solidFill>
                <a:srgbClr val="D24726"/>
              </a:solidFill>
              <a:latin typeface="Segoe Pro Display" charset="0"/>
              <a:ea typeface="Segoe Pro Display" charset="0"/>
              <a:cs typeface="Segoe Pro Display" charset="0"/>
            </a:endParaRPr>
          </a:p>
        </p:txBody>
      </p:sp>
      <p:sp>
        <p:nvSpPr>
          <p:cNvPr id="41" name="Rettangolo 10"/>
          <p:cNvSpPr/>
          <p:nvPr/>
        </p:nvSpPr>
        <p:spPr>
          <a:xfrm>
            <a:off x="1564768" y="178561"/>
            <a:ext cx="1276098" cy="367873"/>
          </a:xfrm>
          <a:prstGeom prst="roundRect">
            <a:avLst>
              <a:gd name="adj" fmla="val 50000"/>
            </a:avLst>
          </a:prstGeom>
          <a:solidFill>
            <a:schemeClr val="bg1"/>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Problématique</a:t>
            </a:r>
            <a:endParaRPr lang="fr" sz="1100" b="1" dirty="0">
              <a:solidFill>
                <a:srgbClr val="D24726"/>
              </a:solidFill>
              <a:latin typeface="Segoe Pro Display" charset="0"/>
              <a:ea typeface="Segoe Pro Display" charset="0"/>
              <a:cs typeface="Segoe Pro Display" charset="0"/>
            </a:endParaRPr>
          </a:p>
        </p:txBody>
      </p:sp>
      <p:sp>
        <p:nvSpPr>
          <p:cNvPr id="42" name="Rettangolo 10"/>
          <p:cNvSpPr/>
          <p:nvPr/>
        </p:nvSpPr>
        <p:spPr>
          <a:xfrm>
            <a:off x="6134203" y="195263"/>
            <a:ext cx="1530898" cy="367873"/>
          </a:xfrm>
          <a:prstGeom prst="roundRect">
            <a:avLst>
              <a:gd name="adj" fmla="val 50000"/>
            </a:avLst>
          </a:prstGeom>
          <a:solidFill>
            <a:srgbClr val="E68A74"/>
          </a:solidFill>
        </p:spPr>
        <p:txBody>
          <a:bodyPr wrap="square" rtlCol="0">
            <a:spAutoFit/>
          </a:bodyPr>
          <a:lstStyle/>
          <a:p>
            <a:pPr algn="ctr"/>
            <a:r>
              <a:rPr lang="en-US" sz="1100" b="1" dirty="0" err="1" smtClean="0">
                <a:solidFill>
                  <a:srgbClr val="D24726"/>
                </a:solidFill>
                <a:latin typeface="Segoe Pro Display" charset="0"/>
                <a:ea typeface="Segoe Pro Display" charset="0"/>
                <a:cs typeface="Segoe Pro Display" charset="0"/>
              </a:rPr>
              <a:t>Conceptualisation</a:t>
            </a:r>
            <a:endParaRPr lang="fr" sz="1100" b="1" dirty="0">
              <a:solidFill>
                <a:srgbClr val="D24726"/>
              </a:solidFill>
              <a:latin typeface="Segoe Pro Display" charset="0"/>
              <a:ea typeface="Segoe Pro Display" charset="0"/>
              <a:cs typeface="Segoe Pro Display" charset="0"/>
            </a:endParaRPr>
          </a:p>
        </p:txBody>
      </p:sp>
      <p:sp>
        <p:nvSpPr>
          <p:cNvPr id="43" name="Rettangolo 10"/>
          <p:cNvSpPr/>
          <p:nvPr/>
        </p:nvSpPr>
        <p:spPr>
          <a:xfrm>
            <a:off x="2814338" y="546434"/>
            <a:ext cx="3423920" cy="261610"/>
          </a:xfrm>
          <a:prstGeom prst="rect">
            <a:avLst/>
          </a:prstGeom>
          <a:noFill/>
        </p:spPr>
        <p:txBody>
          <a:bodyPr wrap="square" rtlCol="0">
            <a:spAutoFit/>
          </a:bodyPr>
          <a:lstStyle/>
          <a:p>
            <a:pPr algn="ctr"/>
            <a:r>
              <a:rPr lang="en-US" sz="1100" b="1" dirty="0" err="1" smtClean="0">
                <a:solidFill>
                  <a:srgbClr val="E68F7A"/>
                </a:solidFill>
                <a:latin typeface="Segoe Pro Display" charset="0"/>
                <a:ea typeface="Segoe Pro Display" charset="0"/>
                <a:cs typeface="Segoe Pro Display" charset="0"/>
              </a:rPr>
              <a:t>Démarche</a:t>
            </a:r>
            <a:r>
              <a:rPr lang="en-US" sz="1100" b="1" dirty="0" smtClean="0">
                <a:solidFill>
                  <a:srgbClr val="E68F7A"/>
                </a:solidFill>
                <a:latin typeface="Segoe Pro Display" charset="0"/>
                <a:ea typeface="Segoe Pro Display" charset="0"/>
                <a:cs typeface="Segoe Pro Display" charset="0"/>
              </a:rPr>
              <a:t> de </a:t>
            </a:r>
            <a:r>
              <a:rPr lang="en-US" sz="1100" b="1" dirty="0" err="1" smtClean="0">
                <a:solidFill>
                  <a:srgbClr val="E68F7A"/>
                </a:solidFill>
                <a:latin typeface="Segoe Pro Display" charset="0"/>
                <a:ea typeface="Segoe Pro Display" charset="0"/>
                <a:cs typeface="Segoe Pro Display" charset="0"/>
              </a:rPr>
              <a:t>résolution</a:t>
            </a:r>
            <a:r>
              <a:rPr lang="en-US" sz="1100" b="1" dirty="0" smtClean="0">
                <a:solidFill>
                  <a:srgbClr val="E68F7A"/>
                </a:solidFill>
                <a:latin typeface="Segoe Pro Display" charset="0"/>
                <a:ea typeface="Segoe Pro Display" charset="0"/>
                <a:cs typeface="Segoe Pro Display" charset="0"/>
              </a:rPr>
              <a:t> de la </a:t>
            </a:r>
            <a:r>
              <a:rPr lang="en-US" sz="1100" b="1" dirty="0" err="1" smtClean="0">
                <a:solidFill>
                  <a:srgbClr val="E68F7A"/>
                </a:solidFill>
                <a:latin typeface="Segoe Pro Display" charset="0"/>
                <a:ea typeface="Segoe Pro Display" charset="0"/>
                <a:cs typeface="Segoe Pro Display" charset="0"/>
              </a:rPr>
              <a:t>problématique</a:t>
            </a:r>
            <a:endParaRPr lang="fr" sz="1100" b="1" dirty="0">
              <a:solidFill>
                <a:srgbClr val="E68F7A"/>
              </a:solidFill>
              <a:latin typeface="Segoe Pro Display" charset="0"/>
              <a:ea typeface="Segoe Pro Display" charset="0"/>
              <a:cs typeface="Segoe Pro Display" charset="0"/>
            </a:endParaRPr>
          </a:p>
        </p:txBody>
      </p:sp>
      <p:sp>
        <p:nvSpPr>
          <p:cNvPr id="44" name="Parenthèse fermante 43"/>
          <p:cNvSpPr/>
          <p:nvPr/>
        </p:nvSpPr>
        <p:spPr>
          <a:xfrm rot="5400000">
            <a:off x="4155322" y="-1111364"/>
            <a:ext cx="649188" cy="3262442"/>
          </a:xfrm>
          <a:prstGeom prst="rightBracket">
            <a:avLst>
              <a:gd name="adj" fmla="val 21245"/>
            </a:avLst>
          </a:prstGeom>
          <a:ln w="12700">
            <a:solidFill>
              <a:srgbClr val="F9B233"/>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3" name="Rettangolo 6"/>
          <p:cNvSpPr/>
          <p:nvPr/>
        </p:nvSpPr>
        <p:spPr>
          <a:xfrm>
            <a:off x="3705843" y="8205418"/>
            <a:ext cx="1848761" cy="1557349"/>
          </a:xfrm>
          <a:prstGeom prst="rect">
            <a:avLst/>
          </a:prstGeom>
        </p:spPr>
        <p:txBody>
          <a:bodyPr wrap="square" rtlCol="0">
            <a:spAutoFit/>
          </a:bodyPr>
          <a:lstStyle/>
          <a:p>
            <a:pPr algn="just"/>
            <a:r>
              <a:rPr lang="fr-FR" sz="1600" dirty="0" smtClean="0">
                <a:latin typeface="FiraSans Regular"/>
              </a:rPr>
              <a:t>L’enseignant peut se l’approprier pour la </a:t>
            </a:r>
            <a:r>
              <a:rPr lang="fr-FR" sz="1600" spc="-100" dirty="0" smtClean="0">
                <a:latin typeface="FiraSans Regular"/>
              </a:rPr>
              <a:t>reformuler à partir </a:t>
            </a:r>
            <a:r>
              <a:rPr lang="fr-FR" sz="1600" spc="-200" dirty="0" smtClean="0">
                <a:latin typeface="FiraSans Regular"/>
              </a:rPr>
              <a:t>d'une mise en situation </a:t>
            </a:r>
            <a:r>
              <a:rPr lang="fr-FR" sz="1520" kern="1500" spc="-180" dirty="0" smtClean="0">
                <a:latin typeface="FiraSans Regular"/>
              </a:rPr>
              <a:t>(contexte, secteur d’activité…)</a:t>
            </a:r>
            <a:endParaRPr lang="fr" sz="1520" kern="1500" spc="-180" dirty="0">
              <a:latin typeface="FiraSans Regular"/>
              <a:ea typeface="Segoe Pro Display Light" charset="0"/>
              <a:cs typeface="Segoe Pro Display Light" charset="0"/>
            </a:endParaRPr>
          </a:p>
        </p:txBody>
      </p:sp>
      <p:sp>
        <p:nvSpPr>
          <p:cNvPr id="35" name="Rettangolo 6"/>
          <p:cNvSpPr/>
          <p:nvPr/>
        </p:nvSpPr>
        <p:spPr>
          <a:xfrm>
            <a:off x="6065089" y="8391726"/>
            <a:ext cx="1600012" cy="830997"/>
          </a:xfrm>
          <a:prstGeom prst="rect">
            <a:avLst/>
          </a:prstGeom>
        </p:spPr>
        <p:txBody>
          <a:bodyPr wrap="square" rtlCol="0">
            <a:spAutoFit/>
          </a:bodyPr>
          <a:lstStyle/>
          <a:p>
            <a:r>
              <a:rPr lang="fr-FR" sz="1600" dirty="0">
                <a:latin typeface="FiraSans Regular"/>
              </a:rPr>
              <a:t>p</a:t>
            </a:r>
            <a:r>
              <a:rPr lang="fr-FR" sz="1600" dirty="0" smtClean="0">
                <a:latin typeface="FiraSans Regular"/>
              </a:rPr>
              <a:t>our la rendre accessible aux </a:t>
            </a:r>
            <a:r>
              <a:rPr lang="fr-FR" sz="1600" spc="200" dirty="0" smtClean="0">
                <a:latin typeface="FiraSans Regular"/>
              </a:rPr>
              <a:t>apprenants</a:t>
            </a:r>
            <a:endParaRPr lang="fr" sz="1600" spc="200" dirty="0">
              <a:latin typeface="FiraSans Regular"/>
              <a:ea typeface="Segoe Pro Display Light" charset="0"/>
              <a:cs typeface="Segoe Pro Display Light" charset="0"/>
            </a:endParaRPr>
          </a:p>
        </p:txBody>
      </p:sp>
      <p:grpSp>
        <p:nvGrpSpPr>
          <p:cNvPr id="24" name="Groupe 23"/>
          <p:cNvGrpSpPr/>
          <p:nvPr/>
        </p:nvGrpSpPr>
        <p:grpSpPr>
          <a:xfrm>
            <a:off x="350345" y="8637365"/>
            <a:ext cx="539036" cy="472852"/>
            <a:chOff x="817021" y="5640391"/>
            <a:chExt cx="609600" cy="609600"/>
          </a:xfrm>
        </p:grpSpPr>
        <p:sp>
          <p:nvSpPr>
            <p:cNvPr id="25" name="Rectangle à coins arrondis 24"/>
            <p:cNvSpPr/>
            <p:nvPr/>
          </p:nvSpPr>
          <p:spPr>
            <a:xfrm>
              <a:off x="1062989" y="5689594"/>
              <a:ext cx="289709" cy="3240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latin typeface="FiraSans Regular"/>
              </a:endParaRPr>
            </a:p>
          </p:txBody>
        </p:sp>
        <p:pic>
          <p:nvPicPr>
            <p:cNvPr id="26" name="Image 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7021" y="5640391"/>
              <a:ext cx="609600" cy="609600"/>
            </a:xfrm>
            <a:prstGeom prst="rect">
              <a:avLst/>
            </a:prstGeom>
          </p:spPr>
        </p:pic>
      </p:grpSp>
      <p:sp>
        <p:nvSpPr>
          <p:cNvPr id="3" name="ZoneTexte 2"/>
          <p:cNvSpPr txBox="1"/>
          <p:nvPr/>
        </p:nvSpPr>
        <p:spPr>
          <a:xfrm>
            <a:off x="1194181" y="8438488"/>
            <a:ext cx="1959010" cy="830997"/>
          </a:xfrm>
          <a:prstGeom prst="rect">
            <a:avLst/>
          </a:prstGeom>
          <a:noFill/>
        </p:spPr>
        <p:txBody>
          <a:bodyPr wrap="square" rtlCol="0">
            <a:spAutoFit/>
          </a:bodyPr>
          <a:lstStyle/>
          <a:p>
            <a:pPr algn="just"/>
            <a:r>
              <a:rPr lang="fr-FR" sz="1600" dirty="0" smtClean="0">
                <a:latin typeface="FiraSans Regular"/>
              </a:rPr>
              <a:t>La question posée par le référentiel peut être adaptée.</a:t>
            </a:r>
            <a:endParaRPr lang="fr-FR" sz="1600" dirty="0">
              <a:latin typeface="FiraSans Regular"/>
            </a:endParaRPr>
          </a:p>
        </p:txBody>
      </p:sp>
      <p:sp>
        <p:nvSpPr>
          <p:cNvPr id="28" name="Rettangolo 6"/>
          <p:cNvSpPr/>
          <p:nvPr/>
        </p:nvSpPr>
        <p:spPr>
          <a:xfrm>
            <a:off x="-243420" y="6445767"/>
            <a:ext cx="1726566" cy="707886"/>
          </a:xfrm>
          <a:prstGeom prst="rect">
            <a:avLst/>
          </a:prstGeom>
        </p:spPr>
        <p:txBody>
          <a:bodyPr wrap="square" rtlCol="0">
            <a:spAutoFit/>
          </a:bodyPr>
          <a:lstStyle/>
          <a:p>
            <a:pPr algn="r" rtl="0"/>
            <a:r>
              <a:rPr lang="fr" sz="2000" dirty="0" smtClean="0">
                <a:latin typeface="FiraSans Regular"/>
                <a:ea typeface="Segoe Pro Display Light" charset="0"/>
                <a:cs typeface="Segoe Pro Display Light" charset="0"/>
              </a:rPr>
              <a:t>Notions du référentiel</a:t>
            </a:r>
            <a:endParaRPr lang="fr" sz="2000" dirty="0">
              <a:latin typeface="FiraSans Regular"/>
              <a:ea typeface="Segoe Pro Display Light" charset="0"/>
              <a:cs typeface="Segoe Pro Display Light" charset="0"/>
            </a:endParaRPr>
          </a:p>
        </p:txBody>
      </p:sp>
      <p:sp>
        <p:nvSpPr>
          <p:cNvPr id="32" name="Rettangolo 6"/>
          <p:cNvSpPr/>
          <p:nvPr/>
        </p:nvSpPr>
        <p:spPr>
          <a:xfrm>
            <a:off x="-799200" y="4510981"/>
            <a:ext cx="2734082" cy="400110"/>
          </a:xfrm>
          <a:prstGeom prst="rect">
            <a:avLst/>
          </a:prstGeom>
        </p:spPr>
        <p:txBody>
          <a:bodyPr wrap="square" rtlCol="0">
            <a:spAutoFit/>
          </a:bodyPr>
          <a:lstStyle/>
          <a:p>
            <a:pPr indent="354013" algn="ctr" rtl="0"/>
            <a:r>
              <a:rPr lang="fr" sz="2000" dirty="0" smtClean="0">
                <a:latin typeface="FiraSans Regular"/>
                <a:ea typeface="Segoe Pro Display Light" charset="0"/>
                <a:cs typeface="Segoe Pro Display Light" charset="0"/>
              </a:rPr>
              <a:t>Capacités</a:t>
            </a:r>
            <a:endParaRPr lang="fr" sz="2000" dirty="0">
              <a:latin typeface="FiraSans Regular"/>
              <a:ea typeface="Segoe Pro Display Light" charset="0"/>
              <a:cs typeface="Segoe Pro Display Light" charset="0"/>
            </a:endParaRPr>
          </a:p>
        </p:txBody>
      </p:sp>
      <p:sp>
        <p:nvSpPr>
          <p:cNvPr id="34" name="Rettangolo 6"/>
          <p:cNvSpPr/>
          <p:nvPr/>
        </p:nvSpPr>
        <p:spPr>
          <a:xfrm rot="16200000">
            <a:off x="47063" y="5698314"/>
            <a:ext cx="1974555" cy="400110"/>
          </a:xfrm>
          <a:prstGeom prst="rect">
            <a:avLst/>
          </a:prstGeom>
        </p:spPr>
        <p:txBody>
          <a:bodyPr wrap="square" rtlCol="0">
            <a:spAutoFit/>
          </a:bodyPr>
          <a:lstStyle/>
          <a:p>
            <a:pPr indent="354013" algn="ctr" rtl="0"/>
            <a:r>
              <a:rPr lang="fr-FR" sz="2000" dirty="0">
                <a:latin typeface="FiraSans Regular"/>
                <a:ea typeface="Segoe Pro Display Light" charset="0"/>
                <a:cs typeface="Segoe Pro Display Light" charset="0"/>
              </a:rPr>
              <a:t>e</a:t>
            </a:r>
            <a:r>
              <a:rPr lang="fr" sz="2000" dirty="0" smtClean="0">
                <a:latin typeface="FiraSans Regular"/>
                <a:ea typeface="Segoe Pro Display Light" charset="0"/>
                <a:cs typeface="Segoe Pro Display Light" charset="0"/>
              </a:rPr>
              <a:t>n lien avec</a:t>
            </a:r>
            <a:endParaRPr lang="fr" sz="2000" dirty="0">
              <a:latin typeface="FiraSans Regular"/>
              <a:ea typeface="Segoe Pro Display Light" charset="0"/>
              <a:cs typeface="Segoe Pro Display Light" charset="0"/>
            </a:endParaRPr>
          </a:p>
        </p:txBody>
      </p:sp>
    </p:spTree>
    <p:extLst>
      <p:ext uri="{BB962C8B-B14F-4D97-AF65-F5344CB8AC3E}">
        <p14:creationId xmlns:p14="http://schemas.microsoft.com/office/powerpoint/2010/main" val="3192089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700"/>
                                  </p:stCondLst>
                                  <p:childTnLst>
                                    <p:set>
                                      <p:cBhvr>
                                        <p:cTn id="6" dur="1" fill="hold">
                                          <p:stCondLst>
                                            <p:cond delay="0"/>
                                          </p:stCondLst>
                                        </p:cTn>
                                        <p:tgtEl>
                                          <p:spTgt spid="17"/>
                                        </p:tgtEl>
                                        <p:attrNameLst>
                                          <p:attrName>style.visibility</p:attrName>
                                        </p:attrNameLst>
                                      </p:cBhvr>
                                      <p:to>
                                        <p:strVal val="visible"/>
                                      </p:to>
                                    </p:set>
                                    <p:animEffect transition="in" filter="wipe(up)">
                                      <p:cBhvr>
                                        <p:cTn id="7" dur="700"/>
                                        <p:tgtEl>
                                          <p:spTgt spid="17"/>
                                        </p:tgtEl>
                                      </p:cBhvr>
                                    </p:animEffect>
                                  </p:childTnLst>
                                </p:cTn>
                              </p:par>
                            </p:childTnLst>
                          </p:cTn>
                        </p:par>
                        <p:par>
                          <p:cTn id="8" fill="hold">
                            <p:stCondLst>
                              <p:cond delay="1400"/>
                            </p:stCondLst>
                            <p:childTnLst>
                              <p:par>
                                <p:cTn id="9" presetID="10" presetClass="entr" presetSubtype="0" fill="hold" nodeType="after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fade">
                                      <p:cBhvr>
                                        <p:cTn id="11" dur="500"/>
                                        <p:tgtEl>
                                          <p:spTgt spid="18"/>
                                        </p:tgtEl>
                                      </p:cBhvr>
                                    </p:animEffect>
                                  </p:childTnLst>
                                </p:cTn>
                              </p:par>
                            </p:childTnLst>
                          </p:cTn>
                        </p:par>
                        <p:par>
                          <p:cTn id="12" fill="hold">
                            <p:stCondLst>
                              <p:cond delay="1900"/>
                            </p:stCondLst>
                            <p:childTnLst>
                              <p:par>
                                <p:cTn id="13" presetID="22" presetClass="entr" presetSubtype="8" fill="hold" grpId="0" nodeType="after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wipe(left)">
                                      <p:cBhvr>
                                        <p:cTn id="15" dur="500"/>
                                        <p:tgtEl>
                                          <p:spTgt spid="16"/>
                                        </p:tgtEl>
                                      </p:cBhvr>
                                    </p:animEffect>
                                  </p:childTnLst>
                                </p:cTn>
                              </p:par>
                            </p:childTnLst>
                          </p:cTn>
                        </p:par>
                        <p:par>
                          <p:cTn id="16" fill="hold">
                            <p:stCondLst>
                              <p:cond delay="2400"/>
                            </p:stCondLst>
                            <p:childTnLst>
                              <p:par>
                                <p:cTn id="17" presetID="22" presetClass="entr" presetSubtype="8" fill="hold" grpId="0" nodeType="after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wipe(left)">
                                      <p:cBhvr>
                                        <p:cTn id="19" dur="2000"/>
                                        <p:tgtEl>
                                          <p:spTgt spid="21"/>
                                        </p:tgtEl>
                                      </p:cBhvr>
                                    </p:animEffect>
                                  </p:childTnLst>
                                </p:cTn>
                              </p:par>
                              <p:par>
                                <p:cTn id="20" presetID="22" presetClass="entr" presetSubtype="2" fill="hold" grpId="0" nodeType="with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wipe(right)">
                                      <p:cBhvr>
                                        <p:cTn id="22" dur="2000"/>
                                        <p:tgtEl>
                                          <p:spTgt spid="20"/>
                                        </p:tgtEl>
                                      </p:cBhvr>
                                    </p:animEffect>
                                  </p:childTnLst>
                                </p:cTn>
                              </p:par>
                            </p:childTnLst>
                          </p:cTn>
                        </p:par>
                        <p:par>
                          <p:cTn id="23" fill="hold">
                            <p:stCondLst>
                              <p:cond delay="4400"/>
                            </p:stCondLst>
                            <p:childTnLst>
                              <p:par>
                                <p:cTn id="24" presetID="2" presetClass="entr" presetSubtype="2" fill="hold" grpId="0" nodeType="afterEffect">
                                  <p:stCondLst>
                                    <p:cond delay="0"/>
                                  </p:stCondLst>
                                  <p:childTnLst>
                                    <p:set>
                                      <p:cBhvr>
                                        <p:cTn id="25" dur="1" fill="hold">
                                          <p:stCondLst>
                                            <p:cond delay="0"/>
                                          </p:stCondLst>
                                        </p:cTn>
                                        <p:tgtEl>
                                          <p:spTgt spid="15"/>
                                        </p:tgtEl>
                                        <p:attrNameLst>
                                          <p:attrName>style.visibility</p:attrName>
                                        </p:attrNameLst>
                                      </p:cBhvr>
                                      <p:to>
                                        <p:strVal val="visible"/>
                                      </p:to>
                                    </p:set>
                                    <p:anim calcmode="lin" valueType="num">
                                      <p:cBhvr additive="base">
                                        <p:cTn id="26" dur="500" fill="hold"/>
                                        <p:tgtEl>
                                          <p:spTgt spid="15"/>
                                        </p:tgtEl>
                                        <p:attrNameLst>
                                          <p:attrName>ppt_x</p:attrName>
                                        </p:attrNameLst>
                                      </p:cBhvr>
                                      <p:tavLst>
                                        <p:tav tm="0">
                                          <p:val>
                                            <p:strVal val="1+#ppt_w/2"/>
                                          </p:val>
                                        </p:tav>
                                        <p:tav tm="100000">
                                          <p:val>
                                            <p:strVal val="#ppt_x"/>
                                          </p:val>
                                        </p:tav>
                                      </p:tavLst>
                                    </p:anim>
                                    <p:anim calcmode="lin" valueType="num">
                                      <p:cBhvr additive="base">
                                        <p:cTn id="27" dur="500" fill="hold"/>
                                        <p:tgtEl>
                                          <p:spTgt spid="15"/>
                                        </p:tgtEl>
                                        <p:attrNameLst>
                                          <p:attrName>ppt_y</p:attrName>
                                        </p:attrNameLst>
                                      </p:cBhvr>
                                      <p:tavLst>
                                        <p:tav tm="0">
                                          <p:val>
                                            <p:strVal val="#ppt_y"/>
                                          </p:val>
                                        </p:tav>
                                        <p:tav tm="100000">
                                          <p:val>
                                            <p:strVal val="#ppt_y"/>
                                          </p:val>
                                        </p:tav>
                                      </p:tavLst>
                                    </p:anim>
                                  </p:childTnLst>
                                </p:cTn>
                              </p:par>
                            </p:childTnLst>
                          </p:cTn>
                        </p:par>
                        <p:par>
                          <p:cTn id="28" fill="hold">
                            <p:stCondLst>
                              <p:cond delay="4900"/>
                            </p:stCondLst>
                            <p:childTnLst>
                              <p:par>
                                <p:cTn id="29" presetID="2" presetClass="entr" presetSubtype="8" fill="hold" grpId="0" nodeType="afterEffect">
                                  <p:stCondLst>
                                    <p:cond delay="0"/>
                                  </p:stCondLst>
                                  <p:childTnLst>
                                    <p:set>
                                      <p:cBhvr>
                                        <p:cTn id="30" dur="1" fill="hold">
                                          <p:stCondLst>
                                            <p:cond delay="0"/>
                                          </p:stCondLst>
                                        </p:cTn>
                                        <p:tgtEl>
                                          <p:spTgt spid="19"/>
                                        </p:tgtEl>
                                        <p:attrNameLst>
                                          <p:attrName>style.visibility</p:attrName>
                                        </p:attrNameLst>
                                      </p:cBhvr>
                                      <p:to>
                                        <p:strVal val="visible"/>
                                      </p:to>
                                    </p:set>
                                    <p:anim calcmode="lin" valueType="num">
                                      <p:cBhvr additive="base">
                                        <p:cTn id="31" dur="500" fill="hold"/>
                                        <p:tgtEl>
                                          <p:spTgt spid="19"/>
                                        </p:tgtEl>
                                        <p:attrNameLst>
                                          <p:attrName>ppt_x</p:attrName>
                                        </p:attrNameLst>
                                      </p:cBhvr>
                                      <p:tavLst>
                                        <p:tav tm="0">
                                          <p:val>
                                            <p:strVal val="0-#ppt_w/2"/>
                                          </p:val>
                                        </p:tav>
                                        <p:tav tm="100000">
                                          <p:val>
                                            <p:strVal val="#ppt_x"/>
                                          </p:val>
                                        </p:tav>
                                      </p:tavLst>
                                    </p:anim>
                                    <p:anim calcmode="lin" valueType="num">
                                      <p:cBhvr additive="base">
                                        <p:cTn id="32" dur="500" fill="hold"/>
                                        <p:tgtEl>
                                          <p:spTgt spid="19"/>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wipe(down)">
                                      <p:cBhvr>
                                        <p:cTn id="37" dur="1000"/>
                                        <p:tgtEl>
                                          <p:spTgt spid="27"/>
                                        </p:tgtEl>
                                      </p:cBhvr>
                                    </p:animEffect>
                                  </p:childTnLst>
                                </p:cTn>
                              </p:par>
                            </p:childTnLst>
                          </p:cTn>
                        </p:par>
                        <p:par>
                          <p:cTn id="38" fill="hold">
                            <p:stCondLst>
                              <p:cond delay="1000"/>
                            </p:stCondLst>
                            <p:childTnLst>
                              <p:par>
                                <p:cTn id="39" presetID="6" presetClass="entr" presetSubtype="32" fill="hold" nodeType="afterEffect">
                                  <p:stCondLst>
                                    <p:cond delay="0"/>
                                  </p:stCondLst>
                                  <p:childTnLst>
                                    <p:set>
                                      <p:cBhvr>
                                        <p:cTn id="40" dur="1" fill="hold">
                                          <p:stCondLst>
                                            <p:cond delay="0"/>
                                          </p:stCondLst>
                                        </p:cTn>
                                        <p:tgtEl>
                                          <p:spTgt spid="24"/>
                                        </p:tgtEl>
                                        <p:attrNameLst>
                                          <p:attrName>style.visibility</p:attrName>
                                        </p:attrNameLst>
                                      </p:cBhvr>
                                      <p:to>
                                        <p:strVal val="visible"/>
                                      </p:to>
                                    </p:set>
                                    <p:animEffect transition="in" filter="circle(out)">
                                      <p:cBhvr>
                                        <p:cTn id="41" dur="1000"/>
                                        <p:tgtEl>
                                          <p:spTgt spid="24"/>
                                        </p:tgtEl>
                                      </p:cBhvr>
                                    </p:animEffect>
                                  </p:childTnLst>
                                </p:cTn>
                              </p:par>
                            </p:childTnLst>
                          </p:cTn>
                        </p:par>
                        <p:par>
                          <p:cTn id="42" fill="hold">
                            <p:stCondLst>
                              <p:cond delay="2000"/>
                            </p:stCondLst>
                            <p:childTnLst>
                              <p:par>
                                <p:cTn id="43" presetID="22" presetClass="entr" presetSubtype="8" fill="hold" grpId="0" nodeType="afterEffect">
                                  <p:stCondLst>
                                    <p:cond delay="0"/>
                                  </p:stCondLst>
                                  <p:childTnLst>
                                    <p:set>
                                      <p:cBhvr>
                                        <p:cTn id="44" dur="1" fill="hold">
                                          <p:stCondLst>
                                            <p:cond delay="0"/>
                                          </p:stCondLst>
                                        </p:cTn>
                                        <p:tgtEl>
                                          <p:spTgt spid="3"/>
                                        </p:tgtEl>
                                        <p:attrNameLst>
                                          <p:attrName>style.visibility</p:attrName>
                                        </p:attrNameLst>
                                      </p:cBhvr>
                                      <p:to>
                                        <p:strVal val="visible"/>
                                      </p:to>
                                    </p:set>
                                    <p:animEffect transition="in" filter="wipe(left)">
                                      <p:cBhvr>
                                        <p:cTn id="45" dur="500"/>
                                        <p:tgtEl>
                                          <p:spTgt spid="3"/>
                                        </p:tgtEl>
                                      </p:cBhvr>
                                    </p:animEffect>
                                  </p:childTnLst>
                                </p:cTn>
                              </p:par>
                            </p:childTnLst>
                          </p:cTn>
                        </p:par>
                        <p:par>
                          <p:cTn id="46" fill="hold">
                            <p:stCondLst>
                              <p:cond delay="2500"/>
                            </p:stCondLst>
                            <p:childTnLst>
                              <p:par>
                                <p:cTn id="47" presetID="22" presetClass="entr" presetSubtype="1" fill="hold" grpId="0" nodeType="afterEffect">
                                  <p:stCondLst>
                                    <p:cond delay="0"/>
                                  </p:stCondLst>
                                  <p:childTnLst>
                                    <p:set>
                                      <p:cBhvr>
                                        <p:cTn id="48" dur="1" fill="hold">
                                          <p:stCondLst>
                                            <p:cond delay="0"/>
                                          </p:stCondLst>
                                        </p:cTn>
                                        <p:tgtEl>
                                          <p:spTgt spid="33"/>
                                        </p:tgtEl>
                                        <p:attrNameLst>
                                          <p:attrName>style.visibility</p:attrName>
                                        </p:attrNameLst>
                                      </p:cBhvr>
                                      <p:to>
                                        <p:strVal val="visible"/>
                                      </p:to>
                                    </p:set>
                                    <p:animEffect transition="in" filter="wipe(up)">
                                      <p:cBhvr>
                                        <p:cTn id="49" dur="500"/>
                                        <p:tgtEl>
                                          <p:spTgt spid="33"/>
                                        </p:tgtEl>
                                      </p:cBhvr>
                                    </p:animEffect>
                                  </p:childTnLst>
                                </p:cTn>
                              </p:par>
                            </p:childTnLst>
                          </p:cTn>
                        </p:par>
                        <p:par>
                          <p:cTn id="50" fill="hold">
                            <p:stCondLst>
                              <p:cond delay="3000"/>
                            </p:stCondLst>
                            <p:childTnLst>
                              <p:par>
                                <p:cTn id="51" presetID="22" presetClass="entr" presetSubtype="8" fill="hold" grpId="0" nodeType="afterEffect">
                                  <p:stCondLst>
                                    <p:cond delay="0"/>
                                  </p:stCondLst>
                                  <p:childTnLst>
                                    <p:set>
                                      <p:cBhvr>
                                        <p:cTn id="52" dur="1" fill="hold">
                                          <p:stCondLst>
                                            <p:cond delay="0"/>
                                          </p:stCondLst>
                                        </p:cTn>
                                        <p:tgtEl>
                                          <p:spTgt spid="35"/>
                                        </p:tgtEl>
                                        <p:attrNameLst>
                                          <p:attrName>style.visibility</p:attrName>
                                        </p:attrNameLst>
                                      </p:cBhvr>
                                      <p:to>
                                        <p:strVal val="visible"/>
                                      </p:to>
                                    </p:set>
                                    <p:animEffect transition="in" filter="wipe(left)">
                                      <p:cBhvr>
                                        <p:cTn id="53" dur="500"/>
                                        <p:tgtEl>
                                          <p:spTgt spid="35"/>
                                        </p:tgtEl>
                                      </p:cBhvr>
                                    </p:animEffect>
                                  </p:childTnLst>
                                </p:cTn>
                              </p:par>
                            </p:childTnLst>
                          </p:cTn>
                        </p:par>
                        <p:par>
                          <p:cTn id="54" fill="hold">
                            <p:stCondLst>
                              <p:cond delay="3500"/>
                            </p:stCondLst>
                            <p:childTnLst>
                              <p:par>
                                <p:cTn id="55" presetID="2" presetClass="entr" presetSubtype="2" fill="hold" grpId="0" nodeType="afterEffect">
                                  <p:stCondLst>
                                    <p:cond delay="0"/>
                                  </p:stCondLst>
                                  <p:childTnLst>
                                    <p:set>
                                      <p:cBhvr>
                                        <p:cTn id="56" dur="1" fill="hold">
                                          <p:stCondLst>
                                            <p:cond delay="0"/>
                                          </p:stCondLst>
                                        </p:cTn>
                                        <p:tgtEl>
                                          <p:spTgt spid="28"/>
                                        </p:tgtEl>
                                        <p:attrNameLst>
                                          <p:attrName>style.visibility</p:attrName>
                                        </p:attrNameLst>
                                      </p:cBhvr>
                                      <p:to>
                                        <p:strVal val="visible"/>
                                      </p:to>
                                    </p:set>
                                    <p:anim calcmode="lin" valueType="num">
                                      <p:cBhvr additive="base">
                                        <p:cTn id="57" dur="500" fill="hold"/>
                                        <p:tgtEl>
                                          <p:spTgt spid="28"/>
                                        </p:tgtEl>
                                        <p:attrNameLst>
                                          <p:attrName>ppt_x</p:attrName>
                                        </p:attrNameLst>
                                      </p:cBhvr>
                                      <p:tavLst>
                                        <p:tav tm="0">
                                          <p:val>
                                            <p:strVal val="1+#ppt_w/2"/>
                                          </p:val>
                                        </p:tav>
                                        <p:tav tm="100000">
                                          <p:val>
                                            <p:strVal val="#ppt_x"/>
                                          </p:val>
                                        </p:tav>
                                      </p:tavLst>
                                    </p:anim>
                                    <p:anim calcmode="lin" valueType="num">
                                      <p:cBhvr additive="base">
                                        <p:cTn id="58" dur="500" fill="hold"/>
                                        <p:tgtEl>
                                          <p:spTgt spid="28"/>
                                        </p:tgtEl>
                                        <p:attrNameLst>
                                          <p:attrName>ppt_y</p:attrName>
                                        </p:attrNameLst>
                                      </p:cBhvr>
                                      <p:tavLst>
                                        <p:tav tm="0">
                                          <p:val>
                                            <p:strVal val="#ppt_y"/>
                                          </p:val>
                                        </p:tav>
                                        <p:tav tm="100000">
                                          <p:val>
                                            <p:strVal val="#ppt_y"/>
                                          </p:val>
                                        </p:tav>
                                      </p:tavLst>
                                    </p:anim>
                                  </p:childTnLst>
                                </p:cTn>
                              </p:par>
                            </p:childTnLst>
                          </p:cTn>
                        </p:par>
                        <p:par>
                          <p:cTn id="59" fill="hold">
                            <p:stCondLst>
                              <p:cond delay="4000"/>
                            </p:stCondLst>
                            <p:childTnLst>
                              <p:par>
                                <p:cTn id="60" presetID="2" presetClass="entr" presetSubtype="2" fill="hold" grpId="0" nodeType="afterEffect">
                                  <p:stCondLst>
                                    <p:cond delay="0"/>
                                  </p:stCondLst>
                                  <p:childTnLst>
                                    <p:set>
                                      <p:cBhvr>
                                        <p:cTn id="61" dur="1" fill="hold">
                                          <p:stCondLst>
                                            <p:cond delay="0"/>
                                          </p:stCondLst>
                                        </p:cTn>
                                        <p:tgtEl>
                                          <p:spTgt spid="32"/>
                                        </p:tgtEl>
                                        <p:attrNameLst>
                                          <p:attrName>style.visibility</p:attrName>
                                        </p:attrNameLst>
                                      </p:cBhvr>
                                      <p:to>
                                        <p:strVal val="visible"/>
                                      </p:to>
                                    </p:set>
                                    <p:anim calcmode="lin" valueType="num">
                                      <p:cBhvr additive="base">
                                        <p:cTn id="62" dur="500" fill="hold"/>
                                        <p:tgtEl>
                                          <p:spTgt spid="32"/>
                                        </p:tgtEl>
                                        <p:attrNameLst>
                                          <p:attrName>ppt_x</p:attrName>
                                        </p:attrNameLst>
                                      </p:cBhvr>
                                      <p:tavLst>
                                        <p:tav tm="0">
                                          <p:val>
                                            <p:strVal val="1+#ppt_w/2"/>
                                          </p:val>
                                        </p:tav>
                                        <p:tav tm="100000">
                                          <p:val>
                                            <p:strVal val="#ppt_x"/>
                                          </p:val>
                                        </p:tav>
                                      </p:tavLst>
                                    </p:anim>
                                    <p:anim calcmode="lin" valueType="num">
                                      <p:cBhvr additive="base">
                                        <p:cTn id="63" dur="500" fill="hold"/>
                                        <p:tgtEl>
                                          <p:spTgt spid="32"/>
                                        </p:tgtEl>
                                        <p:attrNameLst>
                                          <p:attrName>ppt_y</p:attrName>
                                        </p:attrNameLst>
                                      </p:cBhvr>
                                      <p:tavLst>
                                        <p:tav tm="0">
                                          <p:val>
                                            <p:strVal val="#ppt_y"/>
                                          </p:val>
                                        </p:tav>
                                        <p:tav tm="100000">
                                          <p:val>
                                            <p:strVal val="#ppt_y"/>
                                          </p:val>
                                        </p:tav>
                                      </p:tavLst>
                                    </p:anim>
                                  </p:childTnLst>
                                </p:cTn>
                              </p:par>
                            </p:childTnLst>
                          </p:cTn>
                        </p:par>
                        <p:par>
                          <p:cTn id="64" fill="hold">
                            <p:stCondLst>
                              <p:cond delay="4500"/>
                            </p:stCondLst>
                            <p:childTnLst>
                              <p:par>
                                <p:cTn id="65" presetID="2" presetClass="entr" presetSubtype="2" fill="hold" grpId="0" nodeType="afterEffect">
                                  <p:stCondLst>
                                    <p:cond delay="0"/>
                                  </p:stCondLst>
                                  <p:childTnLst>
                                    <p:set>
                                      <p:cBhvr>
                                        <p:cTn id="66" dur="1" fill="hold">
                                          <p:stCondLst>
                                            <p:cond delay="0"/>
                                          </p:stCondLst>
                                        </p:cTn>
                                        <p:tgtEl>
                                          <p:spTgt spid="34"/>
                                        </p:tgtEl>
                                        <p:attrNameLst>
                                          <p:attrName>style.visibility</p:attrName>
                                        </p:attrNameLst>
                                      </p:cBhvr>
                                      <p:to>
                                        <p:strVal val="visible"/>
                                      </p:to>
                                    </p:set>
                                    <p:anim calcmode="lin" valueType="num">
                                      <p:cBhvr additive="base">
                                        <p:cTn id="67" dur="500" fill="hold"/>
                                        <p:tgtEl>
                                          <p:spTgt spid="34"/>
                                        </p:tgtEl>
                                        <p:attrNameLst>
                                          <p:attrName>ppt_x</p:attrName>
                                        </p:attrNameLst>
                                      </p:cBhvr>
                                      <p:tavLst>
                                        <p:tav tm="0">
                                          <p:val>
                                            <p:strVal val="1+#ppt_w/2"/>
                                          </p:val>
                                        </p:tav>
                                        <p:tav tm="100000">
                                          <p:val>
                                            <p:strVal val="#ppt_x"/>
                                          </p:val>
                                        </p:tav>
                                      </p:tavLst>
                                    </p:anim>
                                    <p:anim calcmode="lin" valueType="num">
                                      <p:cBhvr additive="base">
                                        <p:cTn id="68" dur="500" fill="hold"/>
                                        <p:tgtEl>
                                          <p:spTgt spid="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15" grpId="0"/>
      <p:bldP spid="16" grpId="0"/>
      <p:bldP spid="17" grpId="0"/>
      <p:bldP spid="19" grpId="0"/>
      <p:bldP spid="20" grpId="0" animBg="1"/>
      <p:bldP spid="21" grpId="0" animBg="1"/>
      <p:bldP spid="33" grpId="0"/>
      <p:bldP spid="35" grpId="0"/>
      <p:bldP spid="3" grpId="0"/>
      <p:bldP spid="28" grpId="0"/>
      <p:bldP spid="32" grpId="0"/>
      <p:bldP spid="34" grpId="0"/>
    </p:bldLst>
  </p:timing>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i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9F46917140D694AAEAF39165F579555" ma:contentTypeVersion="10" ma:contentTypeDescription="Create a new document." ma:contentTypeScope="" ma:versionID="6f1e7b6f0b0d35ced780d0a55ee4053f">
  <xsd:schema xmlns:xsd="http://www.w3.org/2001/XMLSchema" xmlns:xs="http://www.w3.org/2001/XMLSchema" xmlns:p="http://schemas.microsoft.com/office/2006/metadata/properties" xmlns:ns1="http://schemas.microsoft.com/sharepoint/v3" xmlns:ns2="876de33e-aaa5-4507-9b92-b84e676ded0d" xmlns:ns3="9a0666c7-4cba-45e4-bb78-1ed48d50e5d1" xmlns:ns4="10dd7f8a-f247-48ee-8534-441ce336aea6" targetNamespace="http://schemas.microsoft.com/office/2006/metadata/properties" ma:root="true" ma:fieldsID="896d2b523964b19186340351f2b60ad5" ns1:_="" ns2:_="" ns3:_="" ns4:_="">
    <xsd:import namespace="http://schemas.microsoft.com/sharepoint/v3"/>
    <xsd:import namespace="876de33e-aaa5-4507-9b92-b84e676ded0d"/>
    <xsd:import namespace="9a0666c7-4cba-45e4-bb78-1ed48d50e5d1"/>
    <xsd:import namespace="10dd7f8a-f247-48ee-8534-441ce336aea6"/>
    <xsd:element name="properties">
      <xsd:complexType>
        <xsd:sequence>
          <xsd:element name="documentManagement">
            <xsd:complexType>
              <xsd:all>
                <xsd:element ref="ns2:SharedWithUsers" minOccurs="0"/>
                <xsd:element ref="ns2:SharedWithDetails" minOccurs="0"/>
                <xsd:element ref="ns3:LastSharedByUser" minOccurs="0"/>
                <xsd:element ref="ns3:LastSharedByTime" minOccurs="0"/>
                <xsd:element ref="ns1:_ip_UnifiedCompliancePolicyProperties" minOccurs="0"/>
                <xsd:element ref="ns1:_ip_UnifiedCompliancePolicyUIAction" minOccurs="0"/>
                <xsd:element ref="ns4:MediaServiceMetadata" minOccurs="0"/>
                <xsd:element ref="ns4:MediaServiceFastMetadata" minOccurs="0"/>
                <xsd:element ref="ns4:MediaServiceAutoTags" minOccurs="0"/>
                <xsd:element ref="ns4: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2" nillable="true" ma:displayName="Unified Compliance Policy Properties" ma:description="" ma:hidden="true" ma:internalName="_ip_UnifiedCompliancePolicyProperties">
      <xsd:simpleType>
        <xsd:restriction base="dms:Note"/>
      </xsd:simpleType>
    </xsd:element>
    <xsd:element name="_ip_UnifiedCompliancePolicyUIAction" ma:index="13"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76de33e-aaa5-4507-9b92-b84e676ded0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a0666c7-4cba-45e4-bb78-1ed48d50e5d1" elementFormDefault="qualified">
    <xsd:import namespace="http://schemas.microsoft.com/office/2006/documentManagement/types"/>
    <xsd:import namespace="http://schemas.microsoft.com/office/infopath/2007/PartnerControls"/>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10dd7f8a-f247-48ee-8534-441ce336aea6" elementFormDefault="qualified">
    <xsd:import namespace="http://schemas.microsoft.com/office/2006/documentManagement/types"/>
    <xsd:import namespace="http://schemas.microsoft.com/office/infopath/2007/PartnerControls"/>
    <xsd:element name="MediaServiceMetadata" ma:index="14" nillable="true" ma:displayName="MediaServiceMetadata" ma:description="" ma:hidden="true" ma:internalName="MediaServiceMetadata" ma:readOnly="true">
      <xsd:simpleType>
        <xsd:restriction base="dms:Note"/>
      </xsd:simpleType>
    </xsd:element>
    <xsd:element name="MediaServiceFastMetadata" ma:index="15" nillable="true" ma:displayName="MediaServiceFastMetadata" ma:description="" ma:hidden="true" ma:internalName="MediaServiceFastMetadata" ma:readOnly="true">
      <xsd:simpleType>
        <xsd:restriction base="dms:Note"/>
      </xsd:simpleType>
    </xsd:element>
    <xsd:element name="MediaServiceAutoTags" ma:index="16" nillable="true" ma:displayName="MediaServiceAutoTags" ma:description="" ma:internalName="MediaServiceAutoTags" ma:readOnly="true">
      <xsd:simpleType>
        <xsd:restriction base="dms:Text"/>
      </xsd:simpleType>
    </xsd:element>
    <xsd:element name="MediaServiceDateTaken" ma:index="17" nillable="true" ma:displayName="MediaServiceDateTaken" ma:descriptio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9A31AD6D-405D-4853-811C-F5941BFA70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76de33e-aaa5-4507-9b92-b84e676ded0d"/>
    <ds:schemaRef ds:uri="9a0666c7-4cba-45e4-bb78-1ed48d50e5d1"/>
    <ds:schemaRef ds:uri="10dd7f8a-f247-48ee-8534-441ce336ae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D29454F-6A60-453B-8018-AC42D8C5DEC7}">
  <ds:schemaRefs>
    <ds:schemaRef ds:uri="http://schemas.microsoft.com/sharepoint/v3/contenttype/forms"/>
  </ds:schemaRefs>
</ds:datastoreItem>
</file>

<file path=customXml/itemProps3.xml><?xml version="1.0" encoding="utf-8"?>
<ds:datastoreItem xmlns:ds="http://schemas.openxmlformats.org/officeDocument/2006/customXml" ds:itemID="{415CE603-0589-46D7-A931-0BB7F9CAA5D9}">
  <ds:schemaRefs>
    <ds:schemaRef ds:uri="http://schemas.microsoft.com/office/2006/metadata/properties"/>
    <ds:schemaRef ds:uri="http://purl.org/dc/elements/1.1/"/>
    <ds:schemaRef ds:uri="http://purl.org/dc/dcmitype/"/>
    <ds:schemaRef ds:uri="http://www.w3.org/XML/1998/namespace"/>
    <ds:schemaRef ds:uri="9a0666c7-4cba-45e4-bb78-1ed48d50e5d1"/>
    <ds:schemaRef ds:uri="10dd7f8a-f247-48ee-8534-441ce336aea6"/>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876de33e-aaa5-4507-9b92-b84e676ded0d"/>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7 façons de collaborer dans PowerPoint</Template>
  <TotalTime>4113</TotalTime>
  <Words>4792</Words>
  <Application>Microsoft Office PowerPoint</Application>
  <PresentationFormat>Personnalisé</PresentationFormat>
  <Paragraphs>1200</Paragraphs>
  <Slides>51</Slides>
  <Notes>2</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51</vt:i4>
      </vt:variant>
    </vt:vector>
  </HeadingPairs>
  <TitlesOfParts>
    <vt:vector size="60" baseType="lpstr">
      <vt:lpstr>Arial</vt:lpstr>
      <vt:lpstr>Bahnschrift</vt:lpstr>
      <vt:lpstr>Calibri</vt:lpstr>
      <vt:lpstr>Calibri Light</vt:lpstr>
      <vt:lpstr>FiraSans Regular</vt:lpstr>
      <vt:lpstr>Segoe Pro Display</vt:lpstr>
      <vt:lpstr>Segoe Pro Display Light</vt:lpstr>
      <vt:lpstr>Wingdings</vt:lpstr>
      <vt:lpstr>Tema di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Rectorat de Clermont-Fd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Laurent Robin</dc:creator>
  <cp:lastModifiedBy>Laurent Robin</cp:lastModifiedBy>
  <cp:revision>288</cp:revision>
  <dcterms:created xsi:type="dcterms:W3CDTF">2020-02-18T16:04:20Z</dcterms:created>
  <dcterms:modified xsi:type="dcterms:W3CDTF">2020-04-27T15:52:41Z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0x010100D9F46917140D694AAEAF39165F579555</vt:lpwstr>
  </property>
</Properties>
</file>