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71" r:id="rId6"/>
    <p:sldId id="272" r:id="rId7"/>
    <p:sldId id="268" r:id="rId8"/>
    <p:sldId id="269" r:id="rId9"/>
    <p:sldId id="270" r:id="rId10"/>
    <p:sldId id="256" r:id="rId11"/>
    <p:sldId id="261" r:id="rId12"/>
    <p:sldId id="262" r:id="rId13"/>
    <p:sldId id="263" r:id="rId14"/>
    <p:sldId id="274" r:id="rId15"/>
    <p:sldId id="275" r:id="rId16"/>
    <p:sldId id="276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85" autoAdjust="0"/>
    <p:restoredTop sz="96265" autoAdjust="0"/>
  </p:normalViewPr>
  <p:slideViewPr>
    <p:cSldViewPr snapToGrid="0">
      <p:cViewPr varScale="1">
        <p:scale>
          <a:sx n="67" d="100"/>
          <a:sy n="67" d="100"/>
        </p:scale>
        <p:origin x="2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679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255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539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95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162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09/11/2021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959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09/11/2021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7956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09/11/2021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8443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09/11/2021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1146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09/11/2021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6162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CDA6E-C6D0-4A09-BCD2-B6A3FFB0F1B0}" type="datetimeFigureOut">
              <a:rPr lang="fr-FR" smtClean="0"/>
              <a:t>09/11/2021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31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CDA6E-C6D0-4A09-BCD2-B6A3FFB0F1B0}" type="datetimeFigureOut">
              <a:rPr lang="fr-FR" smtClean="0"/>
              <a:t>09/11/2021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A85CC-422C-4759-9C50-07EF0445B1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098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hyperlink" Target="../../../Certification/E32_GRILLE_CCF%20finalis&#233;e%20octobre%202014.docx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hyperlink" Target="../../../Certification/E31_GRILLE_CCF%20finalis&#233;e%20octobre%202014.docx" TargetMode="External"/><Relationship Id="rId9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337445" y="287360"/>
            <a:ext cx="724921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F79646">
                  <a:lumMod val="75000"/>
                </a:srgbClr>
              </a:buClr>
            </a:pPr>
            <a:r>
              <a:rPr lang="fr-FR" sz="4400" b="1" dirty="0" smtClean="0">
                <a:solidFill>
                  <a:prstClr val="black"/>
                </a:solidFill>
              </a:rPr>
              <a:t>PARCOURS PROFESSIONNEL </a:t>
            </a:r>
            <a:endParaRPr lang="fr-FR" sz="4400" b="1" dirty="0"/>
          </a:p>
          <a:p>
            <a:pPr algn="just">
              <a:buClr>
                <a:srgbClr val="F79646">
                  <a:lumMod val="75000"/>
                </a:srgbClr>
              </a:buClr>
            </a:pPr>
            <a:r>
              <a:rPr lang="fr-FR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Bac Pro Agora</a:t>
            </a:r>
          </a:p>
          <a:p>
            <a:pPr lvl="0" algn="just">
              <a:buClr>
                <a:srgbClr val="F79646">
                  <a:lumMod val="75000"/>
                </a:srgbClr>
              </a:buClr>
            </a:pPr>
            <a:endParaRPr lang="fr-FR" sz="4400" b="1" dirty="0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068998" y="2471588"/>
            <a:ext cx="8503877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Relier les activités aux compétences métier du référentiel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Faire évoluer ses descriptions au fur et à mesure de sa formation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S’engager dans un processus de métacognition afin de comprendre ce qui est fait, comment, pour qui et pour quoi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Conceptualiser afin de pouvoir transposer dans d’autres situations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Favoriser et construire son projet professionnel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Collecter des traces de ses réalisations lors du parcours de formation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/>
              <a:t>Consigner par écrit ce que l’on sait faire dans le cadre professionnel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2" name="Ellipse 11"/>
          <p:cNvSpPr/>
          <p:nvPr/>
        </p:nvSpPr>
        <p:spPr>
          <a:xfrm>
            <a:off x="-1614048" y="2103242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>
            <a:off x="477569" y="3883948"/>
            <a:ext cx="2415970" cy="19294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185952" y="3379417"/>
            <a:ext cx="20452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</a:rPr>
              <a:t>Objectifs</a:t>
            </a:r>
          </a:p>
          <a:p>
            <a:r>
              <a:rPr lang="fr-FR" sz="2400" dirty="0" smtClean="0">
                <a:solidFill>
                  <a:schemeClr val="bg1"/>
                </a:solidFill>
              </a:rPr>
              <a:t>pour l’élève</a:t>
            </a:r>
            <a:endParaRPr lang="fr-FR" sz="2400" dirty="0">
              <a:solidFill>
                <a:schemeClr val="bg1"/>
              </a:solidFill>
            </a:endParaRPr>
          </a:p>
        </p:txBody>
      </p:sp>
      <p:cxnSp>
        <p:nvCxnSpPr>
          <p:cNvPr id="3" name="Connecteur droit 2"/>
          <p:cNvCxnSpPr/>
          <p:nvPr/>
        </p:nvCxnSpPr>
        <p:spPr>
          <a:xfrm flipV="1">
            <a:off x="440245" y="933061"/>
            <a:ext cx="11390970" cy="279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04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337445" y="287360"/>
            <a:ext cx="474144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F79646">
                  <a:lumMod val="75000"/>
                </a:srgbClr>
              </a:buClr>
            </a:pPr>
            <a:r>
              <a:rPr lang="fr-FR" sz="4400" b="1" dirty="0" smtClean="0">
                <a:solidFill>
                  <a:prstClr val="black"/>
                </a:solidFill>
              </a:rPr>
              <a:t>CERTIFICATION </a:t>
            </a:r>
            <a:endParaRPr lang="fr-FR" sz="4400" b="1" dirty="0"/>
          </a:p>
          <a:p>
            <a:pPr marL="285750" lvl="0" indent="-285750" algn="just">
              <a:buClr>
                <a:srgbClr val="F79646">
                  <a:lumMod val="75000"/>
                </a:srgbClr>
              </a:buClr>
              <a:buFont typeface="Wingdings 3" panose="05040102010807070707" pitchFamily="18" charset="2"/>
              <a:buChar char="u"/>
            </a:pPr>
            <a:endParaRPr lang="fr-FR" sz="4400" b="1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66021" y="1013434"/>
            <a:ext cx="30289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smtClean="0"/>
              <a:t>Épreuve E31 – E32</a:t>
            </a:r>
            <a:endParaRPr lang="fr-FR" b="1"/>
          </a:p>
        </p:txBody>
      </p:sp>
      <p:sp>
        <p:nvSpPr>
          <p:cNvPr id="2" name="Rectangle 1"/>
          <p:cNvSpPr/>
          <p:nvPr/>
        </p:nvSpPr>
        <p:spPr>
          <a:xfrm>
            <a:off x="2736743" y="3075925"/>
            <a:ext cx="86646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ea typeface="Times New Roman" panose="02020603050405020304" pitchFamily="18" charset="0"/>
              </a:rPr>
              <a:t>Pratiques professionnelles d’assistance à la gestion des </a:t>
            </a:r>
            <a:r>
              <a:rPr lang="fr-FR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organisations</a:t>
            </a:r>
            <a:endParaRPr lang="fr-FR" b="1" dirty="0"/>
          </a:p>
        </p:txBody>
      </p:sp>
      <p:sp>
        <p:nvSpPr>
          <p:cNvPr id="3" name="Rectangle 2"/>
          <p:cNvSpPr/>
          <p:nvPr/>
        </p:nvSpPr>
        <p:spPr>
          <a:xfrm>
            <a:off x="5474784" y="3785835"/>
            <a:ext cx="4926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mtClean="0">
                <a:latin typeface="Arial" panose="020B0604020202020204" pitchFamily="34" charset="0"/>
                <a:ea typeface="Times New Roman" panose="02020603050405020304" pitchFamily="18" charset="0"/>
              </a:rPr>
              <a:t>Gestion </a:t>
            </a:r>
            <a:r>
              <a:rPr lang="fr-FR">
                <a:latin typeface="Arial" panose="020B0604020202020204" pitchFamily="34" charset="0"/>
                <a:ea typeface="Times New Roman" panose="02020603050405020304" pitchFamily="18" charset="0"/>
              </a:rPr>
              <a:t>des relations avec les clients, </a:t>
            </a:r>
            <a:r>
              <a:rPr lang="fr-FR" smtClean="0"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fr-FR" smtClean="0"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fr-FR" smtClean="0">
                <a:latin typeface="Arial" panose="020B0604020202020204" pitchFamily="34" charset="0"/>
                <a:ea typeface="Times New Roman" panose="02020603050405020304" pitchFamily="18" charset="0"/>
              </a:rPr>
              <a:t>les </a:t>
            </a:r>
            <a:r>
              <a:rPr lang="fr-FR">
                <a:latin typeface="Arial" panose="020B0604020202020204" pitchFamily="34" charset="0"/>
                <a:ea typeface="Times New Roman" panose="02020603050405020304" pitchFamily="18" charset="0"/>
              </a:rPr>
              <a:t>usagers et les </a:t>
            </a:r>
            <a:r>
              <a:rPr lang="fr-FR" smtClean="0">
                <a:latin typeface="Arial" panose="020B0604020202020204" pitchFamily="34" charset="0"/>
                <a:ea typeface="Times New Roman" panose="02020603050405020304" pitchFamily="18" charset="0"/>
              </a:rPr>
              <a:t>adhérents</a:t>
            </a:r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5474784" y="4787384"/>
            <a:ext cx="36120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mtClean="0">
                <a:latin typeface="Arial" panose="020B0604020202020204" pitchFamily="34" charset="0"/>
                <a:ea typeface="Times New Roman" panose="02020603050405020304" pitchFamily="18" charset="0"/>
              </a:rPr>
              <a:t>Administration </a:t>
            </a:r>
            <a:r>
              <a:rPr lang="fr-FR">
                <a:latin typeface="Arial" panose="020B0604020202020204" pitchFamily="34" charset="0"/>
                <a:ea typeface="Times New Roman" panose="02020603050405020304" pitchFamily="18" charset="0"/>
              </a:rPr>
              <a:t>du personnel</a:t>
            </a:r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2736744" y="3785835"/>
            <a:ext cx="2223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>
                <a:latin typeface="Arial" panose="020B0604020202020204" pitchFamily="34" charset="0"/>
                <a:ea typeface="Times New Roman" panose="02020603050405020304" pitchFamily="18" charset="0"/>
              </a:rPr>
              <a:t>Sous-épreuve E 31 </a:t>
            </a:r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2736744" y="4787384"/>
            <a:ext cx="2223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>
                <a:latin typeface="Arial" panose="020B0604020202020204" pitchFamily="34" charset="0"/>
                <a:ea typeface="Times New Roman" panose="02020603050405020304" pitchFamily="18" charset="0"/>
              </a:rPr>
              <a:t>Sous-épreuve E 32 </a:t>
            </a:r>
            <a:endParaRPr lang="fr-FR"/>
          </a:p>
        </p:txBody>
      </p:sp>
      <p:cxnSp>
        <p:nvCxnSpPr>
          <p:cNvPr id="23" name="Connecteur droit 22"/>
          <p:cNvCxnSpPr/>
          <p:nvPr/>
        </p:nvCxnSpPr>
        <p:spPr>
          <a:xfrm>
            <a:off x="2801345" y="3445257"/>
            <a:ext cx="83714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632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92502"/>
            <a:ext cx="262698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79646">
                  <a:lumMod val="75000"/>
                </a:srgbClr>
              </a:buClr>
            </a:pPr>
            <a:r>
              <a:rPr lang="fr-FR" sz="1100" b="1" dirty="0" smtClean="0">
                <a:solidFill>
                  <a:schemeClr val="bg2">
                    <a:lumMod val="25000"/>
                  </a:schemeClr>
                </a:solidFill>
              </a:rPr>
              <a:t>Bac Pro Agora</a:t>
            </a:r>
          </a:p>
          <a:p>
            <a:pPr>
              <a:buClr>
                <a:srgbClr val="F79646">
                  <a:lumMod val="75000"/>
                </a:srgbClr>
              </a:buClr>
            </a:pPr>
            <a:r>
              <a:rPr lang="fr-FR" sz="1100" b="1" dirty="0" smtClean="0">
                <a:solidFill>
                  <a:schemeClr val="bg2">
                    <a:lumMod val="25000"/>
                  </a:schemeClr>
                </a:solidFill>
              </a:rPr>
              <a:t>CERTIFICATION </a:t>
            </a:r>
            <a:br>
              <a:rPr lang="fr-FR" sz="1100" b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fr-FR" sz="1100" b="1" dirty="0" smtClean="0">
                <a:solidFill>
                  <a:schemeClr val="bg2">
                    <a:lumMod val="25000"/>
                  </a:schemeClr>
                </a:solidFill>
              </a:rPr>
              <a:t>Épreuve </a:t>
            </a:r>
            <a:r>
              <a:rPr lang="fr-FR" sz="1100" b="1" dirty="0">
                <a:solidFill>
                  <a:schemeClr val="bg2">
                    <a:lumMod val="25000"/>
                  </a:schemeClr>
                </a:solidFill>
              </a:rPr>
              <a:t>E31 – E32</a:t>
            </a:r>
          </a:p>
          <a:p>
            <a:pPr lvl="0">
              <a:buClr>
                <a:srgbClr val="F79646">
                  <a:lumMod val="75000"/>
                </a:srgbClr>
              </a:buClr>
            </a:pPr>
            <a:endParaRPr lang="fr-FR" sz="1100" b="1" dirty="0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8409708" y="3171797"/>
            <a:ext cx="1885025" cy="649140"/>
            <a:chOff x="7977660" y="3171796"/>
            <a:chExt cx="2317074" cy="847215"/>
          </a:xfrm>
        </p:grpSpPr>
        <p:pic>
          <p:nvPicPr>
            <p:cNvPr id="12" name="Picture 8" descr="Dossier gris ouvert en 128 pixels">
              <a:hlinkClick r:id="rId2" action="ppaction://hlinkfile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93037" y="3180415"/>
              <a:ext cx="838595" cy="8385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 descr="Bleu dossier ouvrez en 128 pixels">
              <a:hlinkClick r:id="rId4" action="ppaction://hlinkfile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77660" y="3171796"/>
              <a:ext cx="838595" cy="8385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4"/>
            <p:cNvSpPr/>
            <p:nvPr/>
          </p:nvSpPr>
          <p:spPr>
            <a:xfrm rot="19573836">
              <a:off x="8351486" y="3453157"/>
              <a:ext cx="540060" cy="3615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200" b="1" dirty="0" smtClean="0"/>
                <a:t>E31    </a:t>
              </a:r>
              <a:endParaRPr lang="fr-FR" sz="1200" dirty="0"/>
            </a:p>
          </p:txBody>
        </p:sp>
        <p:sp>
          <p:nvSpPr>
            <p:cNvPr id="16" name="Rectangle 15"/>
            <p:cNvSpPr/>
            <p:nvPr/>
          </p:nvSpPr>
          <p:spPr>
            <a:xfrm rot="19810639">
              <a:off x="9718669" y="3453869"/>
              <a:ext cx="576065" cy="3615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200" b="1" dirty="0" smtClean="0"/>
                <a:t>E32   </a:t>
              </a:r>
              <a:endParaRPr lang="fr-FR" sz="1200" dirty="0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1078254" y="1900211"/>
            <a:ext cx="355013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79646">
                  <a:lumMod val="75000"/>
                </a:srgbClr>
              </a:buClr>
            </a:pPr>
            <a:r>
              <a:rPr lang="fr-FR" b="1" dirty="0" smtClean="0">
                <a:solidFill>
                  <a:prstClr val="black"/>
                </a:solidFill>
              </a:rPr>
              <a:t>COMPTE RENDU</a:t>
            </a:r>
          </a:p>
          <a:p>
            <a:pPr lvl="0" algn="ctr">
              <a:buClr>
                <a:srgbClr val="F79646">
                  <a:lumMod val="75000"/>
                </a:srgbClr>
              </a:buClr>
            </a:pPr>
            <a:r>
              <a:rPr lang="fr-FR" b="1" dirty="0" smtClean="0">
                <a:solidFill>
                  <a:prstClr val="black"/>
                </a:solidFill>
              </a:rPr>
              <a:t> D’ ÉVALUATIONS DES </a:t>
            </a:r>
            <a:r>
              <a:rPr lang="fr-FR" b="1" dirty="0" err="1" smtClean="0">
                <a:solidFill>
                  <a:prstClr val="black"/>
                </a:solidFill>
              </a:rPr>
              <a:t>PFMP</a:t>
            </a:r>
            <a:endParaRPr lang="fr-FR" b="1" dirty="0"/>
          </a:p>
          <a:p>
            <a:pPr marL="285750" lvl="0" indent="-285750" algn="ctr">
              <a:buClr>
                <a:srgbClr val="F79646">
                  <a:lumMod val="75000"/>
                </a:srgbClr>
              </a:buClr>
              <a:buFont typeface="Wingdings 3" panose="05040102010807070707" pitchFamily="18" charset="2"/>
              <a:buChar char="u"/>
            </a:pP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363873" y="2029801"/>
            <a:ext cx="349318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79646">
                  <a:lumMod val="75000"/>
                </a:srgbClr>
              </a:buClr>
            </a:pPr>
            <a:r>
              <a:rPr lang="fr-FR" b="1" dirty="0" smtClean="0">
                <a:solidFill>
                  <a:prstClr val="black"/>
                </a:solidFill>
              </a:rPr>
              <a:t>ÉTAT RÉCAPITULATIF </a:t>
            </a:r>
            <a:endParaRPr lang="fr-FR" b="1" dirty="0">
              <a:solidFill>
                <a:prstClr val="black"/>
              </a:solidFill>
            </a:endParaRPr>
          </a:p>
          <a:p>
            <a:pPr lvl="0" algn="ctr">
              <a:buClr>
                <a:srgbClr val="F79646">
                  <a:lumMod val="75000"/>
                </a:srgbClr>
              </a:buClr>
            </a:pPr>
            <a:r>
              <a:rPr lang="fr-FR" b="1" dirty="0" smtClean="0">
                <a:solidFill>
                  <a:prstClr val="black"/>
                </a:solidFill>
              </a:rPr>
              <a:t>DES TRAVAUX PROFESSIONNELS</a:t>
            </a:r>
            <a:endParaRPr lang="fr-FR" b="1" dirty="0" smtClean="0"/>
          </a:p>
          <a:p>
            <a:pPr lvl="0" algn="ctr">
              <a:buClr>
                <a:srgbClr val="F79646">
                  <a:lumMod val="75000"/>
                </a:srgbClr>
              </a:buClr>
            </a:pP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54106" y="6026011"/>
            <a:ext cx="199347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F79646">
                  <a:lumMod val="75000"/>
                </a:srgbClr>
              </a:buClr>
            </a:pPr>
            <a:r>
              <a:rPr lang="fr-FR" dirty="0" smtClean="0"/>
              <a:t>Suivi des activités réalisée en </a:t>
            </a:r>
            <a:r>
              <a:rPr lang="fr-FR" dirty="0" err="1" smtClean="0"/>
              <a:t>PFMP</a:t>
            </a:r>
            <a:endParaRPr lang="fr-FR" dirty="0"/>
          </a:p>
          <a:p>
            <a:pPr marL="285750" lvl="0" indent="-285750" algn="just">
              <a:buClr>
                <a:srgbClr val="F79646">
                  <a:lumMod val="75000"/>
                </a:srgbClr>
              </a:buClr>
              <a:buFont typeface="Wingdings 3" panose="05040102010807070707" pitchFamily="18" charset="2"/>
              <a:buChar char="u"/>
            </a:pPr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667427" y="4088841"/>
            <a:ext cx="530826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buClr>
                <a:schemeClr val="accent6">
                  <a:lumMod val="75000"/>
                </a:schemeClr>
              </a:buClr>
            </a:pPr>
            <a:r>
              <a:rPr lang="fr-FR" spc="200" dirty="0" smtClean="0"/>
              <a:t>modèles fournis </a:t>
            </a:r>
            <a:r>
              <a:rPr lang="fr-FR" spc="200" dirty="0"/>
              <a:t>dans </a:t>
            </a:r>
            <a:endParaRPr lang="fr-FR" spc="200" dirty="0" smtClean="0"/>
          </a:p>
          <a:p>
            <a:pPr marL="0" lvl="1" algn="ctr">
              <a:buClr>
                <a:schemeClr val="accent6">
                  <a:lumMod val="75000"/>
                </a:schemeClr>
              </a:buClr>
            </a:pPr>
            <a:r>
              <a:rPr lang="fr-FR" spc="200" dirty="0" smtClean="0"/>
              <a:t>la </a:t>
            </a:r>
            <a:r>
              <a:rPr lang="fr-FR" spc="200" dirty="0"/>
              <a:t>circulaire nationale </a:t>
            </a:r>
            <a:endParaRPr lang="fr-FR" spc="200" dirty="0" smtClean="0"/>
          </a:p>
          <a:p>
            <a:pPr marL="0" lvl="1" algn="ctr">
              <a:buClr>
                <a:schemeClr val="accent6">
                  <a:lumMod val="75000"/>
                </a:schemeClr>
              </a:buClr>
            </a:pPr>
            <a:r>
              <a:rPr lang="fr-FR" spc="30" dirty="0" smtClean="0"/>
              <a:t>d’organisation </a:t>
            </a:r>
            <a:r>
              <a:rPr lang="fr-FR" spc="30" dirty="0"/>
              <a:t>du </a:t>
            </a:r>
            <a:r>
              <a:rPr lang="fr-FR" spc="30" dirty="0" smtClean="0"/>
              <a:t>diplôme</a:t>
            </a:r>
          </a:p>
          <a:p>
            <a:pPr marL="0" lvl="1" algn="ctr">
              <a:buClr>
                <a:schemeClr val="accent6">
                  <a:lumMod val="75000"/>
                </a:schemeClr>
              </a:buClr>
            </a:pPr>
            <a:endParaRPr lang="fr-FR" dirty="0" smtClean="0"/>
          </a:p>
          <a:p>
            <a:pPr marL="0" lvl="1" algn="ctr">
              <a:buClr>
                <a:schemeClr val="accent6">
                  <a:lumMod val="75000"/>
                </a:schemeClr>
              </a:buClr>
            </a:pPr>
            <a:r>
              <a:rPr lang="fr-FR" spc="40" dirty="0" smtClean="0"/>
              <a:t>Travaux </a:t>
            </a:r>
            <a:r>
              <a:rPr lang="fr-FR" spc="40" dirty="0"/>
              <a:t>professionnels </a:t>
            </a:r>
            <a:endParaRPr lang="fr-FR" spc="40" dirty="0" smtClean="0"/>
          </a:p>
          <a:p>
            <a:pPr marL="0" lvl="1" algn="ctr">
              <a:buClr>
                <a:schemeClr val="accent6">
                  <a:lumMod val="75000"/>
                </a:schemeClr>
              </a:buClr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réalisés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par le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candidat</a:t>
            </a:r>
          </a:p>
          <a:p>
            <a:pPr marL="0" lvl="1" algn="ctr">
              <a:buClr>
                <a:schemeClr val="accent6">
                  <a:lumMod val="75000"/>
                </a:schemeClr>
              </a:buClr>
            </a:pPr>
            <a:r>
              <a:rPr lang="fr-FR" dirty="0" smtClean="0"/>
              <a:t>pendant </a:t>
            </a:r>
            <a:r>
              <a:rPr lang="fr-FR" dirty="0"/>
              <a:t>le cycle de formation </a:t>
            </a:r>
            <a:endParaRPr lang="fr-FR" dirty="0" smtClean="0"/>
          </a:p>
          <a:p>
            <a:pPr marL="0" lvl="1" algn="ctr">
              <a:buClr>
                <a:schemeClr val="accent6">
                  <a:lumMod val="75000"/>
                </a:schemeClr>
              </a:buClr>
            </a:pPr>
            <a:r>
              <a:rPr lang="fr-FR" dirty="0" smtClean="0"/>
              <a:t> et significatifs des </a:t>
            </a:r>
            <a:r>
              <a:rPr lang="fr-FR" dirty="0"/>
              <a:t>compétences </a:t>
            </a:r>
            <a:endParaRPr lang="fr-FR" dirty="0" smtClean="0"/>
          </a:p>
          <a:p>
            <a:pPr marL="0" lvl="1" algn="ctr">
              <a:buClr>
                <a:schemeClr val="accent6">
                  <a:lumMod val="75000"/>
                </a:schemeClr>
              </a:buClr>
            </a:pPr>
            <a:r>
              <a:rPr lang="fr-FR" dirty="0" smtClean="0"/>
              <a:t>du </a:t>
            </a:r>
            <a:r>
              <a:rPr lang="fr-FR" dirty="0"/>
              <a:t>pôle </a:t>
            </a:r>
            <a:r>
              <a:rPr lang="fr-FR" dirty="0" smtClean="0"/>
              <a:t>d’activités concernés</a:t>
            </a:r>
            <a:endParaRPr lang="fr-FR" spc="30" dirty="0" smtClean="0"/>
          </a:p>
          <a:p>
            <a:pPr algn="ctr">
              <a:buClr>
                <a:schemeClr val="accent6">
                  <a:lumMod val="75000"/>
                </a:schemeClr>
              </a:buClr>
            </a:pP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254106" y="3706444"/>
            <a:ext cx="2224977" cy="1579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F79646">
                  <a:lumMod val="75000"/>
                </a:srgbClr>
              </a:buClr>
            </a:pPr>
            <a:r>
              <a:rPr lang="fr-FR" dirty="0">
                <a:solidFill>
                  <a:prstClr val="black"/>
                </a:solidFill>
              </a:rPr>
              <a:t>Les attestations de </a:t>
            </a:r>
            <a:r>
              <a:rPr lang="fr-FR" dirty="0" err="1">
                <a:solidFill>
                  <a:prstClr val="black"/>
                </a:solidFill>
              </a:rPr>
              <a:t>PFMP</a:t>
            </a:r>
            <a:r>
              <a:rPr lang="fr-FR" dirty="0">
                <a:solidFill>
                  <a:prstClr val="black"/>
                </a:solidFill>
              </a:rPr>
              <a:t> ou les certificats de travail </a:t>
            </a:r>
            <a:endParaRPr lang="fr-FR" dirty="0" smtClean="0">
              <a:solidFill>
                <a:prstClr val="black"/>
              </a:solidFill>
            </a:endParaRPr>
          </a:p>
          <a:p>
            <a:pPr lvl="0" algn="just">
              <a:spcBef>
                <a:spcPts val="800"/>
              </a:spcBef>
              <a:buClr>
                <a:srgbClr val="F79646">
                  <a:lumMod val="75000"/>
                </a:srgbClr>
              </a:buClr>
            </a:pPr>
            <a:r>
              <a:rPr lang="fr-FR" dirty="0" smtClean="0">
                <a:solidFill>
                  <a:prstClr val="black"/>
                </a:solidFill>
              </a:rPr>
              <a:t>L’attestation </a:t>
            </a:r>
            <a:r>
              <a:rPr lang="fr-FR" dirty="0">
                <a:solidFill>
                  <a:prstClr val="black"/>
                </a:solidFill>
              </a:rPr>
              <a:t>des heures de </a:t>
            </a:r>
            <a:r>
              <a:rPr lang="fr-FR" dirty="0" smtClean="0">
                <a:solidFill>
                  <a:prstClr val="black"/>
                </a:solidFill>
              </a:rPr>
              <a:t>formation 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72668" y="3820936"/>
            <a:ext cx="16348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kern="500" dirty="0"/>
              <a:t>Évaluation des </a:t>
            </a:r>
            <a:r>
              <a:rPr lang="fr-FR" spc="150" dirty="0"/>
              <a:t>compétences</a:t>
            </a:r>
            <a:r>
              <a:rPr lang="fr-FR" dirty="0"/>
              <a:t> </a:t>
            </a:r>
            <a:r>
              <a:rPr lang="fr-FR" spc="140" dirty="0"/>
              <a:t>transversales</a:t>
            </a:r>
            <a:r>
              <a:rPr lang="fr-FR" dirty="0"/>
              <a:t> </a:t>
            </a:r>
            <a:r>
              <a:rPr lang="fr-FR" dirty="0" smtClean="0"/>
              <a:t>métiers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696081" y="5832102"/>
            <a:ext cx="15879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Clr>
                <a:srgbClr val="F79646">
                  <a:lumMod val="75000"/>
                </a:srgbClr>
              </a:buClr>
            </a:pPr>
            <a:r>
              <a:rPr lang="fr-FR" dirty="0"/>
              <a:t>Bilan du tuteur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143" y="3153647"/>
            <a:ext cx="430693" cy="430693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255" y="5398209"/>
            <a:ext cx="572741" cy="572741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944" y="3153647"/>
            <a:ext cx="403794" cy="403794"/>
          </a:xfrm>
          <a:prstGeom prst="rect">
            <a:avLst/>
          </a:prstGeom>
        </p:spPr>
      </p:pic>
      <p:sp>
        <p:nvSpPr>
          <p:cNvPr id="29" name="Ellipse 28"/>
          <p:cNvSpPr/>
          <p:nvPr/>
        </p:nvSpPr>
        <p:spPr>
          <a:xfrm>
            <a:off x="4202593" y="-1850420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0" name="Picture 18" descr="Dossier rouge icone 96x96 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023" y="1008883"/>
            <a:ext cx="681644" cy="681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4130909" y="177234"/>
            <a:ext cx="3713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DOSSIER PROFESSIONNEL </a:t>
            </a:r>
          </a:p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DU CANDIDAT</a:t>
            </a:r>
            <a:endParaRPr lang="fr-FR" sz="2400" dirty="0">
              <a:solidFill>
                <a:schemeClr val="bg1"/>
              </a:solidFill>
            </a:endParaRPr>
          </a:p>
        </p:txBody>
      </p:sp>
      <p:pic>
        <p:nvPicPr>
          <p:cNvPr id="32" name="Image 3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0358" y="3153647"/>
            <a:ext cx="403794" cy="403794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760" y="3153647"/>
            <a:ext cx="403794" cy="403794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738" y="5374902"/>
            <a:ext cx="457200" cy="457200"/>
          </a:xfrm>
          <a:prstGeom prst="rect">
            <a:avLst/>
          </a:prstGeom>
        </p:spPr>
      </p:pic>
      <p:cxnSp>
        <p:nvCxnSpPr>
          <p:cNvPr id="36" name="Connecteur droit 35"/>
          <p:cNvCxnSpPr/>
          <p:nvPr/>
        </p:nvCxnSpPr>
        <p:spPr>
          <a:xfrm flipV="1">
            <a:off x="2957275" y="1076795"/>
            <a:ext cx="1630654" cy="651963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7363873" y="1008231"/>
            <a:ext cx="1576207" cy="741349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708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25" grpId="0"/>
      <p:bldP spid="26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412638" y="4242907"/>
            <a:ext cx="35501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79646">
                  <a:lumMod val="75000"/>
                </a:srgbClr>
              </a:buClr>
            </a:pPr>
            <a:r>
              <a:rPr lang="fr-FR" b="1" dirty="0" smtClean="0">
                <a:solidFill>
                  <a:prstClr val="black"/>
                </a:solidFill>
              </a:rPr>
              <a:t>DOSSIER PROFESSIONNEL</a:t>
            </a:r>
            <a:endParaRPr lang="fr-FR" b="1" dirty="0"/>
          </a:p>
          <a:p>
            <a:pPr marL="285750" lvl="0" indent="-285750" algn="ctr">
              <a:buClr>
                <a:srgbClr val="F79646">
                  <a:lumMod val="75000"/>
                </a:srgbClr>
              </a:buClr>
              <a:buFont typeface="Wingdings 3" panose="05040102010807070707" pitchFamily="18" charset="2"/>
              <a:buChar char="u"/>
            </a:pP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4202593" y="-1850420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>
            <a:off x="4130909" y="177234"/>
            <a:ext cx="3713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SITUATION D’ÉVALUATION</a:t>
            </a:r>
          </a:p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DU CANDIDAT</a:t>
            </a:r>
            <a:endParaRPr lang="fr-FR" sz="2400" dirty="0">
              <a:solidFill>
                <a:schemeClr val="bg1"/>
              </a:solidFill>
            </a:endParaRPr>
          </a:p>
        </p:txBody>
      </p:sp>
      <p:cxnSp>
        <p:nvCxnSpPr>
          <p:cNvPr id="36" name="Connecteur droit 35"/>
          <p:cNvCxnSpPr/>
          <p:nvPr/>
        </p:nvCxnSpPr>
        <p:spPr>
          <a:xfrm flipV="1">
            <a:off x="3786692" y="3495945"/>
            <a:ext cx="1706948" cy="435652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6370877" y="3495945"/>
            <a:ext cx="1686601" cy="435652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129" y="1076795"/>
            <a:ext cx="485412" cy="485412"/>
          </a:xfrm>
          <a:prstGeom prst="rect">
            <a:avLst/>
          </a:prstGeom>
        </p:spPr>
      </p:pic>
      <p:sp>
        <p:nvSpPr>
          <p:cNvPr id="35" name="Rectangle 34"/>
          <p:cNvSpPr/>
          <p:nvPr/>
        </p:nvSpPr>
        <p:spPr>
          <a:xfrm>
            <a:off x="4227067" y="2405931"/>
            <a:ext cx="34931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79646">
                  <a:lumMod val="75000"/>
                </a:srgbClr>
              </a:buClr>
            </a:pPr>
            <a:r>
              <a:rPr lang="fr-FR" b="1" dirty="0" smtClean="0">
                <a:solidFill>
                  <a:prstClr val="black"/>
                </a:solidFill>
              </a:rPr>
              <a:t>AUDITION DU CANDIDAT</a:t>
            </a:r>
            <a:endParaRPr lang="fr-FR" b="1" dirty="0" smtClean="0"/>
          </a:p>
          <a:p>
            <a:pPr lvl="0" algn="ctr">
              <a:buClr>
                <a:srgbClr val="F79646">
                  <a:lumMod val="75000"/>
                </a:srgbClr>
              </a:buClr>
            </a:pPr>
            <a:endParaRPr lang="fr-FR" sz="1400" b="1" dirty="0">
              <a:solidFill>
                <a:prstClr val="black"/>
              </a:solidFill>
            </a:endParaRPr>
          </a:p>
        </p:txBody>
      </p:sp>
      <p:cxnSp>
        <p:nvCxnSpPr>
          <p:cNvPr id="38" name="Connecteur droit 37"/>
          <p:cNvCxnSpPr/>
          <p:nvPr/>
        </p:nvCxnSpPr>
        <p:spPr>
          <a:xfrm>
            <a:off x="5966394" y="1630771"/>
            <a:ext cx="14528" cy="65628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610" y="2807936"/>
            <a:ext cx="501445" cy="501445"/>
          </a:xfrm>
          <a:prstGeom prst="rect">
            <a:avLst/>
          </a:prstGeom>
        </p:spPr>
      </p:pic>
      <p:sp>
        <p:nvSpPr>
          <p:cNvPr id="42" name="Rectangle 41"/>
          <p:cNvSpPr/>
          <p:nvPr/>
        </p:nvSpPr>
        <p:spPr>
          <a:xfrm>
            <a:off x="6810293" y="4323310"/>
            <a:ext cx="349318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79646">
                  <a:lumMod val="75000"/>
                </a:srgbClr>
              </a:buClr>
            </a:pPr>
            <a:r>
              <a:rPr lang="fr-FR" b="1" dirty="0" smtClean="0">
                <a:solidFill>
                  <a:prstClr val="black"/>
                </a:solidFill>
              </a:rPr>
              <a:t>PARCOURS DE FORMATION</a:t>
            </a:r>
          </a:p>
          <a:p>
            <a:pPr lvl="0" algn="ctr">
              <a:buClr>
                <a:srgbClr val="F79646">
                  <a:lumMod val="75000"/>
                </a:srgbClr>
              </a:buClr>
            </a:pPr>
            <a:r>
              <a:rPr lang="fr-FR" b="1" dirty="0" smtClean="0">
                <a:solidFill>
                  <a:prstClr val="black"/>
                </a:solidFill>
              </a:rPr>
              <a:t>DU CANDIDAT</a:t>
            </a:r>
            <a:endParaRPr lang="fr-FR" b="1" dirty="0" smtClean="0"/>
          </a:p>
          <a:p>
            <a:pPr lvl="0" algn="ctr">
              <a:buClr>
                <a:srgbClr val="F79646">
                  <a:lumMod val="75000"/>
                </a:srgbClr>
              </a:buClr>
            </a:pPr>
            <a:endParaRPr lang="fr-FR" sz="1400" b="1" dirty="0">
              <a:solidFill>
                <a:prstClr val="black"/>
              </a:solidFill>
            </a:endParaRPr>
          </a:p>
        </p:txBody>
      </p:sp>
      <p:pic>
        <p:nvPicPr>
          <p:cNvPr id="44" name="Picture 18" descr="Dossier rouge icone 96x96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889" y="3641665"/>
            <a:ext cx="681644" cy="681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Rectangle 45"/>
          <p:cNvSpPr/>
          <p:nvPr/>
        </p:nvSpPr>
        <p:spPr>
          <a:xfrm>
            <a:off x="6220960" y="5013214"/>
            <a:ext cx="488171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fr-FR" dirty="0">
                <a:latin typeface="Arial" panose="020B0604020202020204" pitchFamily="34" charset="0"/>
              </a:rPr>
              <a:t>son rythme d’acquisition des </a:t>
            </a:r>
            <a:r>
              <a:rPr lang="fr-FR" dirty="0" smtClean="0">
                <a:latin typeface="Arial" panose="020B0604020202020204" pitchFamily="34" charset="0"/>
              </a:rPr>
              <a:t>apprentissages</a:t>
            </a:r>
          </a:p>
          <a:p>
            <a:pPr>
              <a:spcBef>
                <a:spcPts val="600"/>
              </a:spcBef>
            </a:pPr>
            <a:r>
              <a:rPr lang="fr-FR" dirty="0" smtClean="0">
                <a:latin typeface="Arial" panose="020B0604020202020204" pitchFamily="34" charset="0"/>
              </a:rPr>
              <a:t>son </a:t>
            </a:r>
            <a:r>
              <a:rPr lang="fr-FR" dirty="0">
                <a:latin typeface="Arial" panose="020B0604020202020204" pitchFamily="34" charset="0"/>
              </a:rPr>
              <a:t>degré d’avancement dans la maîtrise des compétences attendues </a:t>
            </a:r>
            <a:endParaRPr lang="fr-FR" dirty="0" smtClean="0">
              <a:latin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fr-FR" dirty="0" smtClean="0">
                <a:latin typeface="Arial" panose="020B0604020202020204" pitchFamily="34" charset="0"/>
              </a:rPr>
              <a:t>la </a:t>
            </a:r>
            <a:r>
              <a:rPr lang="fr-FR" dirty="0">
                <a:latin typeface="Arial" panose="020B0604020202020204" pitchFamily="34" charset="0"/>
              </a:rPr>
              <a:t>planification des périodes de formation en milieu professionnel</a:t>
            </a:r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0" y="92502"/>
            <a:ext cx="262698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79646">
                  <a:lumMod val="75000"/>
                </a:srgbClr>
              </a:buClr>
            </a:pPr>
            <a:r>
              <a:rPr lang="fr-FR" sz="1100" b="1" dirty="0" smtClean="0">
                <a:solidFill>
                  <a:schemeClr val="bg2">
                    <a:lumMod val="25000"/>
                  </a:schemeClr>
                </a:solidFill>
              </a:rPr>
              <a:t>Bac Pro Agora</a:t>
            </a:r>
          </a:p>
          <a:p>
            <a:pPr>
              <a:buClr>
                <a:srgbClr val="F79646">
                  <a:lumMod val="75000"/>
                </a:srgbClr>
              </a:buClr>
            </a:pPr>
            <a:r>
              <a:rPr lang="fr-FR" sz="1100" b="1" dirty="0" smtClean="0">
                <a:solidFill>
                  <a:schemeClr val="bg2">
                    <a:lumMod val="25000"/>
                  </a:schemeClr>
                </a:solidFill>
              </a:rPr>
              <a:t>CERTIFICATION </a:t>
            </a:r>
            <a:br>
              <a:rPr lang="fr-FR" sz="1100" b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fr-FR" sz="1100" b="1" dirty="0" smtClean="0">
                <a:solidFill>
                  <a:schemeClr val="bg2">
                    <a:lumMod val="25000"/>
                  </a:schemeClr>
                </a:solidFill>
              </a:rPr>
              <a:t>Épreuve </a:t>
            </a:r>
            <a:r>
              <a:rPr lang="fr-FR" sz="1100" b="1" dirty="0">
                <a:solidFill>
                  <a:schemeClr val="bg2">
                    <a:lumMod val="25000"/>
                  </a:schemeClr>
                </a:solidFill>
              </a:rPr>
              <a:t>E31 – E32</a:t>
            </a:r>
          </a:p>
          <a:p>
            <a:pPr lvl="0">
              <a:buClr>
                <a:srgbClr val="F79646">
                  <a:lumMod val="75000"/>
                </a:srgbClr>
              </a:buClr>
            </a:pPr>
            <a:endParaRPr lang="fr-FR" sz="11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4637" y="3786774"/>
            <a:ext cx="524493" cy="524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6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5" grpId="0"/>
      <p:bldP spid="42" grpId="0"/>
      <p:bldP spid="4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Connecteur droit 37"/>
          <p:cNvCxnSpPr/>
          <p:nvPr/>
        </p:nvCxnSpPr>
        <p:spPr>
          <a:xfrm>
            <a:off x="5966393" y="1630771"/>
            <a:ext cx="21452" cy="2689061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2633021" y="3053531"/>
            <a:ext cx="35501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79646">
                  <a:lumMod val="75000"/>
                </a:srgbClr>
              </a:buClr>
            </a:pPr>
            <a:r>
              <a:rPr lang="fr-FR" b="1" dirty="0" smtClean="0">
                <a:solidFill>
                  <a:prstClr val="black"/>
                </a:solidFill>
              </a:rPr>
              <a:t>DOSSIER PROFESSIONNEL</a:t>
            </a:r>
            <a:endParaRPr lang="fr-FR" b="1" dirty="0"/>
          </a:p>
          <a:p>
            <a:pPr marL="285750" lvl="0" indent="-285750" algn="ctr">
              <a:buClr>
                <a:srgbClr val="F79646">
                  <a:lumMod val="75000"/>
                </a:srgbClr>
              </a:buClr>
              <a:buFont typeface="Wingdings 3" panose="05040102010807070707" pitchFamily="18" charset="2"/>
              <a:buChar char="u"/>
            </a:pP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4202593" y="-1850420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>
            <a:off x="4130909" y="177234"/>
            <a:ext cx="3713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DOSSIER D’ÉVALUATION</a:t>
            </a:r>
          </a:p>
          <a:p>
            <a:pPr algn="ctr"/>
            <a:r>
              <a:rPr lang="fr-FR" sz="2400" b="1" dirty="0" smtClean="0">
                <a:solidFill>
                  <a:schemeClr val="bg1"/>
                </a:solidFill>
              </a:rPr>
              <a:t>DU CANDIDAT</a:t>
            </a:r>
            <a:endParaRPr lang="fr-FR" sz="2400" dirty="0">
              <a:solidFill>
                <a:schemeClr val="bg1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129" y="1076795"/>
            <a:ext cx="485412" cy="485412"/>
          </a:xfrm>
          <a:prstGeom prst="rect">
            <a:avLst/>
          </a:prstGeom>
        </p:spPr>
      </p:pic>
      <p:sp>
        <p:nvSpPr>
          <p:cNvPr id="35" name="Rectangle 34"/>
          <p:cNvSpPr/>
          <p:nvPr/>
        </p:nvSpPr>
        <p:spPr>
          <a:xfrm>
            <a:off x="4351599" y="2588736"/>
            <a:ext cx="3493182" cy="58477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algn="ctr">
              <a:buClr>
                <a:srgbClr val="F79646">
                  <a:lumMod val="75000"/>
                </a:srgbClr>
              </a:buClr>
            </a:pPr>
            <a:r>
              <a:rPr lang="fr-FR" b="1" dirty="0" smtClean="0">
                <a:solidFill>
                  <a:prstClr val="black"/>
                </a:solidFill>
              </a:rPr>
              <a:t>AUDITION DU CANDIDAT</a:t>
            </a:r>
            <a:endParaRPr lang="fr-FR" b="1" dirty="0" smtClean="0"/>
          </a:p>
          <a:p>
            <a:pPr lvl="0" algn="ctr">
              <a:buClr>
                <a:srgbClr val="F79646">
                  <a:lumMod val="75000"/>
                </a:srgbClr>
              </a:buClr>
            </a:pP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920835" y="3060573"/>
            <a:ext cx="349318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79646">
                  <a:lumMod val="75000"/>
                </a:srgbClr>
              </a:buClr>
            </a:pPr>
            <a:r>
              <a:rPr lang="fr-FR" b="1" dirty="0" smtClean="0">
                <a:solidFill>
                  <a:prstClr val="black"/>
                </a:solidFill>
              </a:rPr>
              <a:t>PARCOURS DE FORMATION</a:t>
            </a:r>
          </a:p>
          <a:p>
            <a:pPr lvl="0" algn="ctr">
              <a:buClr>
                <a:srgbClr val="F79646">
                  <a:lumMod val="75000"/>
                </a:srgbClr>
              </a:buClr>
            </a:pPr>
            <a:r>
              <a:rPr lang="fr-FR" b="1" dirty="0" smtClean="0">
                <a:solidFill>
                  <a:prstClr val="black"/>
                </a:solidFill>
              </a:rPr>
              <a:t>DU CANDIDAT</a:t>
            </a:r>
            <a:endParaRPr lang="fr-FR" b="1" dirty="0" smtClean="0"/>
          </a:p>
          <a:p>
            <a:pPr lvl="0" algn="ctr">
              <a:buClr>
                <a:srgbClr val="F79646">
                  <a:lumMod val="75000"/>
                </a:srgbClr>
              </a:buClr>
            </a:pP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338908" y="4716290"/>
            <a:ext cx="34931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79646">
                  <a:lumMod val="75000"/>
                </a:srgbClr>
              </a:buClr>
            </a:pPr>
            <a:r>
              <a:rPr lang="fr-FR" b="1" dirty="0" smtClean="0">
                <a:solidFill>
                  <a:prstClr val="black"/>
                </a:solidFill>
              </a:rPr>
              <a:t>DOSSIER D’ÉVALUATION</a:t>
            </a:r>
            <a:endParaRPr lang="fr-FR" b="1" dirty="0" smtClean="0"/>
          </a:p>
          <a:p>
            <a:pPr lvl="0" algn="ctr">
              <a:buClr>
                <a:srgbClr val="F79646">
                  <a:lumMod val="75000"/>
                </a:srgbClr>
              </a:buClr>
            </a:pPr>
            <a:endParaRPr lang="fr-FR" sz="1400" b="1" dirty="0">
              <a:solidFill>
                <a:prstClr val="black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158156" y="5423972"/>
            <a:ext cx="38800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 smtClean="0">
                <a:latin typeface="Arial" panose="020B0604020202020204" pitchFamily="34" charset="0"/>
              </a:rPr>
              <a:t>les </a:t>
            </a:r>
            <a:r>
              <a:rPr lang="fr-FR" dirty="0">
                <a:latin typeface="Arial" panose="020B0604020202020204" pitchFamily="34" charset="0"/>
              </a:rPr>
              <a:t>attestations de périodes de formation en milieu professionnel ou les certificats de travail </a:t>
            </a:r>
            <a:endParaRPr lang="fr-FR" dirty="0"/>
          </a:p>
        </p:txBody>
      </p:sp>
      <p:cxnSp>
        <p:nvCxnSpPr>
          <p:cNvPr id="18" name="Connecteur droit 17"/>
          <p:cNvCxnSpPr/>
          <p:nvPr/>
        </p:nvCxnSpPr>
        <p:spPr>
          <a:xfrm flipH="1">
            <a:off x="905905" y="5135979"/>
            <a:ext cx="10029860" cy="68714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92502"/>
            <a:ext cx="262698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79646">
                  <a:lumMod val="75000"/>
                </a:srgbClr>
              </a:buClr>
            </a:pPr>
            <a:r>
              <a:rPr lang="fr-FR" sz="1100" b="1" dirty="0" smtClean="0">
                <a:solidFill>
                  <a:schemeClr val="bg2">
                    <a:lumMod val="25000"/>
                  </a:schemeClr>
                </a:solidFill>
              </a:rPr>
              <a:t>Bac Pro Agora</a:t>
            </a:r>
          </a:p>
          <a:p>
            <a:pPr>
              <a:buClr>
                <a:srgbClr val="F79646">
                  <a:lumMod val="75000"/>
                </a:srgbClr>
              </a:buClr>
            </a:pPr>
            <a:r>
              <a:rPr lang="fr-FR" sz="1100" b="1" dirty="0" smtClean="0">
                <a:solidFill>
                  <a:schemeClr val="bg2">
                    <a:lumMod val="25000"/>
                  </a:schemeClr>
                </a:solidFill>
              </a:rPr>
              <a:t>CERTIFICATION </a:t>
            </a:r>
            <a:br>
              <a:rPr lang="fr-FR" sz="1100" b="1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fr-FR" sz="1100" b="1" dirty="0" smtClean="0">
                <a:solidFill>
                  <a:schemeClr val="bg2">
                    <a:lumMod val="25000"/>
                  </a:schemeClr>
                </a:solidFill>
              </a:rPr>
              <a:t>Épreuve </a:t>
            </a:r>
            <a:r>
              <a:rPr lang="fr-FR" sz="1100" b="1" dirty="0">
                <a:solidFill>
                  <a:schemeClr val="bg2">
                    <a:lumMod val="25000"/>
                  </a:schemeClr>
                </a:solidFill>
              </a:rPr>
              <a:t>E31 – E32</a:t>
            </a:r>
          </a:p>
          <a:p>
            <a:pPr lvl="0">
              <a:buClr>
                <a:srgbClr val="F79646">
                  <a:lumMod val="75000"/>
                </a:srgbClr>
              </a:buClr>
            </a:pPr>
            <a:endParaRPr lang="fr-FR" sz="11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54745" y="5423972"/>
            <a:ext cx="22108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latin typeface="Arial" panose="020B0604020202020204" pitchFamily="34" charset="0"/>
              </a:rPr>
              <a:t>la grille </a:t>
            </a:r>
            <a:r>
              <a:rPr lang="fr-FR" dirty="0" smtClean="0">
                <a:latin typeface="Arial" panose="020B0604020202020204" pitchFamily="34" charset="0"/>
              </a:rPr>
              <a:t>d’évaluation</a:t>
            </a:r>
          </a:p>
          <a:p>
            <a:r>
              <a:rPr lang="fr-FR" dirty="0" smtClean="0">
                <a:latin typeface="Arial" panose="020B0604020202020204" pitchFamily="34" charset="0"/>
              </a:rPr>
              <a:t>complétée 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8645341" y="5423972"/>
            <a:ext cx="2290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Arial" panose="020B0604020202020204" pitchFamily="34" charset="0"/>
              </a:rPr>
              <a:t>l’attestation des heures de </a:t>
            </a:r>
            <a:r>
              <a:rPr lang="fr-FR" dirty="0" smtClean="0">
                <a:latin typeface="Arial" panose="020B0604020202020204" pitchFamily="34" charset="0"/>
              </a:rPr>
              <a:t>formation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659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5" grpId="0" animBg="1"/>
      <p:bldP spid="42" grpId="0"/>
      <p:bldP spid="47" grpId="0"/>
      <p:bldP spid="48" grpId="0"/>
      <p:bldP spid="2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avec coins arrondis du même côté 34"/>
          <p:cNvSpPr/>
          <p:nvPr/>
        </p:nvSpPr>
        <p:spPr>
          <a:xfrm rot="10800000">
            <a:off x="435301" y="3965056"/>
            <a:ext cx="4500551" cy="2481544"/>
          </a:xfrm>
          <a:prstGeom prst="round2Same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avec coins arrondis du même côté 31"/>
          <p:cNvSpPr/>
          <p:nvPr/>
        </p:nvSpPr>
        <p:spPr>
          <a:xfrm>
            <a:off x="435340" y="1384108"/>
            <a:ext cx="4500551" cy="2481544"/>
          </a:xfrm>
          <a:prstGeom prst="round2Same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10336652" y="1785709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 flipH="1" flipV="1">
            <a:off x="9649815" y="3746882"/>
            <a:ext cx="2391971" cy="1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10540471" y="3456474"/>
            <a:ext cx="2045229" cy="510778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</a:rPr>
              <a:t>Modalités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59201" y="297190"/>
            <a:ext cx="79837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buClr>
                <a:srgbClr val="F79646">
                  <a:lumMod val="75000"/>
                </a:srgbClr>
              </a:buClr>
            </a:pPr>
            <a:r>
              <a:rPr lang="fr-FR" sz="4400" b="1" dirty="0" smtClean="0">
                <a:solidFill>
                  <a:prstClr val="black"/>
                </a:solidFill>
              </a:rPr>
              <a:t>ÉVALUATION DU CHEF D’</a:t>
            </a:r>
            <a:r>
              <a:rPr lang="fr-FR" sz="4400" b="1" dirty="0" err="1" smtClean="0">
                <a:solidFill>
                  <a:prstClr val="black"/>
                </a:solidFill>
              </a:rPr>
              <a:t>OEUVRE</a:t>
            </a:r>
            <a:endParaRPr lang="fr-FR" sz="4400" b="1" dirty="0" smtClean="0"/>
          </a:p>
          <a:p>
            <a:pPr algn="r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Baccalauréat Professionnel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8" name="Connecteur droit 7"/>
          <p:cNvCxnSpPr/>
          <p:nvPr/>
        </p:nvCxnSpPr>
        <p:spPr>
          <a:xfrm flipV="1">
            <a:off x="330200" y="943656"/>
            <a:ext cx="11317886" cy="484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210191" y="2315755"/>
            <a:ext cx="11212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fr-FR" dirty="0" smtClean="0"/>
              <a:t>le bulletin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7496223" y="3439140"/>
            <a:ext cx="22965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fr-FR" spc="40" dirty="0" smtClean="0"/>
              <a:t>Traçabilité des notes </a:t>
            </a:r>
            <a:r>
              <a:rPr lang="fr-FR" spc="250" dirty="0" smtClean="0"/>
              <a:t>et appréciations</a:t>
            </a:r>
            <a:endParaRPr lang="fr-FR" spc="250" dirty="0"/>
          </a:p>
        </p:txBody>
      </p:sp>
      <p:cxnSp>
        <p:nvCxnSpPr>
          <p:cNvPr id="18" name="Connecteur droit 17"/>
          <p:cNvCxnSpPr/>
          <p:nvPr/>
        </p:nvCxnSpPr>
        <p:spPr>
          <a:xfrm flipH="1" flipV="1">
            <a:off x="6638880" y="2705100"/>
            <a:ext cx="829197" cy="73404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flipH="1">
            <a:off x="6756400" y="3985206"/>
            <a:ext cx="685688" cy="79046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46526" y="1284704"/>
            <a:ext cx="429217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1600" dirty="0">
              <a:solidFill>
                <a:srgbClr val="000000"/>
              </a:solidFill>
            </a:endParaRPr>
          </a:p>
          <a:p>
            <a:pPr algn="just"/>
            <a:r>
              <a:rPr lang="fr-FR" sz="1600" dirty="0">
                <a:solidFill>
                  <a:srgbClr val="000000"/>
                </a:solidFill>
              </a:rPr>
              <a:t>U</a:t>
            </a:r>
            <a:r>
              <a:rPr lang="fr-FR" sz="1600" dirty="0" smtClean="0">
                <a:solidFill>
                  <a:srgbClr val="000000"/>
                </a:solidFill>
              </a:rPr>
              <a:t>ne </a:t>
            </a:r>
            <a:r>
              <a:rPr lang="fr-FR" sz="1600" b="1" dirty="0">
                <a:solidFill>
                  <a:srgbClr val="000000"/>
                </a:solidFill>
              </a:rPr>
              <a:t>appréciation générale </a:t>
            </a:r>
            <a:r>
              <a:rPr lang="fr-FR" sz="1600" dirty="0">
                <a:solidFill>
                  <a:srgbClr val="000000"/>
                </a:solidFill>
              </a:rPr>
              <a:t>sur le bulletin à chaque fin de période est </a:t>
            </a:r>
            <a:r>
              <a:rPr lang="fr-FR" sz="1600" dirty="0" smtClean="0">
                <a:solidFill>
                  <a:srgbClr val="000000"/>
                </a:solidFill>
              </a:rPr>
              <a:t>nécessaire </a:t>
            </a:r>
            <a:r>
              <a:rPr lang="fr-FR" sz="1600" dirty="0">
                <a:solidFill>
                  <a:srgbClr val="000000"/>
                </a:solidFill>
              </a:rPr>
              <a:t>pour signifier de façon régulière les progrès ou les difficultés rencontrées par l'élève ou l'apprenti</a:t>
            </a:r>
            <a:r>
              <a:rPr lang="fr-FR" sz="1600" dirty="0" smtClean="0">
                <a:solidFill>
                  <a:srgbClr val="000000"/>
                </a:solidFill>
              </a:rPr>
              <a:t>.</a:t>
            </a:r>
            <a:r>
              <a:rPr lang="fr-FR" sz="1600" dirty="0">
                <a:solidFill>
                  <a:srgbClr val="000000"/>
                </a:solidFill>
              </a:rPr>
              <a:t> </a:t>
            </a:r>
            <a:endParaRPr lang="fr-FR" sz="1600" dirty="0" smtClean="0">
              <a:solidFill>
                <a:srgbClr val="000000"/>
              </a:solidFill>
            </a:endParaRPr>
          </a:p>
          <a:p>
            <a:pPr algn="just"/>
            <a:endParaRPr lang="fr-FR" sz="1600" dirty="0">
              <a:solidFill>
                <a:srgbClr val="000000"/>
              </a:solidFill>
            </a:endParaRPr>
          </a:p>
          <a:p>
            <a:pPr algn="just"/>
            <a:r>
              <a:rPr lang="fr-FR" sz="1600" dirty="0" smtClean="0">
                <a:solidFill>
                  <a:srgbClr val="000000"/>
                </a:solidFill>
              </a:rPr>
              <a:t>Une </a:t>
            </a:r>
            <a:r>
              <a:rPr lang="fr-FR" sz="1600" b="1" dirty="0" smtClean="0">
                <a:solidFill>
                  <a:srgbClr val="000000"/>
                </a:solidFill>
              </a:rPr>
              <a:t>moyenne</a:t>
            </a:r>
            <a:r>
              <a:rPr lang="fr-FR" sz="1600" dirty="0" smtClean="0">
                <a:solidFill>
                  <a:srgbClr val="000000"/>
                </a:solidFill>
              </a:rPr>
              <a:t> sauf si </a:t>
            </a:r>
            <a:r>
              <a:rPr lang="fr-FR" sz="1600" dirty="0">
                <a:solidFill>
                  <a:srgbClr val="000000"/>
                </a:solidFill>
              </a:rPr>
              <a:t>la réalisation du chef-d'œuvre n'aboutit pas systématiquement à une évaluation chiffrée à chaque fin de trimestre ou de </a:t>
            </a:r>
            <a:r>
              <a:rPr lang="fr-FR" sz="1600" dirty="0" smtClean="0">
                <a:solidFill>
                  <a:srgbClr val="000000"/>
                </a:solidFill>
              </a:rPr>
              <a:t>semestre</a:t>
            </a:r>
            <a:r>
              <a:rPr lang="fr-FR" sz="1600" dirty="0">
                <a:solidFill>
                  <a:srgbClr val="000000"/>
                </a:solidFill>
              </a:rPr>
              <a:t>.</a:t>
            </a:r>
          </a:p>
          <a:p>
            <a:pPr algn="just"/>
            <a:endParaRPr lang="fr-FR" sz="1600" dirty="0"/>
          </a:p>
        </p:txBody>
      </p:sp>
      <p:sp>
        <p:nvSpPr>
          <p:cNvPr id="33" name="Rectangle 32"/>
          <p:cNvSpPr/>
          <p:nvPr/>
        </p:nvSpPr>
        <p:spPr>
          <a:xfrm>
            <a:off x="546526" y="4237057"/>
            <a:ext cx="429217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600" dirty="0" smtClean="0">
                <a:solidFill>
                  <a:srgbClr val="000000"/>
                </a:solidFill>
              </a:rPr>
              <a:t>Une </a:t>
            </a:r>
            <a:r>
              <a:rPr lang="fr-FR" sz="1600" b="1" dirty="0" smtClean="0">
                <a:solidFill>
                  <a:srgbClr val="000000"/>
                </a:solidFill>
              </a:rPr>
              <a:t>moyenne</a:t>
            </a:r>
            <a:r>
              <a:rPr lang="fr-FR" sz="1600" dirty="0" smtClean="0">
                <a:solidFill>
                  <a:srgbClr val="000000"/>
                </a:solidFill>
              </a:rPr>
              <a:t> qui s’appuie sur </a:t>
            </a:r>
            <a:r>
              <a:rPr lang="fr-FR" sz="1600" dirty="0">
                <a:solidFill>
                  <a:srgbClr val="000000"/>
                </a:solidFill>
              </a:rPr>
              <a:t>une fréquence d'évaluation raisonnable et </a:t>
            </a:r>
            <a:r>
              <a:rPr lang="fr-FR" sz="1600" dirty="0" smtClean="0">
                <a:solidFill>
                  <a:srgbClr val="000000"/>
                </a:solidFill>
              </a:rPr>
              <a:t>significative des compétences de la 2</a:t>
            </a:r>
            <a:r>
              <a:rPr lang="fr-FR" sz="1600" baseline="30000" dirty="0" smtClean="0">
                <a:solidFill>
                  <a:srgbClr val="000000"/>
                </a:solidFill>
              </a:rPr>
              <a:t>ème</a:t>
            </a:r>
            <a:r>
              <a:rPr lang="fr-FR" sz="1600" dirty="0" smtClean="0">
                <a:solidFill>
                  <a:srgbClr val="000000"/>
                </a:solidFill>
              </a:rPr>
              <a:t> année et 3</a:t>
            </a:r>
            <a:r>
              <a:rPr lang="fr-FR" sz="1600" baseline="30000" dirty="0" smtClean="0">
                <a:solidFill>
                  <a:srgbClr val="000000"/>
                </a:solidFill>
              </a:rPr>
              <a:t>ème</a:t>
            </a:r>
            <a:r>
              <a:rPr lang="fr-FR" sz="1600" dirty="0" smtClean="0">
                <a:solidFill>
                  <a:srgbClr val="000000"/>
                </a:solidFill>
              </a:rPr>
              <a:t> année du parcours en 3 ans</a:t>
            </a:r>
            <a:endParaRPr lang="fr-FR" sz="1600" dirty="0"/>
          </a:p>
        </p:txBody>
      </p:sp>
      <p:sp>
        <p:nvSpPr>
          <p:cNvPr id="34" name="Rectangle 33"/>
          <p:cNvSpPr/>
          <p:nvPr/>
        </p:nvSpPr>
        <p:spPr>
          <a:xfrm>
            <a:off x="546526" y="5465861"/>
            <a:ext cx="42921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solidFill>
                  <a:srgbClr val="000000"/>
                </a:solidFill>
              </a:rPr>
              <a:t>La moyenne inscrite sur le livret scolaire en fin d’année de première et de terminale</a:t>
            </a:r>
            <a:endParaRPr lang="fr-FR" sz="1600" dirty="0"/>
          </a:p>
        </p:txBody>
      </p:sp>
      <p:sp>
        <p:nvSpPr>
          <p:cNvPr id="27" name="Rectangle 26"/>
          <p:cNvSpPr/>
          <p:nvPr/>
        </p:nvSpPr>
        <p:spPr>
          <a:xfrm>
            <a:off x="5210191" y="4836496"/>
            <a:ext cx="16534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fr-FR" dirty="0" smtClean="0"/>
              <a:t>le livret scolaire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616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2" grpId="0" animBg="1"/>
      <p:bldP spid="4" grpId="0" animBg="1"/>
      <p:bldP spid="6" grpId="0"/>
      <p:bldP spid="15" grpId="0"/>
      <p:bldP spid="16" grpId="0"/>
      <p:bldP spid="29" grpId="0"/>
      <p:bldP spid="33" grpId="0"/>
      <p:bldP spid="34" grpId="0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avec coins arrondis du même côté 30"/>
          <p:cNvSpPr/>
          <p:nvPr/>
        </p:nvSpPr>
        <p:spPr>
          <a:xfrm rot="5400000">
            <a:off x="291980" y="1546503"/>
            <a:ext cx="4096425" cy="4451786"/>
          </a:xfrm>
          <a:prstGeom prst="round2SameRect">
            <a:avLst>
              <a:gd name="adj1" fmla="val 12962"/>
              <a:gd name="adj2" fmla="val 0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10336652" y="1785709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 flipH="1" flipV="1">
            <a:off x="9649815" y="3746882"/>
            <a:ext cx="2391971" cy="1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10540471" y="3456474"/>
            <a:ext cx="2045229" cy="510778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</a:rPr>
              <a:t>Modalités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14611" y="5961321"/>
            <a:ext cx="19195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</a:pP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 fin de première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837442" y="3439140"/>
            <a:ext cx="22965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fr-FR" spc="130" dirty="0" smtClean="0"/>
              <a:t>Certification </a:t>
            </a:r>
            <a:r>
              <a:rPr lang="fr-FR" spc="40" dirty="0" smtClean="0"/>
              <a:t>intermédiaire</a:t>
            </a:r>
            <a:endParaRPr lang="fr-FR" spc="250" dirty="0"/>
          </a:p>
        </p:txBody>
      </p:sp>
      <p:sp>
        <p:nvSpPr>
          <p:cNvPr id="27" name="Rectangle 26"/>
          <p:cNvSpPr/>
          <p:nvPr/>
        </p:nvSpPr>
        <p:spPr>
          <a:xfrm>
            <a:off x="4566086" y="3434001"/>
            <a:ext cx="25375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ts val="1200"/>
              </a:spcBef>
            </a:pPr>
            <a:r>
              <a:rPr lang="fr-FR" dirty="0" smtClean="0"/>
              <a:t>Attestation </a:t>
            </a:r>
            <a:br>
              <a:rPr lang="fr-FR" dirty="0" smtClean="0"/>
            </a:br>
            <a:r>
              <a:rPr lang="fr-FR" dirty="0" smtClean="0"/>
              <a:t>de réussite intermédiaire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8860947" y="297190"/>
            <a:ext cx="28820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prstClr val="black"/>
                </a:solidFill>
              </a:rPr>
              <a:t>Évaluation du chef d’</a:t>
            </a:r>
            <a:r>
              <a:rPr lang="fr-FR" sz="1600" b="1" dirty="0" err="1" smtClean="0">
                <a:solidFill>
                  <a:prstClr val="black"/>
                </a:solidFill>
              </a:rPr>
              <a:t>oeuvre</a:t>
            </a:r>
            <a:endParaRPr lang="fr-FR" sz="1600" b="1" dirty="0"/>
          </a:p>
          <a:p>
            <a:pPr algn="r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Baccalauréat Professionnel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3" name="Connecteur droit 2"/>
          <p:cNvCxnSpPr>
            <a:stCxn id="17" idx="3"/>
          </p:cNvCxnSpPr>
          <p:nvPr/>
        </p:nvCxnSpPr>
        <p:spPr>
          <a:xfrm flipH="1">
            <a:off x="8966200" y="589578"/>
            <a:ext cx="2776752" cy="200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82496" y="4557638"/>
            <a:ext cx="396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b="1" dirty="0" smtClean="0"/>
              <a:t>Note annuelle obtenue au titre de la réalisation du chef d’</a:t>
            </a:r>
            <a:r>
              <a:rPr lang="fr-FR" b="1" dirty="0" err="1" smtClean="0"/>
              <a:t>oeuvre</a:t>
            </a:r>
            <a:endParaRPr lang="fr-FR" b="1" dirty="0"/>
          </a:p>
        </p:txBody>
      </p:sp>
      <p:sp>
        <p:nvSpPr>
          <p:cNvPr id="9" name="Rectangle 8"/>
          <p:cNvSpPr/>
          <p:nvPr/>
        </p:nvSpPr>
        <p:spPr>
          <a:xfrm>
            <a:off x="1612799" y="5186548"/>
            <a:ext cx="1299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dirty="0" err="1" smtClean="0"/>
              <a:t>Coéficient</a:t>
            </a:r>
            <a:r>
              <a:rPr lang="fr-FR" dirty="0" smtClean="0"/>
              <a:t> </a:t>
            </a:r>
            <a:r>
              <a:rPr lang="fr-FR" dirty="0"/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658187" y="1988191"/>
            <a:ext cx="11176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NOTE</a:t>
            </a:r>
          </a:p>
          <a:p>
            <a:pPr algn="ctr">
              <a:spcBef>
                <a:spcPts val="1200"/>
              </a:spcBef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GLOBALE</a:t>
            </a:r>
          </a:p>
        </p:txBody>
      </p:sp>
      <p:cxnSp>
        <p:nvCxnSpPr>
          <p:cNvPr id="24" name="Connecteur droit 23"/>
          <p:cNvCxnSpPr/>
          <p:nvPr/>
        </p:nvCxnSpPr>
        <p:spPr>
          <a:xfrm flipH="1" flipV="1">
            <a:off x="7108035" y="3757167"/>
            <a:ext cx="684000" cy="549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82496" y="3042759"/>
            <a:ext cx="396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dirty="0" smtClean="0"/>
              <a:t>Moyenne enseignement général</a:t>
            </a: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282496" y="3761293"/>
            <a:ext cx="396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dirty="0" smtClean="0"/>
              <a:t>Moyenne enseignement professionnel</a:t>
            </a:r>
            <a:endParaRPr lang="fr-FR" dirty="0"/>
          </a:p>
        </p:txBody>
      </p:sp>
      <p:pic>
        <p:nvPicPr>
          <p:cNvPr id="1026" name="Picture 2" descr="Plus icon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302" y="3472403"/>
            <a:ext cx="306388" cy="306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Plus icon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302" y="4258141"/>
            <a:ext cx="306388" cy="306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Connecteur droit 11"/>
          <p:cNvCxnSpPr/>
          <p:nvPr/>
        </p:nvCxnSpPr>
        <p:spPr>
          <a:xfrm flipV="1">
            <a:off x="328005" y="2897367"/>
            <a:ext cx="3892713" cy="5343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8875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15" grpId="0"/>
      <p:bldP spid="16" grpId="0"/>
      <p:bldP spid="27" grpId="0"/>
      <p:bldP spid="20" grpId="0"/>
      <p:bldP spid="9" grpId="0"/>
      <p:bldP spid="23" grpId="0"/>
      <p:bldP spid="26" grpId="0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avec coins arrondis du même côté 33"/>
          <p:cNvSpPr/>
          <p:nvPr/>
        </p:nvSpPr>
        <p:spPr>
          <a:xfrm rot="5400000">
            <a:off x="820970" y="3051021"/>
            <a:ext cx="1333500" cy="1375698"/>
          </a:xfrm>
          <a:prstGeom prst="round2SameRect">
            <a:avLst>
              <a:gd name="adj1" fmla="val 12962"/>
              <a:gd name="adj2" fmla="val 0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660719" y="5385709"/>
            <a:ext cx="15148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en fin </a:t>
            </a:r>
            <a:b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 terminale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10336652" y="1785709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9512300" y="3746885"/>
            <a:ext cx="2529488" cy="1542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10540471" y="3456474"/>
            <a:ext cx="2045229" cy="510778"/>
          </a:xfrm>
          <a:prstGeom prst="round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</a:rPr>
              <a:t>Modalités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837442" y="3439140"/>
            <a:ext cx="22965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fr-FR" spc="130" dirty="0" smtClean="0"/>
              <a:t>Certification </a:t>
            </a:r>
            <a:r>
              <a:rPr lang="fr-FR" spc="40" dirty="0" smtClean="0"/>
              <a:t>terminale</a:t>
            </a:r>
            <a:endParaRPr lang="fr-FR" spc="250" dirty="0"/>
          </a:p>
        </p:txBody>
      </p:sp>
      <p:cxnSp>
        <p:nvCxnSpPr>
          <p:cNvPr id="18" name="Connecteur droit 17"/>
          <p:cNvCxnSpPr/>
          <p:nvPr/>
        </p:nvCxnSpPr>
        <p:spPr>
          <a:xfrm flipH="1" flipV="1">
            <a:off x="6638880" y="2705100"/>
            <a:ext cx="829197" cy="73404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flipH="1">
            <a:off x="6756400" y="3985206"/>
            <a:ext cx="685688" cy="79046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403600" y="2243435"/>
            <a:ext cx="28659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dirty="0" smtClean="0"/>
              <a:t>Note sur l’ensemble du parcours de formation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8860947" y="297190"/>
            <a:ext cx="28820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prstClr val="black"/>
                </a:solidFill>
              </a:rPr>
              <a:t>Évaluation du chef d’</a:t>
            </a:r>
            <a:r>
              <a:rPr lang="fr-FR" sz="1600" b="1" dirty="0" err="1" smtClean="0">
                <a:solidFill>
                  <a:prstClr val="black"/>
                </a:solidFill>
              </a:rPr>
              <a:t>oeuvre</a:t>
            </a:r>
            <a:endParaRPr lang="fr-FR" sz="1600" b="1" dirty="0"/>
          </a:p>
          <a:p>
            <a:pPr algn="r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Baccalauréat Professionnel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9" name="Connecteur droit 18"/>
          <p:cNvCxnSpPr>
            <a:stCxn id="17" idx="3"/>
          </p:cNvCxnSpPr>
          <p:nvPr/>
        </p:nvCxnSpPr>
        <p:spPr>
          <a:xfrm flipH="1">
            <a:off x="8966200" y="589578"/>
            <a:ext cx="2776752" cy="200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403600" y="4462379"/>
            <a:ext cx="29574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dirty="0" smtClean="0"/>
              <a:t>Note recueillie à </a:t>
            </a:r>
            <a:r>
              <a:rPr lang="fr-FR" dirty="0" smtClean="0"/>
              <a:t>l’oral </a:t>
            </a:r>
            <a:r>
              <a:rPr lang="fr-FR" dirty="0" smtClean="0"/>
              <a:t>de présentation de fin de cursus</a:t>
            </a:r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905799" y="3285252"/>
            <a:ext cx="11176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NOTE</a:t>
            </a:r>
          </a:p>
          <a:p>
            <a:pPr algn="ctr">
              <a:spcBef>
                <a:spcPts val="1200"/>
              </a:spcBef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GLOBALE</a:t>
            </a:r>
          </a:p>
        </p:txBody>
      </p:sp>
      <p:cxnSp>
        <p:nvCxnSpPr>
          <p:cNvPr id="25" name="Connecteur droit 24"/>
          <p:cNvCxnSpPr/>
          <p:nvPr/>
        </p:nvCxnSpPr>
        <p:spPr>
          <a:xfrm flipH="1" flipV="1">
            <a:off x="2274422" y="3967252"/>
            <a:ext cx="1005098" cy="686411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H="1">
            <a:off x="2274422" y="2705100"/>
            <a:ext cx="1005098" cy="65826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2485238" y="2823015"/>
            <a:ext cx="635000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50 %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570923" y="4195770"/>
            <a:ext cx="635000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50 %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060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4" grpId="0" animBg="1"/>
      <p:bldP spid="6" grpId="0"/>
      <p:bldP spid="16" grpId="0"/>
      <p:bldP spid="27" grpId="0"/>
      <p:bldP spid="20" grpId="0"/>
      <p:bldP spid="23" grpId="0"/>
      <p:bldP spid="30" grpId="0" animBg="1"/>
      <p:bldP spid="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316619" y="3441577"/>
            <a:ext cx="758952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Rendre l’élève conscient de son processus cognitif</a:t>
            </a:r>
          </a:p>
          <a:p>
            <a:pPr>
              <a:spcBef>
                <a:spcPts val="1200"/>
              </a:spcBef>
            </a:pPr>
            <a:r>
              <a:rPr lang="fr-FR" dirty="0" smtClean="0"/>
              <a:t>Passer d’une action circonstanciée, concrète, singulière à une notion abstraite</a:t>
            </a:r>
          </a:p>
          <a:p>
            <a:pPr>
              <a:spcBef>
                <a:spcPts val="1200"/>
              </a:spcBef>
            </a:pPr>
            <a:r>
              <a:rPr lang="fr-FR" dirty="0" smtClean="0"/>
              <a:t>Aider l’élève à conceptualiser</a:t>
            </a:r>
            <a:endParaRPr lang="fr-FR" dirty="0"/>
          </a:p>
        </p:txBody>
      </p:sp>
      <p:sp>
        <p:nvSpPr>
          <p:cNvPr id="13" name="Ellipse 12"/>
          <p:cNvSpPr/>
          <p:nvPr/>
        </p:nvSpPr>
        <p:spPr>
          <a:xfrm>
            <a:off x="-1614048" y="2103242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/>
        </p:nvCxnSpPr>
        <p:spPr>
          <a:xfrm>
            <a:off x="477569" y="3883948"/>
            <a:ext cx="2415970" cy="19294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185952" y="3283783"/>
            <a:ext cx="20452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</a:rPr>
              <a:t>Guider </a:t>
            </a:r>
          </a:p>
          <a:p>
            <a:r>
              <a:rPr lang="fr-FR" sz="2400" dirty="0" smtClean="0">
                <a:solidFill>
                  <a:schemeClr val="bg1"/>
                </a:solidFill>
              </a:rPr>
              <a:t>vers la verbalisation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7445" y="287360"/>
            <a:ext cx="28820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prstClr val="black"/>
                </a:solidFill>
              </a:rPr>
              <a:t>PARCOURS PROFESSIONNEL </a:t>
            </a:r>
            <a:endParaRPr lang="fr-FR" sz="1600" b="1" dirty="0"/>
          </a:p>
          <a:p>
            <a:pPr algn="just">
              <a:buClr>
                <a:srgbClr val="F79646">
                  <a:lumMod val="75000"/>
                </a:srgbClr>
              </a:buClr>
            </a:pPr>
            <a:r>
              <a:rPr lang="fr-FR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Bac Pro </a:t>
            </a:r>
            <a:r>
              <a:rPr lang="fr-F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Agora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8" name="Connecteur droit 7"/>
          <p:cNvCxnSpPr/>
          <p:nvPr/>
        </p:nvCxnSpPr>
        <p:spPr>
          <a:xfrm flipV="1">
            <a:off x="337445" y="571500"/>
            <a:ext cx="2758180" cy="18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6944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 animBg="1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3940108" y="1795465"/>
            <a:ext cx="42828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Les entretiens formatifs</a:t>
            </a:r>
          </a:p>
          <a:p>
            <a:r>
              <a:rPr lang="fr-FR" sz="1600" dirty="0" smtClean="0"/>
              <a:t>(basé sur le questionnement d’explicitation)</a:t>
            </a:r>
            <a:endParaRPr lang="fr-FR" sz="1600" dirty="0"/>
          </a:p>
        </p:txBody>
      </p:sp>
      <p:sp>
        <p:nvSpPr>
          <p:cNvPr id="7" name="ZoneTexte 6"/>
          <p:cNvSpPr txBox="1"/>
          <p:nvPr/>
        </p:nvSpPr>
        <p:spPr>
          <a:xfrm>
            <a:off x="3940108" y="2723411"/>
            <a:ext cx="770143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>
                <a:ea typeface="Times New Roman" panose="02020603050405020304" pitchFamily="18" charset="0"/>
                <a:cs typeface="Segoe UI Light" panose="020B0502040204020203" pitchFamily="34" charset="0"/>
              </a:rPr>
              <a:t>Rendre </a:t>
            </a:r>
            <a:r>
              <a:rPr lang="fr-FR" dirty="0">
                <a:ea typeface="Times New Roman" panose="02020603050405020304" pitchFamily="18" charset="0"/>
                <a:cs typeface="Segoe UI Light" panose="020B0502040204020203" pitchFamily="34" charset="0"/>
              </a:rPr>
              <a:t>accessible la partie implicite de toute action</a:t>
            </a:r>
            <a:endParaRPr lang="fr-FR" dirty="0"/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S’informer sur le vécu de l’action, ce qui c’est réellement passée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S’informer sur les procédures de l’action, les savoirs implicites ou explicites mobilisés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 </a:t>
            </a:r>
            <a:r>
              <a:rPr lang="fr-FR" dirty="0">
                <a:ea typeface="Times New Roman" panose="02020603050405020304" pitchFamily="18" charset="0"/>
                <a:cs typeface="Segoe UI Light" panose="020B0502040204020203" pitchFamily="34" charset="0"/>
              </a:rPr>
              <a:t>Opérer une prise de conscience provoquée</a:t>
            </a:r>
            <a:endParaRPr lang="fr-FR" dirty="0">
              <a:cs typeface="Segoe UI Light" panose="020B0502040204020203" pitchFamily="34" charset="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>
                <a:ea typeface="Times New Roman" panose="02020603050405020304" pitchFamily="18" charset="0"/>
                <a:cs typeface="Segoe UI Light" panose="020B0502040204020203" pitchFamily="34" charset="0"/>
              </a:rPr>
              <a:t>Conscientiser les </a:t>
            </a:r>
            <a:r>
              <a:rPr lang="fr-FR" dirty="0">
                <a:ea typeface="Times New Roman" panose="02020603050405020304" pitchFamily="18" charset="0"/>
                <a:cs typeface="Segoe UI Light" panose="020B0502040204020203" pitchFamily="34" charset="0"/>
              </a:rPr>
              <a:t>procédures, les savoirs, les savoir-faire…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>
                <a:cs typeface="Segoe UI Light" panose="020B0502040204020203" pitchFamily="34" charset="0"/>
              </a:rPr>
              <a:t>Accéder </a:t>
            </a:r>
            <a:r>
              <a:rPr lang="fr-FR" dirty="0">
                <a:cs typeface="Segoe UI Light" panose="020B0502040204020203" pitchFamily="34" charset="0"/>
              </a:rPr>
              <a:t>à </a:t>
            </a:r>
            <a:r>
              <a:rPr lang="fr-FR" dirty="0" smtClean="0">
                <a:cs typeface="Segoe UI Light" panose="020B0502040204020203" pitchFamily="34" charset="0"/>
              </a:rPr>
              <a:t>des </a:t>
            </a:r>
            <a:r>
              <a:rPr lang="fr-FR" dirty="0">
                <a:cs typeface="Segoe UI Light" panose="020B0502040204020203" pitchFamily="34" charset="0"/>
              </a:rPr>
              <a:t>informations pré-réfléchies, conscientisables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Inférer les savoirs, les intentions et les jugements</a:t>
            </a:r>
            <a:endParaRPr lang="fr-FR" dirty="0"/>
          </a:p>
        </p:txBody>
      </p:sp>
      <p:sp>
        <p:nvSpPr>
          <p:cNvPr id="16" name="Ellipse 15"/>
          <p:cNvSpPr/>
          <p:nvPr/>
        </p:nvSpPr>
        <p:spPr>
          <a:xfrm>
            <a:off x="-1614048" y="2103242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/>
        </p:nvCxnSpPr>
        <p:spPr>
          <a:xfrm>
            <a:off x="477569" y="3883948"/>
            <a:ext cx="2415970" cy="19294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185952" y="3283783"/>
            <a:ext cx="20452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</a:rPr>
              <a:t>Guider </a:t>
            </a:r>
          </a:p>
          <a:p>
            <a:r>
              <a:rPr lang="fr-FR" sz="2400" dirty="0" smtClean="0">
                <a:solidFill>
                  <a:schemeClr val="bg1"/>
                </a:solidFill>
              </a:rPr>
              <a:t>vers la verbalisation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7445" y="287360"/>
            <a:ext cx="28820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prstClr val="black"/>
                </a:solidFill>
              </a:rPr>
              <a:t>PARCOURS PROFESSIONNEL </a:t>
            </a:r>
            <a:endParaRPr lang="fr-FR" sz="1600" b="1" dirty="0"/>
          </a:p>
          <a:p>
            <a:pPr algn="just">
              <a:buClr>
                <a:srgbClr val="F79646">
                  <a:lumMod val="75000"/>
                </a:srgbClr>
              </a:buClr>
            </a:pPr>
            <a:r>
              <a:rPr lang="fr-FR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Bac Pro </a:t>
            </a:r>
            <a:r>
              <a:rPr lang="fr-F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Agora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2" name="Connecteur droit 11"/>
          <p:cNvCxnSpPr/>
          <p:nvPr/>
        </p:nvCxnSpPr>
        <p:spPr>
          <a:xfrm flipV="1">
            <a:off x="337445" y="571500"/>
            <a:ext cx="2758180" cy="18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306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3628487" y="1918576"/>
            <a:ext cx="3330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Le compte rendu d’activité</a:t>
            </a:r>
            <a:endParaRPr lang="fr-FR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3628487" y="2823718"/>
            <a:ext cx="679840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Situer son action dans un processus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Évoquer le contexte de l’action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Prendre consciences de ses méthodes et de son fonctionnement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Verbaliser ce qui est fait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Enrichir la maitrise du langage et travailler le lexique</a:t>
            </a:r>
          </a:p>
        </p:txBody>
      </p:sp>
      <p:sp>
        <p:nvSpPr>
          <p:cNvPr id="16" name="Ellipse 15"/>
          <p:cNvSpPr/>
          <p:nvPr/>
        </p:nvSpPr>
        <p:spPr>
          <a:xfrm>
            <a:off x="-1614048" y="2103242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/>
        </p:nvCxnSpPr>
        <p:spPr>
          <a:xfrm>
            <a:off x="477569" y="3883948"/>
            <a:ext cx="2415970" cy="19294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185952" y="3283783"/>
            <a:ext cx="20452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</a:rPr>
              <a:t>Guider </a:t>
            </a:r>
          </a:p>
          <a:p>
            <a:r>
              <a:rPr lang="fr-FR" sz="2400" dirty="0" smtClean="0">
                <a:solidFill>
                  <a:schemeClr val="bg1"/>
                </a:solidFill>
              </a:rPr>
              <a:t>vers la verbalisation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37445" y="287360"/>
            <a:ext cx="28820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prstClr val="black"/>
                </a:solidFill>
              </a:rPr>
              <a:t>PARCOURS PROFESSIONNEL </a:t>
            </a:r>
            <a:endParaRPr lang="fr-FR" sz="1600" b="1" dirty="0"/>
          </a:p>
          <a:p>
            <a:pPr algn="just">
              <a:buClr>
                <a:srgbClr val="F79646">
                  <a:lumMod val="75000"/>
                </a:srgbClr>
              </a:buClr>
            </a:pPr>
            <a:r>
              <a:rPr lang="fr-FR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Bac Pro </a:t>
            </a:r>
            <a:r>
              <a:rPr lang="fr-F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Agora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4" name="Connecteur droit 13"/>
          <p:cNvCxnSpPr/>
          <p:nvPr/>
        </p:nvCxnSpPr>
        <p:spPr>
          <a:xfrm flipV="1">
            <a:off x="337445" y="571500"/>
            <a:ext cx="2758180" cy="18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1201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3299720" y="3524263"/>
            <a:ext cx="110447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F79646">
                  <a:lumMod val="75000"/>
                </a:srgbClr>
              </a:buClr>
            </a:pPr>
            <a:r>
              <a:rPr lang="fr-FR" b="1" dirty="0" smtClean="0">
                <a:solidFill>
                  <a:prstClr val="black"/>
                </a:solidFill>
              </a:rPr>
              <a:t>Suivi des compétences de l’apprenant </a:t>
            </a:r>
            <a:endParaRPr lang="fr-FR" b="1" dirty="0"/>
          </a:p>
        </p:txBody>
      </p:sp>
      <p:sp>
        <p:nvSpPr>
          <p:cNvPr id="12" name="Ellipse 11"/>
          <p:cNvSpPr/>
          <p:nvPr/>
        </p:nvSpPr>
        <p:spPr>
          <a:xfrm>
            <a:off x="-1599760" y="1838827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>
            <a:off x="477569" y="3883948"/>
            <a:ext cx="2415970" cy="19294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200240" y="3638827"/>
            <a:ext cx="2045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</a:rPr>
              <a:t>O</a:t>
            </a:r>
            <a:r>
              <a:rPr lang="fr-FR" sz="2400" dirty="0" smtClean="0">
                <a:solidFill>
                  <a:schemeClr val="bg1"/>
                </a:solidFill>
              </a:rPr>
              <a:t>utils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7445" y="287360"/>
            <a:ext cx="28820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prstClr val="black"/>
                </a:solidFill>
              </a:rPr>
              <a:t>PARCOURS PROFESSIONNEL </a:t>
            </a:r>
            <a:endParaRPr lang="fr-FR" sz="1600" b="1" dirty="0"/>
          </a:p>
          <a:p>
            <a:pPr algn="just">
              <a:buClr>
                <a:srgbClr val="F79646">
                  <a:lumMod val="75000"/>
                </a:srgbClr>
              </a:buClr>
            </a:pPr>
            <a:r>
              <a:rPr lang="fr-FR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Bac Pro </a:t>
            </a:r>
            <a:r>
              <a:rPr lang="fr-F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Agora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37445" y="571500"/>
            <a:ext cx="2758180" cy="18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299720" y="3915826"/>
            <a:ext cx="8968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F79646">
                  <a:lumMod val="75000"/>
                </a:srgbClr>
              </a:buClr>
            </a:pPr>
            <a:r>
              <a:rPr lang="fr-FR" b="1" dirty="0" smtClean="0">
                <a:solidFill>
                  <a:prstClr val="black"/>
                </a:solidFill>
              </a:rPr>
              <a:t>Portfolio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109088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e 11"/>
          <p:cNvSpPr/>
          <p:nvPr/>
        </p:nvSpPr>
        <p:spPr>
          <a:xfrm>
            <a:off x="-1599760" y="1838827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>
            <a:off x="477569" y="3883948"/>
            <a:ext cx="2415970" cy="19294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95465" y="3486427"/>
            <a:ext cx="20452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</a:rPr>
              <a:t>Suivi des compétences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7445" y="287360"/>
            <a:ext cx="28820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prstClr val="black"/>
                </a:solidFill>
              </a:rPr>
              <a:t>PARCOURS PROFESSIONNEL </a:t>
            </a:r>
            <a:endParaRPr lang="fr-FR" sz="1600" b="1" dirty="0"/>
          </a:p>
          <a:p>
            <a:pPr algn="just">
              <a:buClr>
                <a:srgbClr val="F79646">
                  <a:lumMod val="75000"/>
                </a:srgbClr>
              </a:buClr>
            </a:pPr>
            <a:r>
              <a:rPr lang="fr-FR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Bac Pro </a:t>
            </a:r>
            <a:r>
              <a:rPr lang="fr-F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Agora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37445" y="571500"/>
            <a:ext cx="2758180" cy="18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2484" y="169727"/>
            <a:ext cx="4473384" cy="2044309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3064809" y="3286372"/>
            <a:ext cx="309767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Fichier Excel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Portail AGORA (</a:t>
            </a:r>
            <a:r>
              <a:rPr lang="fr-FR" dirty="0" err="1" smtClean="0"/>
              <a:t>Educintel</a:t>
            </a:r>
            <a:r>
              <a:rPr lang="fr-FR" dirty="0" smtClean="0"/>
              <a:t>)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err="1" smtClean="0"/>
              <a:t>Pronotes</a:t>
            </a:r>
            <a:endParaRPr lang="fr-FR" dirty="0" smtClean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2484" y="2360034"/>
            <a:ext cx="2936684" cy="1770107"/>
          </a:xfrm>
          <a:prstGeom prst="rect">
            <a:avLst/>
          </a:prstGeom>
        </p:spPr>
      </p:pic>
      <p:pic>
        <p:nvPicPr>
          <p:cNvPr id="2050" name="Picture 2" descr="MLtDDMSNQMej6P1FKaxhe6T@horde-webmail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484" y="4317424"/>
            <a:ext cx="4262770" cy="202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878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185156" y="3214538"/>
            <a:ext cx="850387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Collecter des traces de ses réalisations lors de son parcours de formation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Mettre en œuvre des compétences numériques professionnelles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Favoriser </a:t>
            </a:r>
            <a:r>
              <a:rPr lang="fr-FR" dirty="0"/>
              <a:t>et construire son projet </a:t>
            </a:r>
            <a:r>
              <a:rPr lang="fr-FR" dirty="0" smtClean="0"/>
              <a:t>professionnel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Communiquer ses compétences au travers de son parcours professionnels</a:t>
            </a:r>
            <a:endParaRPr lang="fr-FR" dirty="0"/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2" name="Ellipse 11"/>
          <p:cNvSpPr/>
          <p:nvPr/>
        </p:nvSpPr>
        <p:spPr>
          <a:xfrm>
            <a:off x="-1614048" y="2103242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>
            <a:off x="477569" y="3883948"/>
            <a:ext cx="2415970" cy="19294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185952" y="3379417"/>
            <a:ext cx="20452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</a:rPr>
              <a:t>Objectifs du </a:t>
            </a:r>
            <a:r>
              <a:rPr lang="fr-FR" sz="2400" dirty="0" err="1" smtClean="0">
                <a:solidFill>
                  <a:schemeClr val="bg1"/>
                </a:solidFill>
              </a:rPr>
              <a:t>portefolio</a:t>
            </a:r>
            <a:endParaRPr lang="fr-FR" sz="2400" dirty="0" smtClean="0">
              <a:solidFill>
                <a:schemeClr val="bg1"/>
              </a:solidFill>
            </a:endParaRPr>
          </a:p>
          <a:p>
            <a:r>
              <a:rPr lang="fr-FR" sz="2400" dirty="0" smtClean="0">
                <a:solidFill>
                  <a:schemeClr val="bg1"/>
                </a:solidFill>
              </a:rPr>
              <a:t>pour l’élève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7445" y="287360"/>
            <a:ext cx="28820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prstClr val="black"/>
                </a:solidFill>
              </a:rPr>
              <a:t>PARCOURS PROFESSIONNEL </a:t>
            </a:r>
            <a:endParaRPr lang="fr-FR" sz="1600" b="1" dirty="0"/>
          </a:p>
          <a:p>
            <a:pPr algn="just">
              <a:buClr>
                <a:srgbClr val="F79646">
                  <a:lumMod val="75000"/>
                </a:srgbClr>
              </a:buClr>
            </a:pPr>
            <a:r>
              <a:rPr lang="fr-FR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Bac Pro </a:t>
            </a:r>
            <a:r>
              <a:rPr lang="fr-F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Agora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8" name="Connecteur droit 7"/>
          <p:cNvCxnSpPr/>
          <p:nvPr/>
        </p:nvCxnSpPr>
        <p:spPr>
          <a:xfrm flipV="1">
            <a:off x="337445" y="571500"/>
            <a:ext cx="2758180" cy="18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684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e 11"/>
          <p:cNvSpPr/>
          <p:nvPr/>
        </p:nvSpPr>
        <p:spPr>
          <a:xfrm>
            <a:off x="-1614048" y="2103242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>
            <a:off x="477569" y="3883948"/>
            <a:ext cx="2415970" cy="19294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200240" y="3638827"/>
            <a:ext cx="20452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</a:rPr>
              <a:t>Contenu</a:t>
            </a:r>
          </a:p>
          <a:p>
            <a:r>
              <a:rPr lang="fr-FR" sz="2400" dirty="0">
                <a:solidFill>
                  <a:schemeClr val="bg1"/>
                </a:solidFill>
              </a:rPr>
              <a:t>d</a:t>
            </a:r>
            <a:r>
              <a:rPr lang="fr-FR" sz="2400" dirty="0" smtClean="0">
                <a:solidFill>
                  <a:schemeClr val="bg1"/>
                </a:solidFill>
              </a:rPr>
              <a:t>u </a:t>
            </a:r>
            <a:r>
              <a:rPr lang="fr-FR" sz="2400" dirty="0" err="1">
                <a:solidFill>
                  <a:schemeClr val="bg1"/>
                </a:solidFill>
              </a:rPr>
              <a:t>p</a:t>
            </a:r>
            <a:r>
              <a:rPr lang="fr-FR" sz="2400" dirty="0" err="1" smtClean="0">
                <a:solidFill>
                  <a:schemeClr val="bg1"/>
                </a:solidFill>
              </a:rPr>
              <a:t>ortefolio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277977" y="3041743"/>
            <a:ext cx="2891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Présentation personnelle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3277977" y="3497970"/>
            <a:ext cx="3441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Compétences numériques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3277977" y="3998384"/>
            <a:ext cx="3441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Compétences transversales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3277977" y="4459291"/>
            <a:ext cx="3441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Projet professionnel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6751918" y="3591464"/>
            <a:ext cx="22533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Expériences professionnelles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9038201" y="3580076"/>
            <a:ext cx="3153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Comptes rendus d’activités professionnelles significatives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592" y="2054858"/>
            <a:ext cx="914400" cy="9144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0989" y="2054858"/>
            <a:ext cx="914400" cy="91440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708" y="2054858"/>
            <a:ext cx="914400" cy="914400"/>
          </a:xfrm>
          <a:prstGeom prst="rect">
            <a:avLst/>
          </a:prstGeom>
        </p:spPr>
      </p:pic>
      <p:sp>
        <p:nvSpPr>
          <p:cNvPr id="18" name="ZoneTexte 17"/>
          <p:cNvSpPr txBox="1"/>
          <p:nvPr/>
        </p:nvSpPr>
        <p:spPr>
          <a:xfrm>
            <a:off x="3277977" y="6249435"/>
            <a:ext cx="3441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Activités du chef d’</a:t>
            </a:r>
            <a:r>
              <a:rPr lang="fr-FR" dirty="0" err="1" smtClean="0"/>
              <a:t>oeuvre</a:t>
            </a:r>
            <a:endParaRPr lang="fr-FR" dirty="0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314" y="5174162"/>
            <a:ext cx="914400" cy="914400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6357126" y="6244834"/>
            <a:ext cx="3441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Présentation du Bac pro Agora</a:t>
            </a:r>
            <a:endParaRPr lang="fr-FR" dirty="0"/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9463" y="5131113"/>
            <a:ext cx="914400" cy="952848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6EFA8"/>
              </a:clrFrom>
              <a:clrTo>
                <a:srgbClr val="F6EFA8">
                  <a:alpha val="0"/>
                </a:srgbClr>
              </a:clrTo>
            </a:clrChange>
          </a:blip>
          <a:srcRect t="28352" r="16117" b="39829"/>
          <a:stretch/>
        </p:blipFill>
        <p:spPr>
          <a:xfrm>
            <a:off x="9662331" y="5934045"/>
            <a:ext cx="271654" cy="66675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933985" y="5436099"/>
            <a:ext cx="381000" cy="390525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6EFA8"/>
              </a:clrFrom>
              <a:clrTo>
                <a:srgbClr val="F6EFA8">
                  <a:alpha val="0"/>
                </a:srgbClr>
              </a:clrTo>
            </a:clrChange>
          </a:blip>
          <a:srcRect t="28352" r="16117" b="39829"/>
          <a:stretch/>
        </p:blipFill>
        <p:spPr>
          <a:xfrm>
            <a:off x="9987508" y="5934045"/>
            <a:ext cx="271654" cy="66675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6EFA8"/>
              </a:clrFrom>
              <a:clrTo>
                <a:srgbClr val="F6EFA8">
                  <a:alpha val="0"/>
                </a:srgbClr>
              </a:clrTo>
            </a:clrChange>
          </a:blip>
          <a:srcRect t="28352" r="16117" b="39829"/>
          <a:stretch/>
        </p:blipFill>
        <p:spPr>
          <a:xfrm>
            <a:off x="10346430" y="5934045"/>
            <a:ext cx="271654" cy="66675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337445" y="287360"/>
            <a:ext cx="28820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prstClr val="black"/>
                </a:solidFill>
              </a:rPr>
              <a:t>PARCOURS PROFESSIONNEL </a:t>
            </a:r>
            <a:endParaRPr lang="fr-FR" sz="1600" b="1" dirty="0"/>
          </a:p>
          <a:p>
            <a:pPr algn="just">
              <a:buClr>
                <a:srgbClr val="F79646">
                  <a:lumMod val="75000"/>
                </a:srgbClr>
              </a:buClr>
            </a:pPr>
            <a:r>
              <a:rPr lang="fr-FR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Bac Pro </a:t>
            </a:r>
            <a:r>
              <a:rPr lang="fr-F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Agora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24" name="Connecteur droit 23"/>
          <p:cNvCxnSpPr/>
          <p:nvPr/>
        </p:nvCxnSpPr>
        <p:spPr>
          <a:xfrm flipV="1">
            <a:off x="337445" y="571500"/>
            <a:ext cx="2758180" cy="18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9739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5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/>
      <p:bldP spid="2" grpId="0"/>
      <p:bldP spid="3" grpId="0"/>
      <p:bldP spid="10" grpId="0"/>
      <p:bldP spid="11" grpId="0"/>
      <p:bldP spid="14" grpId="0"/>
      <p:bldP spid="16" grpId="0"/>
      <p:bldP spid="18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e 11"/>
          <p:cNvSpPr/>
          <p:nvPr/>
        </p:nvSpPr>
        <p:spPr>
          <a:xfrm>
            <a:off x="-1614048" y="2103242"/>
            <a:ext cx="3600000" cy="360000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>
            <a:off x="477569" y="3883948"/>
            <a:ext cx="2415970" cy="19294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200240" y="3638827"/>
            <a:ext cx="20452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</a:rPr>
              <a:t>Outils</a:t>
            </a:r>
            <a:br>
              <a:rPr lang="fr-FR" sz="2400" dirty="0" smtClean="0">
                <a:solidFill>
                  <a:schemeClr val="bg1"/>
                </a:solidFill>
              </a:rPr>
            </a:br>
            <a:r>
              <a:rPr lang="fr-FR" sz="2400" dirty="0" err="1" smtClean="0">
                <a:solidFill>
                  <a:schemeClr val="bg1"/>
                </a:solidFill>
              </a:rPr>
              <a:t>Portefolio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7445" y="287360"/>
            <a:ext cx="28820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F79646">
                  <a:lumMod val="75000"/>
                </a:srgbClr>
              </a:buClr>
            </a:pPr>
            <a:r>
              <a:rPr lang="fr-FR" sz="1600" b="1" dirty="0" smtClean="0">
                <a:solidFill>
                  <a:prstClr val="black"/>
                </a:solidFill>
              </a:rPr>
              <a:t>PARCOURS PROFESSIONNEL </a:t>
            </a:r>
            <a:endParaRPr lang="fr-FR" sz="1600" b="1" dirty="0"/>
          </a:p>
          <a:p>
            <a:pPr algn="just">
              <a:buClr>
                <a:srgbClr val="F79646">
                  <a:lumMod val="75000"/>
                </a:srgbClr>
              </a:buClr>
            </a:pPr>
            <a:r>
              <a:rPr lang="fr-FR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Bac Pro </a:t>
            </a:r>
            <a:r>
              <a:rPr lang="fr-FR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Agora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7" name="Connecteur droit 6"/>
          <p:cNvCxnSpPr/>
          <p:nvPr/>
        </p:nvCxnSpPr>
        <p:spPr>
          <a:xfrm flipV="1">
            <a:off x="337445" y="571500"/>
            <a:ext cx="2758180" cy="18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3064809" y="3286372"/>
            <a:ext cx="433611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smtClean="0"/>
              <a:t>Site Internet (</a:t>
            </a:r>
            <a:r>
              <a:rPr lang="fr-FR" dirty="0" err="1" smtClean="0"/>
              <a:t>Wordpress</a:t>
            </a:r>
            <a:r>
              <a:rPr lang="fr-FR" dirty="0" smtClean="0"/>
              <a:t>- site Google…)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err="1" smtClean="0"/>
              <a:t>Padlet</a:t>
            </a:r>
            <a:endParaRPr lang="fr-FR" dirty="0" smtClean="0"/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r-FR" dirty="0" err="1" smtClean="0"/>
              <a:t>Pearltrees</a:t>
            </a:r>
            <a:r>
              <a:rPr lang="fr-FR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5844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/>
      <p:bldP spid="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</TotalTime>
  <Words>772</Words>
  <Application>Microsoft Office PowerPoint</Application>
  <PresentationFormat>Grand écran</PresentationFormat>
  <Paragraphs>168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Segoe UI Light</vt:lpstr>
      <vt:lpstr>Times New Roman</vt:lpstr>
      <vt:lpstr>Wingdings 3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Rectorat de Clermont-Fd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Laurent Robin</dc:creator>
  <cp:lastModifiedBy>Laurent Robin</cp:lastModifiedBy>
  <cp:revision>61</cp:revision>
  <dcterms:created xsi:type="dcterms:W3CDTF">2021-03-15T08:45:00Z</dcterms:created>
  <dcterms:modified xsi:type="dcterms:W3CDTF">2021-11-09T20:57:57Z</dcterms:modified>
</cp:coreProperties>
</file>