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8" r:id="rId2"/>
    <p:sldId id="256" r:id="rId3"/>
    <p:sldId id="260" r:id="rId4"/>
    <p:sldId id="257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204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86286-3703-49E9-810E-70E345412181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636FD-7A09-46A2-B14F-1BE53888D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563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776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1942-6469-4687-AEDD-73F6FC3CC79E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560E-8EA5-4155-B691-EE83DD28B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96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1942-6469-4687-AEDD-73F6FC3CC79E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560E-8EA5-4155-B691-EE83DD28B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680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1942-6469-4687-AEDD-73F6FC3CC79E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560E-8EA5-4155-B691-EE83DD28B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636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1942-6469-4687-AEDD-73F6FC3CC79E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560E-8EA5-4155-B691-EE83DD28B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3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1942-6469-4687-AEDD-73F6FC3CC79E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560E-8EA5-4155-B691-EE83DD28B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68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1942-6469-4687-AEDD-73F6FC3CC79E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560E-8EA5-4155-B691-EE83DD28B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968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1942-6469-4687-AEDD-73F6FC3CC79E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560E-8EA5-4155-B691-EE83DD28B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496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1942-6469-4687-AEDD-73F6FC3CC79E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560E-8EA5-4155-B691-EE83DD28B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604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1942-6469-4687-AEDD-73F6FC3CC79E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560E-8EA5-4155-B691-EE83DD28B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17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D1942-6469-4687-AEDD-73F6FC3CC79E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560E-8EA5-4155-B691-EE83DD28B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6912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D1942-6469-4687-AEDD-73F6FC3CC79E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560E-8EA5-4155-B691-EE83DD28B1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5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568164" y="3664283"/>
            <a:ext cx="58748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spc="900" dirty="0" smtClean="0">
                <a:solidFill>
                  <a:schemeClr val="accent6">
                    <a:lumMod val="50000"/>
                  </a:schemeClr>
                </a:solidFill>
                <a:latin typeface="Bahnschrift" panose="020B0502040204020203" pitchFamily="34" charset="0"/>
              </a:rPr>
              <a:t>Nouveau programme</a:t>
            </a:r>
            <a:endParaRPr lang="fr-FR" sz="3000" b="1" spc="900" dirty="0">
              <a:solidFill>
                <a:schemeClr val="accent6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605362" y="2657353"/>
            <a:ext cx="58004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spc="140" dirty="0" smtClean="0">
                <a:solidFill>
                  <a:schemeClr val="accent6">
                    <a:lumMod val="50000"/>
                  </a:schemeClr>
                </a:solidFill>
                <a:latin typeface="Bahnschrift" panose="020B0502040204020203" pitchFamily="34" charset="0"/>
              </a:rPr>
              <a:t>Économie - Droit</a:t>
            </a:r>
            <a:endParaRPr lang="fr-FR" sz="5400" b="1" spc="140" dirty="0">
              <a:solidFill>
                <a:schemeClr val="accent6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35813" y="5456856"/>
            <a:ext cx="4603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Helvetica" panose="020B0604020202020204" pitchFamily="34" charset="0"/>
              </a:rPr>
              <a:t>Bulletin officiel spécial n° 5 du 11 avril 2019</a:t>
            </a:r>
            <a:endParaRPr lang="fr-FR" b="0" i="0" dirty="0">
              <a:solidFill>
                <a:schemeClr val="accent6">
                  <a:lumMod val="75000"/>
                </a:schemeClr>
              </a:solidFill>
              <a:effectLst/>
              <a:latin typeface="Helvetica" panose="020B060402020202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4946097" y="4819258"/>
            <a:ext cx="5119008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89" y="5456856"/>
            <a:ext cx="1300877" cy="1143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1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13118" y="509396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latin typeface="Bahnschrift Light" panose="020B0502040204020203" pitchFamily="34" charset="0"/>
              </a:rPr>
              <a:t>F</a:t>
            </a:r>
            <a:r>
              <a:rPr lang="fr-FR" dirty="0" smtClean="0">
                <a:latin typeface="Bahnschrift Light" panose="020B0502040204020203" pitchFamily="34" charset="0"/>
              </a:rPr>
              <a:t>avoriser </a:t>
            </a:r>
            <a:r>
              <a:rPr lang="fr-FR" dirty="0">
                <a:latin typeface="Bahnschrift Light" panose="020B0502040204020203" pitchFamily="34" charset="0"/>
              </a:rPr>
              <a:t>l’autonomie de l’élève </a:t>
            </a:r>
            <a:endParaRPr lang="fr-FR" dirty="0" smtClean="0">
              <a:latin typeface="Bahnschrift Light" panose="020B0502040204020203" pitchFamily="34" charset="0"/>
            </a:endParaRPr>
          </a:p>
          <a:p>
            <a:r>
              <a:rPr lang="fr-FR" dirty="0" smtClean="0">
                <a:latin typeface="Bahnschrift Light" panose="020B0502040204020203" pitchFamily="34" charset="0"/>
              </a:rPr>
              <a:t>pour </a:t>
            </a:r>
            <a:r>
              <a:rPr lang="fr-FR" dirty="0">
                <a:latin typeface="Bahnschrift Light" panose="020B0502040204020203" pitchFamily="34" charset="0"/>
              </a:rPr>
              <a:t>qu’il devienne acteur de son avenir </a:t>
            </a:r>
            <a:r>
              <a:rPr lang="fr-FR" dirty="0" smtClean="0">
                <a:latin typeface="Bahnschrift Light" panose="020B0502040204020203" pitchFamily="34" charset="0"/>
              </a:rPr>
              <a:t>professionnel et </a:t>
            </a:r>
            <a:r>
              <a:rPr lang="fr-FR" dirty="0">
                <a:latin typeface="Bahnschrift Light" panose="020B0502040204020203" pitchFamily="34" charset="0"/>
              </a:rPr>
              <a:t>de son parcours de formation tout au long de la vie.</a:t>
            </a:r>
          </a:p>
        </p:txBody>
      </p:sp>
      <p:sp>
        <p:nvSpPr>
          <p:cNvPr id="3" name="Rectangle 2"/>
          <p:cNvSpPr/>
          <p:nvPr/>
        </p:nvSpPr>
        <p:spPr>
          <a:xfrm>
            <a:off x="4513118" y="110302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latin typeface="Bahnschrift Light" panose="020B0502040204020203" pitchFamily="34" charset="0"/>
              </a:rPr>
              <a:t>P</a:t>
            </a:r>
            <a:r>
              <a:rPr lang="fr-FR" dirty="0" smtClean="0">
                <a:latin typeface="Bahnschrift Light" panose="020B0502040204020203" pitchFamily="34" charset="0"/>
              </a:rPr>
              <a:t>roposer </a:t>
            </a:r>
            <a:r>
              <a:rPr lang="fr-FR" dirty="0">
                <a:latin typeface="Bahnschrift Light" panose="020B0502040204020203" pitchFamily="34" charset="0"/>
              </a:rPr>
              <a:t>à </a:t>
            </a:r>
            <a:r>
              <a:rPr lang="fr-FR" dirty="0" smtClean="0">
                <a:latin typeface="Bahnschrift Light" panose="020B0502040204020203" pitchFamily="34" charset="0"/>
              </a:rPr>
              <a:t>l’élève</a:t>
            </a:r>
            <a:br>
              <a:rPr lang="fr-FR" dirty="0" smtClean="0">
                <a:latin typeface="Bahnschrift Light" panose="020B0502040204020203" pitchFamily="34" charset="0"/>
              </a:rPr>
            </a:br>
            <a:r>
              <a:rPr lang="fr-FR" dirty="0" smtClean="0">
                <a:latin typeface="Bahnschrift Light" panose="020B0502040204020203" pitchFamily="34" charset="0"/>
              </a:rPr>
              <a:t>des </a:t>
            </a:r>
            <a:r>
              <a:rPr lang="fr-FR" dirty="0">
                <a:latin typeface="Bahnschrift Light" panose="020B0502040204020203" pitchFamily="34" charset="0"/>
              </a:rPr>
              <a:t>clés de compréhension </a:t>
            </a:r>
            <a:r>
              <a:rPr lang="fr-FR" dirty="0" smtClean="0">
                <a:latin typeface="Bahnschrift Light" panose="020B0502040204020203" pitchFamily="34" charset="0"/>
              </a:rPr>
              <a:t> et </a:t>
            </a:r>
            <a:r>
              <a:rPr lang="fr-FR" dirty="0">
                <a:latin typeface="Bahnschrift Light" panose="020B0502040204020203" pitchFamily="34" charset="0"/>
              </a:rPr>
              <a:t>d’analyse </a:t>
            </a:r>
            <a:endParaRPr lang="fr-FR" dirty="0" smtClean="0">
              <a:latin typeface="Bahnschrift Light" panose="020B0502040204020203" pitchFamily="34" charset="0"/>
            </a:endParaRPr>
          </a:p>
          <a:p>
            <a:r>
              <a:rPr lang="fr-FR" dirty="0" smtClean="0">
                <a:latin typeface="Bahnschrift Light" panose="020B0502040204020203" pitchFamily="34" charset="0"/>
              </a:rPr>
              <a:t>du </a:t>
            </a:r>
            <a:r>
              <a:rPr lang="fr-FR" dirty="0">
                <a:latin typeface="Bahnschrift Light" panose="020B0502040204020203" pitchFamily="34" charset="0"/>
              </a:rPr>
              <a:t>monde professionnel,</a:t>
            </a:r>
          </a:p>
          <a:p>
            <a:r>
              <a:rPr lang="fr-FR" dirty="0">
                <a:latin typeface="Bahnschrift Light" panose="020B0502040204020203" pitchFamily="34" charset="0"/>
              </a:rPr>
              <a:t>des mutations de </a:t>
            </a:r>
            <a:r>
              <a:rPr lang="fr-FR" dirty="0" smtClean="0">
                <a:latin typeface="Bahnschrift Light" panose="020B0502040204020203" pitchFamily="34" charset="0"/>
              </a:rPr>
              <a:t>l’économie,</a:t>
            </a:r>
          </a:p>
          <a:p>
            <a:r>
              <a:rPr lang="fr-FR" dirty="0" smtClean="0">
                <a:latin typeface="Bahnschrift Light" panose="020B0502040204020203" pitchFamily="34" charset="0"/>
              </a:rPr>
              <a:t>des métiers.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513118" y="3246591"/>
            <a:ext cx="78312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Bahnschrift Light" panose="020B0502040204020203" pitchFamily="34" charset="0"/>
              </a:rPr>
              <a:t>A</a:t>
            </a:r>
            <a:r>
              <a:rPr lang="fr-FR" dirty="0" smtClean="0">
                <a:latin typeface="Bahnschrift Light" panose="020B0502040204020203" pitchFamily="34" charset="0"/>
              </a:rPr>
              <a:t>ccompagner </a:t>
            </a:r>
            <a:r>
              <a:rPr lang="fr-FR" dirty="0">
                <a:latin typeface="Bahnschrift Light" panose="020B0502040204020203" pitchFamily="34" charset="0"/>
              </a:rPr>
              <a:t>l’élève dans son parcours de formation, </a:t>
            </a:r>
            <a:endParaRPr lang="fr-FR" dirty="0" smtClean="0">
              <a:latin typeface="Bahnschrift Light" panose="020B0502040204020203" pitchFamily="34" charset="0"/>
            </a:endParaRPr>
          </a:p>
          <a:p>
            <a:r>
              <a:rPr lang="fr-FR" dirty="0" smtClean="0">
                <a:latin typeface="Bahnschrift Light" panose="020B0502040204020203" pitchFamily="34" charset="0"/>
              </a:rPr>
              <a:t>en </a:t>
            </a:r>
            <a:r>
              <a:rPr lang="fr-FR" dirty="0">
                <a:latin typeface="Bahnschrift Light" panose="020B0502040204020203" pitchFamily="34" charset="0"/>
              </a:rPr>
              <a:t>explicitant les </a:t>
            </a:r>
            <a:r>
              <a:rPr lang="fr-FR" dirty="0" smtClean="0">
                <a:latin typeface="Bahnschrift Light" panose="020B0502040204020203" pitchFamily="34" charset="0"/>
              </a:rPr>
              <a:t>cadres </a:t>
            </a:r>
            <a:r>
              <a:rPr lang="fr-FR" dirty="0" smtClean="0">
                <a:latin typeface="Bahnschrift Light" panose="020B0502040204020203" pitchFamily="34" charset="0"/>
              </a:rPr>
              <a:t>juridiques </a:t>
            </a:r>
            <a:r>
              <a:rPr lang="fr-FR" dirty="0">
                <a:latin typeface="Bahnschrift Light" panose="020B0502040204020203" pitchFamily="34" charset="0"/>
              </a:rPr>
              <a:t>et </a:t>
            </a:r>
            <a:r>
              <a:rPr lang="fr-FR" dirty="0" smtClean="0">
                <a:latin typeface="Bahnschrift Light" panose="020B0502040204020203" pitchFamily="34" charset="0"/>
              </a:rPr>
              <a:t>économiques </a:t>
            </a:r>
            <a:endParaRPr lang="fr-FR" dirty="0" smtClean="0">
              <a:latin typeface="Bahnschrift Light" panose="020B0502040204020203" pitchFamily="34" charset="0"/>
            </a:endParaRPr>
          </a:p>
          <a:p>
            <a:r>
              <a:rPr lang="fr-FR" dirty="0" smtClean="0">
                <a:latin typeface="Bahnschrift Light" panose="020B0502040204020203" pitchFamily="34" charset="0"/>
              </a:rPr>
              <a:t>dans </a:t>
            </a:r>
            <a:r>
              <a:rPr lang="fr-FR" dirty="0">
                <a:latin typeface="Bahnschrift Light" panose="020B0502040204020203" pitchFamily="34" charset="0"/>
              </a:rPr>
              <a:t>lesquels il agit en tant que professionnel</a:t>
            </a:r>
            <a:r>
              <a:rPr lang="fr-FR" dirty="0" smtClean="0">
                <a:latin typeface="Bahnschrift Light" panose="020B0502040204020203" pitchFamily="34" charset="0"/>
              </a:rPr>
              <a:t>,</a:t>
            </a:r>
            <a:r>
              <a:rPr lang="fr-FR" dirty="0">
                <a:latin typeface="Bahnschrift Light" panose="020B0502040204020203" pitchFamily="34" charset="0"/>
              </a:rPr>
              <a:t> consommateur et </a:t>
            </a:r>
            <a:r>
              <a:rPr lang="fr-FR" dirty="0" smtClean="0">
                <a:latin typeface="Bahnschrift Light" panose="020B0502040204020203" pitchFamily="34" charset="0"/>
              </a:rPr>
              <a:t>citoyen. </a:t>
            </a:r>
            <a:endParaRPr lang="fr-FR" dirty="0">
              <a:latin typeface="Bahnschrift Light" panose="020B0502040204020203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3123994" y="299206"/>
            <a:ext cx="2511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accent2"/>
                </a:solidFill>
                <a:latin typeface="Bahnschrift" panose="020B0502040204020203" pitchFamily="34" charset="0"/>
              </a:rPr>
              <a:t>ENJEUX</a:t>
            </a:r>
            <a:endParaRPr lang="fr-FR" sz="3200" b="1" dirty="0">
              <a:solidFill>
                <a:schemeClr val="accent2"/>
              </a:solidFill>
              <a:latin typeface="Bahnschrift" panose="020B0502040204020203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518930" y="80159"/>
            <a:ext cx="12556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0" b="1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3</a:t>
            </a:r>
          </a:p>
        </p:txBody>
      </p:sp>
      <p:sp>
        <p:nvSpPr>
          <p:cNvPr id="51" name="Rectangle 50"/>
          <p:cNvSpPr/>
          <p:nvPr/>
        </p:nvSpPr>
        <p:spPr>
          <a:xfrm flipH="1" flipV="1">
            <a:off x="3907514" y="1719469"/>
            <a:ext cx="144000" cy="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Bahnschrift Light" panose="020B0502040204020203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 flipH="1" flipV="1">
            <a:off x="3948874" y="3708256"/>
            <a:ext cx="144000" cy="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Bahnschrift Light" panose="020B0502040204020203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 flipH="1" flipV="1">
            <a:off x="3907514" y="5461552"/>
            <a:ext cx="144000" cy="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213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26" grpId="0"/>
      <p:bldP spid="29" grpId="0"/>
      <p:bldP spid="51" grpId="0" animBg="1"/>
      <p:bldP spid="52" grpId="0" animBg="1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5898382" y="5496513"/>
            <a:ext cx="629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Bahnschrift Light" panose="020B0502040204020203" pitchFamily="34" charset="0"/>
              </a:rPr>
              <a:t>C</a:t>
            </a:r>
            <a:r>
              <a:rPr lang="fr-FR" sz="1600" dirty="0" smtClean="0">
                <a:latin typeface="Bahnschrift Light" panose="020B0502040204020203" pitchFamily="34" charset="0"/>
              </a:rPr>
              <a:t>onstruire une argumentation, à l’écrit comme à l’oral, autour d’une problématique donnée en utilisant un vocabulaire adapté.</a:t>
            </a:r>
            <a:endParaRPr lang="fr-FR" sz="1600" dirty="0">
              <a:latin typeface="Bahnschrift Light" panose="020B0502040204020203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1803194" y="299206"/>
            <a:ext cx="2511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FINALITÉS</a:t>
            </a:r>
            <a:endParaRPr lang="fr-FR" sz="3200" b="1" dirty="0">
              <a:solidFill>
                <a:schemeClr val="accent6"/>
              </a:solidFill>
              <a:latin typeface="Bahnschrift" panose="020B0502040204020203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572405" y="982881"/>
            <a:ext cx="26693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>
                <a:latin typeface="Bahnschrift Light" panose="020B0502040204020203" pitchFamily="34" charset="0"/>
              </a:rPr>
              <a:t>Exercice de l’esprit critique </a:t>
            </a:r>
            <a:endParaRPr lang="fr-FR" sz="1600" dirty="0">
              <a:latin typeface="Bahnschrift Light" panose="020B0502040204020203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592725" y="2188208"/>
            <a:ext cx="80808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latin typeface="Bahnschrift Light" panose="020B0502040204020203" pitchFamily="34" charset="0"/>
              </a:rPr>
              <a:t>Acquisition des capacités d’expression et de communication par l’utilisation d’un vocabulaire adapté</a:t>
            </a:r>
            <a:endParaRPr lang="fr-FR" sz="1600" dirty="0">
              <a:latin typeface="Bahnschrift Light" panose="020B0502040204020203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577690" y="1779550"/>
            <a:ext cx="67117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Bahnschrift Light" panose="020B0502040204020203" pitchFamily="34" charset="0"/>
              </a:rPr>
              <a:t>D</a:t>
            </a:r>
            <a:r>
              <a:rPr lang="fr-FR" sz="1600" dirty="0" smtClean="0">
                <a:latin typeface="Bahnschrift Light" panose="020B0502040204020203" pitchFamily="34" charset="0"/>
              </a:rPr>
              <a:t>éveloppement d’une autonomie de pensée et d’un esprit critique</a:t>
            </a:r>
            <a:endParaRPr lang="fr-FR" sz="1600" dirty="0">
              <a:latin typeface="Bahnschrift Light" panose="020B0502040204020203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5029987" y="3558840"/>
            <a:ext cx="2511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accent2"/>
                </a:solidFill>
                <a:latin typeface="Bahnschrift" panose="020B0502040204020203" pitchFamily="34" charset="0"/>
              </a:rPr>
              <a:t>OBJECTIFS</a:t>
            </a:r>
            <a:endParaRPr lang="fr-FR" sz="3200" b="1" dirty="0">
              <a:solidFill>
                <a:schemeClr val="accent2"/>
              </a:solidFill>
              <a:latin typeface="Bahnschrift" panose="020B0502040204020203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4402167" y="3377400"/>
            <a:ext cx="12556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0" b="1" dirty="0" smtClean="0">
                <a:solidFill>
                  <a:schemeClr val="accent2">
                    <a:lumMod val="75000"/>
                  </a:schemeClr>
                </a:solidFill>
                <a:latin typeface="Bahnschrift" panose="020B0502040204020203" pitchFamily="34" charset="0"/>
              </a:rPr>
              <a:t>4</a:t>
            </a:r>
            <a:endParaRPr lang="fr-FR" sz="9000" b="1" dirty="0">
              <a:solidFill>
                <a:schemeClr val="accent2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898382" y="4326175"/>
            <a:ext cx="62936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Bahnschrift Light" panose="020B0502040204020203" pitchFamily="34" charset="0"/>
              </a:rPr>
              <a:t>P</a:t>
            </a:r>
            <a:r>
              <a:rPr lang="fr-FR" sz="1600" dirty="0" smtClean="0">
                <a:latin typeface="Bahnschrift Light" panose="020B0502040204020203" pitchFamily="34" charset="0"/>
              </a:rPr>
              <a:t>ermettre l’insertion professionnelle / la poursuite d’études</a:t>
            </a:r>
            <a:endParaRPr lang="fr-FR" sz="1600" dirty="0">
              <a:latin typeface="Bahnschrift Light" panose="020B0502040204020203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898382" y="4823739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600" dirty="0">
                <a:latin typeface="Bahnschrift Light" panose="020B0502040204020203" pitchFamily="34" charset="0"/>
              </a:rPr>
              <a:t>A</a:t>
            </a:r>
            <a:r>
              <a:rPr lang="fr-FR" sz="1600" dirty="0" smtClean="0">
                <a:latin typeface="Bahnschrift Light" panose="020B0502040204020203" pitchFamily="34" charset="0"/>
              </a:rPr>
              <a:t>cquérir des capacités et des notions dans les domaines économique et juridique </a:t>
            </a:r>
            <a:endParaRPr lang="fr-FR" sz="1600" dirty="0">
              <a:latin typeface="Bahnschrift Light" panose="020B0502040204020203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898382" y="6183037"/>
            <a:ext cx="629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latin typeface="Bahnschrift Light" panose="020B0502040204020203" pitchFamily="34" charset="0"/>
              </a:rPr>
              <a:t>Maîtriser des méthodologies d’analyse d’un corpus documentaire économique et/ou juridique </a:t>
            </a:r>
            <a:endParaRPr lang="fr-FR" sz="1600" dirty="0">
              <a:latin typeface="Bahnschrift Light" panose="020B0502040204020203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1198130" y="80159"/>
            <a:ext cx="12556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0" b="1" dirty="0" smtClean="0">
                <a:solidFill>
                  <a:schemeClr val="accent6">
                    <a:lumMod val="50000"/>
                  </a:schemeClr>
                </a:solidFill>
                <a:latin typeface="Bahnschrift" panose="020B0502040204020203" pitchFamily="34" charset="0"/>
              </a:rPr>
              <a:t>4</a:t>
            </a:r>
            <a:endParaRPr lang="fr-FR" sz="9000" b="1" dirty="0">
              <a:solidFill>
                <a:schemeClr val="accent6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77690" y="1394629"/>
            <a:ext cx="37705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>
                <a:latin typeface="Bahnschrift Light" panose="020B0502040204020203" pitchFamily="34" charset="0"/>
              </a:rPr>
              <a:t>Prise en compte du continuum bac-3/+3</a:t>
            </a:r>
          </a:p>
        </p:txBody>
      </p:sp>
      <p:sp>
        <p:nvSpPr>
          <p:cNvPr id="42" name="Rectangle 41"/>
          <p:cNvSpPr/>
          <p:nvPr/>
        </p:nvSpPr>
        <p:spPr>
          <a:xfrm flipH="1" flipV="1">
            <a:off x="2371381" y="1102264"/>
            <a:ext cx="144000" cy="1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Bahnschrift Light" panose="020B0502040204020203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 flipH="1" flipV="1">
            <a:off x="2371381" y="1522628"/>
            <a:ext cx="144000" cy="1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Bahnschrift Light" panose="020B0502040204020203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 flipH="1" flipV="1">
            <a:off x="2371381" y="1916118"/>
            <a:ext cx="144000" cy="1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Bahnschrift Light" panose="020B0502040204020203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 flipH="1" flipV="1">
            <a:off x="2371381" y="2294163"/>
            <a:ext cx="144000" cy="1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Bahnschrift Light" panose="020B0502040204020203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 flipH="1" flipV="1">
            <a:off x="5632405" y="4429957"/>
            <a:ext cx="144000" cy="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Bahnschrift Light" panose="020B0502040204020203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 flipH="1" flipV="1">
            <a:off x="5632405" y="4950801"/>
            <a:ext cx="144000" cy="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Bahnschrift Light" panose="020B0502040204020203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 flipH="1" flipV="1">
            <a:off x="5632405" y="5605552"/>
            <a:ext cx="144000" cy="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Bahnschrift Light" panose="020B0502040204020203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 flipH="1" flipV="1">
            <a:off x="5632405" y="6285041"/>
            <a:ext cx="144000" cy="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18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6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6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6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8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4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4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9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0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767443" y="989645"/>
            <a:ext cx="45012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000000"/>
                </a:solidFill>
                <a:latin typeface="Bahnschrift" panose="020B0502040204020203" pitchFamily="34" charset="0"/>
              </a:rPr>
              <a:t>Un découpage modulaire</a:t>
            </a:r>
          </a:p>
          <a:p>
            <a:pPr algn="ctr"/>
            <a:endParaRPr lang="fr-FR" sz="2800" b="1" dirty="0">
              <a:solidFill>
                <a:srgbClr val="000000"/>
              </a:solidFill>
              <a:latin typeface="Bahnschrift" panose="020B0502040204020203" pitchFamily="34" charset="0"/>
            </a:endParaRPr>
          </a:p>
          <a:p>
            <a:pPr algn="ctr"/>
            <a:r>
              <a:rPr lang="fr-FR" sz="2800" b="1" dirty="0">
                <a:solidFill>
                  <a:srgbClr val="000000"/>
                </a:solidFill>
                <a:latin typeface="Bahnschrift" panose="020B0502040204020203" pitchFamily="34" charset="0"/>
              </a:rPr>
              <a:t>d</a:t>
            </a:r>
            <a:r>
              <a:rPr lang="fr-FR" sz="2800" b="1" dirty="0" smtClean="0">
                <a:solidFill>
                  <a:srgbClr val="000000"/>
                </a:solidFill>
                <a:latin typeface="Bahnschrift" panose="020B0502040204020203" pitchFamily="34" charset="0"/>
              </a:rPr>
              <a:t>u</a:t>
            </a:r>
          </a:p>
          <a:p>
            <a:pPr algn="ctr"/>
            <a:endParaRPr lang="fr-FR" sz="2800" b="1" dirty="0">
              <a:solidFill>
                <a:srgbClr val="000000"/>
              </a:solidFill>
              <a:latin typeface="Bahnschrift" panose="020B0502040204020203" pitchFamily="34" charset="0"/>
            </a:endParaRPr>
          </a:p>
          <a:p>
            <a:pPr algn="ctr"/>
            <a:r>
              <a:rPr lang="fr-FR" sz="2800" b="1" dirty="0" smtClean="0">
                <a:solidFill>
                  <a:srgbClr val="000000"/>
                </a:solidFill>
                <a:latin typeface="Bahnschrift" panose="020B0502040204020203" pitchFamily="34" charset="0"/>
              </a:rPr>
              <a:t>programme</a:t>
            </a:r>
            <a:endParaRPr lang="fr-FR" sz="2800" b="1" dirty="0">
              <a:latin typeface="Bahnschrift" panose="020B0502040204020203" pitchFamily="34" charset="0"/>
            </a:endParaRPr>
          </a:p>
        </p:txBody>
      </p:sp>
      <p:grpSp>
        <p:nvGrpSpPr>
          <p:cNvPr id="29" name="Groupe 28"/>
          <p:cNvGrpSpPr/>
          <p:nvPr/>
        </p:nvGrpSpPr>
        <p:grpSpPr>
          <a:xfrm>
            <a:off x="2418485" y="4207866"/>
            <a:ext cx="610583" cy="1200329"/>
            <a:chOff x="3048001" y="1688476"/>
            <a:chExt cx="610583" cy="1200329"/>
          </a:xfrm>
        </p:grpSpPr>
        <p:sp>
          <p:nvSpPr>
            <p:cNvPr id="30" name="Rectangle 29"/>
            <p:cNvSpPr/>
            <p:nvPr/>
          </p:nvSpPr>
          <p:spPr>
            <a:xfrm rot="16200000">
              <a:off x="3032290" y="2119364"/>
              <a:ext cx="914033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 </a:t>
              </a:r>
              <a:endParaRPr lang="fr-FR" sz="1600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048001" y="1688476"/>
              <a:ext cx="43815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7200" b="1" dirty="0" smtClean="0">
                  <a:solidFill>
                    <a:schemeClr val="accent1"/>
                  </a:solidFill>
                  <a:latin typeface="Bahnschrift Condensed" panose="020B0502040204020203" pitchFamily="34" charset="0"/>
                </a:rPr>
                <a:t>1</a:t>
              </a:r>
              <a:endParaRPr lang="fr-FR" sz="7200" b="1" dirty="0">
                <a:solidFill>
                  <a:schemeClr val="accent1"/>
                </a:solidFill>
                <a:latin typeface="Bahnschrift Condensed" panose="020B0502040204020203" pitchFamily="34" charset="0"/>
              </a:endParaRPr>
            </a:p>
          </p:txBody>
        </p:sp>
      </p:grpSp>
      <p:grpSp>
        <p:nvGrpSpPr>
          <p:cNvPr id="36" name="Groupe 35"/>
          <p:cNvGrpSpPr/>
          <p:nvPr/>
        </p:nvGrpSpPr>
        <p:grpSpPr>
          <a:xfrm>
            <a:off x="8993997" y="4207866"/>
            <a:ext cx="708551" cy="1200329"/>
            <a:chOff x="10310242" y="3613329"/>
            <a:chExt cx="708551" cy="1200329"/>
          </a:xfrm>
        </p:grpSpPr>
        <p:sp>
          <p:nvSpPr>
            <p:cNvPr id="37" name="Rectangle 36"/>
            <p:cNvSpPr/>
            <p:nvPr/>
          </p:nvSpPr>
          <p:spPr>
            <a:xfrm rot="16200000">
              <a:off x="10392499" y="4044217"/>
              <a:ext cx="914033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 </a:t>
              </a:r>
              <a:endParaRPr lang="fr-FR" sz="16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0310242" y="3613329"/>
              <a:ext cx="43815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7200" b="1" dirty="0" smtClean="0">
                  <a:solidFill>
                    <a:schemeClr val="accent1"/>
                  </a:solidFill>
                  <a:latin typeface="Bahnschrift Condensed" panose="020B0502040204020203" pitchFamily="34" charset="0"/>
                </a:rPr>
                <a:t>5</a:t>
              </a:r>
              <a:endParaRPr lang="fr-FR" sz="7200" b="1" dirty="0">
                <a:solidFill>
                  <a:schemeClr val="accent1"/>
                </a:solidFill>
                <a:latin typeface="Bahnschrift Condensed" panose="020B0502040204020203" pitchFamily="34" charset="0"/>
              </a:endParaRPr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5636847" y="4207866"/>
            <a:ext cx="708551" cy="1200329"/>
            <a:chOff x="3048001" y="1688476"/>
            <a:chExt cx="708551" cy="1200329"/>
          </a:xfrm>
        </p:grpSpPr>
        <p:sp>
          <p:nvSpPr>
            <p:cNvPr id="40" name="Rectangle 39"/>
            <p:cNvSpPr/>
            <p:nvPr/>
          </p:nvSpPr>
          <p:spPr>
            <a:xfrm rot="16200000">
              <a:off x="3130258" y="2119364"/>
              <a:ext cx="914033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 </a:t>
              </a:r>
              <a:endParaRPr lang="fr-FR" sz="1600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048001" y="1688476"/>
              <a:ext cx="43815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7200" b="1" dirty="0" smtClean="0">
                  <a:solidFill>
                    <a:schemeClr val="accent1"/>
                  </a:solidFill>
                  <a:latin typeface="Bahnschrift Condensed" panose="020B0502040204020203" pitchFamily="34" charset="0"/>
                </a:rPr>
                <a:t>3</a:t>
              </a:r>
              <a:endParaRPr lang="fr-FR" sz="7200" b="1" dirty="0">
                <a:solidFill>
                  <a:schemeClr val="accent1"/>
                </a:solidFill>
                <a:latin typeface="Bahnschrift Condensed" panose="020B0502040204020203" pitchFamily="34" charset="0"/>
              </a:endParaRPr>
            </a:p>
          </p:txBody>
        </p:sp>
      </p:grpSp>
      <p:grpSp>
        <p:nvGrpSpPr>
          <p:cNvPr id="42" name="Groupe 41"/>
          <p:cNvGrpSpPr/>
          <p:nvPr/>
        </p:nvGrpSpPr>
        <p:grpSpPr>
          <a:xfrm>
            <a:off x="3970518" y="4207866"/>
            <a:ext cx="724879" cy="1200329"/>
            <a:chOff x="3048001" y="1688476"/>
            <a:chExt cx="724879" cy="1200329"/>
          </a:xfrm>
        </p:grpSpPr>
        <p:sp>
          <p:nvSpPr>
            <p:cNvPr id="43" name="Rectangle 42"/>
            <p:cNvSpPr/>
            <p:nvPr/>
          </p:nvSpPr>
          <p:spPr>
            <a:xfrm rot="16200000">
              <a:off x="3146586" y="2119364"/>
              <a:ext cx="914033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 </a:t>
              </a:r>
              <a:endParaRPr lang="fr-FR" sz="16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048001" y="1688476"/>
              <a:ext cx="43815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7200" b="1" dirty="0">
                  <a:solidFill>
                    <a:schemeClr val="accent1"/>
                  </a:solidFill>
                  <a:latin typeface="Bahnschrift Condensed" panose="020B0502040204020203" pitchFamily="34" charset="0"/>
                </a:rPr>
                <a:t>2</a:t>
              </a:r>
            </a:p>
          </p:txBody>
        </p:sp>
      </p:grpSp>
      <p:grpSp>
        <p:nvGrpSpPr>
          <p:cNvPr id="45" name="Groupe 44"/>
          <p:cNvGrpSpPr/>
          <p:nvPr/>
        </p:nvGrpSpPr>
        <p:grpSpPr>
          <a:xfrm>
            <a:off x="7286848" y="4207866"/>
            <a:ext cx="765699" cy="1200329"/>
            <a:chOff x="3048001" y="1688476"/>
            <a:chExt cx="765699" cy="1200329"/>
          </a:xfrm>
        </p:grpSpPr>
        <p:sp>
          <p:nvSpPr>
            <p:cNvPr id="46" name="Rectangle 45"/>
            <p:cNvSpPr/>
            <p:nvPr/>
          </p:nvSpPr>
          <p:spPr>
            <a:xfrm rot="16200000">
              <a:off x="3187406" y="2119364"/>
              <a:ext cx="914033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 </a:t>
              </a:r>
              <a:endParaRPr lang="fr-FR" sz="1600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048001" y="1688476"/>
              <a:ext cx="43815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7200" b="1" dirty="0">
                  <a:solidFill>
                    <a:schemeClr val="accent1"/>
                  </a:solidFill>
                  <a:latin typeface="Bahnschrift Condensed" panose="020B0502040204020203" pitchFamily="34" charset="0"/>
                </a:rPr>
                <a:t>4</a:t>
              </a:r>
            </a:p>
          </p:txBody>
        </p:sp>
      </p:grpSp>
      <p:cxnSp>
        <p:nvCxnSpPr>
          <p:cNvPr id="8" name="Connecteur droit 7"/>
          <p:cNvCxnSpPr/>
          <p:nvPr/>
        </p:nvCxnSpPr>
        <p:spPr>
          <a:xfrm>
            <a:off x="3188644" y="3777948"/>
            <a:ext cx="5658821" cy="31531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417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13064" y="4458058"/>
            <a:ext cx="21853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fr-FR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Le </a:t>
            </a:r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travail : </a:t>
            </a:r>
            <a:endParaRPr lang="fr-FR" dirty="0" smtClean="0">
              <a:solidFill>
                <a:srgbClr val="000000"/>
              </a:solidFill>
              <a:latin typeface="Bahnschrift Light" panose="020B0502040204020203" pitchFamily="34" charset="0"/>
            </a:endParaRPr>
          </a:p>
          <a:p>
            <a:pPr algn="ctr" fontAlgn="base"/>
            <a:r>
              <a:rPr lang="fr-FR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quelles </a:t>
            </a:r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mutations ?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5528902" y="463020"/>
            <a:ext cx="610583" cy="1200329"/>
            <a:chOff x="3048001" y="1688476"/>
            <a:chExt cx="610583" cy="1200329"/>
          </a:xfrm>
        </p:grpSpPr>
        <p:sp>
          <p:nvSpPr>
            <p:cNvPr id="3" name="Rectangle 2"/>
            <p:cNvSpPr/>
            <p:nvPr/>
          </p:nvSpPr>
          <p:spPr>
            <a:xfrm rot="16200000">
              <a:off x="3032290" y="2119364"/>
              <a:ext cx="914033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 </a:t>
              </a:r>
              <a:endParaRPr lang="fr-FR" sz="16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048001" y="1688476"/>
              <a:ext cx="43815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7200" b="1" dirty="0" smtClean="0">
                  <a:solidFill>
                    <a:schemeClr val="accent2">
                      <a:lumMod val="75000"/>
                    </a:schemeClr>
                  </a:solidFill>
                  <a:latin typeface="Bahnschrift Condensed" panose="020B0502040204020203" pitchFamily="34" charset="0"/>
                </a:rPr>
                <a:t>1</a:t>
              </a:r>
              <a:endParaRPr lang="fr-FR" sz="7200" b="1" dirty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9751442" y="3257729"/>
            <a:ext cx="708551" cy="1200329"/>
            <a:chOff x="10310242" y="3613329"/>
            <a:chExt cx="708551" cy="1200329"/>
          </a:xfrm>
        </p:grpSpPr>
        <p:sp>
          <p:nvSpPr>
            <p:cNvPr id="22" name="Rectangle 21"/>
            <p:cNvSpPr/>
            <p:nvPr/>
          </p:nvSpPr>
          <p:spPr>
            <a:xfrm rot="16200000">
              <a:off x="10392499" y="4044217"/>
              <a:ext cx="914033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 </a:t>
              </a:r>
              <a:endParaRPr lang="fr-FR" sz="16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0310242" y="3613329"/>
              <a:ext cx="43815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7200" b="1" dirty="0" smtClean="0">
                  <a:solidFill>
                    <a:schemeClr val="accent6"/>
                  </a:solidFill>
                  <a:latin typeface="Bahnschrift Condensed" panose="020B0502040204020203" pitchFamily="34" charset="0"/>
                </a:rPr>
                <a:t>5</a:t>
              </a:r>
              <a:endParaRPr lang="fr-FR" sz="7200" b="1" dirty="0">
                <a:solidFill>
                  <a:schemeClr val="accent6"/>
                </a:solidFill>
                <a:latin typeface="Bahnschrift Condensed" panose="020B0502040204020203" pitchFamily="34" charset="0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3716441" y="1616061"/>
            <a:ext cx="45012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À la découverte </a:t>
            </a:r>
            <a:endParaRPr lang="fr-FR" dirty="0" smtClean="0">
              <a:solidFill>
                <a:srgbClr val="000000"/>
              </a:solidFill>
              <a:latin typeface="Bahnschrift Light" panose="020B0502040204020203" pitchFamily="34" charset="0"/>
            </a:endParaRPr>
          </a:p>
          <a:p>
            <a:pPr algn="ctr"/>
            <a:r>
              <a:rPr lang="fr-FR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de </a:t>
            </a:r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l’environnement économique </a:t>
            </a:r>
            <a:endParaRPr lang="fr-FR" dirty="0" smtClean="0">
              <a:solidFill>
                <a:srgbClr val="000000"/>
              </a:solidFill>
              <a:latin typeface="Bahnschrift Light" panose="020B0502040204020203" pitchFamily="34" charset="0"/>
            </a:endParaRPr>
          </a:p>
          <a:p>
            <a:pPr algn="ctr"/>
            <a:r>
              <a:rPr lang="fr-FR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et </a:t>
            </a:r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de son cadre juridique</a:t>
            </a:r>
            <a:endParaRPr lang="fr-FR" dirty="0">
              <a:latin typeface="Bahnschrift Light" panose="020B0502040204020203" pitchFamily="34" charset="0"/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4863821" y="3257729"/>
            <a:ext cx="708551" cy="1200329"/>
            <a:chOff x="3048001" y="1688476"/>
            <a:chExt cx="708551" cy="1200329"/>
          </a:xfrm>
        </p:grpSpPr>
        <p:sp>
          <p:nvSpPr>
            <p:cNvPr id="16" name="Rectangle 15"/>
            <p:cNvSpPr/>
            <p:nvPr/>
          </p:nvSpPr>
          <p:spPr>
            <a:xfrm rot="16200000">
              <a:off x="3130258" y="2119364"/>
              <a:ext cx="914033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 </a:t>
              </a:r>
              <a:endParaRPr lang="fr-FR" sz="16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48001" y="1688476"/>
              <a:ext cx="43815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7200" b="1" dirty="0" smtClean="0">
                  <a:solidFill>
                    <a:schemeClr val="accent5">
                      <a:lumMod val="75000"/>
                    </a:schemeClr>
                  </a:solidFill>
                  <a:latin typeface="Bahnschrift Condensed" panose="020B0502040204020203" pitchFamily="34" charset="0"/>
                </a:rPr>
                <a:t>3</a:t>
              </a:r>
              <a:endParaRPr lang="fr-FR" sz="7200" b="1" dirty="0">
                <a:solidFill>
                  <a:schemeClr val="accent5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4119077" y="4458058"/>
            <a:ext cx="219803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La consommation : </a:t>
            </a:r>
            <a:endParaRPr lang="fr-FR" dirty="0" smtClean="0">
              <a:solidFill>
                <a:srgbClr val="000000"/>
              </a:solidFill>
              <a:latin typeface="Bahnschrift Light" panose="020B0502040204020203" pitchFamily="34" charset="0"/>
            </a:endParaRPr>
          </a:p>
          <a:p>
            <a:pPr algn="ctr" fontAlgn="base"/>
            <a:r>
              <a:rPr lang="fr-FR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quels </a:t>
            </a:r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choix </a:t>
            </a:r>
            <a:r>
              <a:rPr lang="fr-FR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pour</a:t>
            </a:r>
          </a:p>
          <a:p>
            <a:pPr algn="ctr" fontAlgn="base"/>
            <a:r>
              <a:rPr lang="fr-FR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 </a:t>
            </a:r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les ménages ?</a:t>
            </a:r>
          </a:p>
        </p:txBody>
      </p:sp>
      <p:grpSp>
        <p:nvGrpSpPr>
          <p:cNvPr id="12" name="Groupe 11"/>
          <p:cNvGrpSpPr/>
          <p:nvPr/>
        </p:nvGrpSpPr>
        <p:grpSpPr>
          <a:xfrm>
            <a:off x="2454008" y="3257729"/>
            <a:ext cx="724879" cy="1200329"/>
            <a:chOff x="3048001" y="1688476"/>
            <a:chExt cx="724879" cy="1200329"/>
          </a:xfrm>
        </p:grpSpPr>
        <p:sp>
          <p:nvSpPr>
            <p:cNvPr id="13" name="Rectangle 12"/>
            <p:cNvSpPr/>
            <p:nvPr/>
          </p:nvSpPr>
          <p:spPr>
            <a:xfrm rot="16200000">
              <a:off x="3146586" y="2119364"/>
              <a:ext cx="914033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 </a:t>
              </a:r>
              <a:endParaRPr lang="fr-FR" sz="16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048001" y="1688476"/>
              <a:ext cx="43815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7200" b="1" dirty="0">
                  <a:solidFill>
                    <a:schemeClr val="accent5">
                      <a:lumMod val="75000"/>
                    </a:schemeClr>
                  </a:solidFill>
                  <a:latin typeface="Bahnschrift Condensed" panose="020B0502040204020203" pitchFamily="34" charset="0"/>
                </a:rPr>
                <a:t>2</a:t>
              </a:r>
            </a:p>
          </p:txBody>
        </p:sp>
      </p:grpSp>
      <p:sp>
        <p:nvSpPr>
          <p:cNvPr id="26" name="Rectangle 25"/>
          <p:cNvSpPr/>
          <p:nvPr/>
        </p:nvSpPr>
        <p:spPr>
          <a:xfrm>
            <a:off x="1711016" y="4458058"/>
            <a:ext cx="22108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La production : </a:t>
            </a:r>
            <a:endParaRPr lang="fr-FR" dirty="0" smtClean="0">
              <a:solidFill>
                <a:srgbClr val="000000"/>
              </a:solidFill>
              <a:latin typeface="Bahnschrift Light" panose="020B0502040204020203" pitchFamily="34" charset="0"/>
            </a:endParaRPr>
          </a:p>
          <a:p>
            <a:pPr algn="ctr" fontAlgn="base"/>
            <a:r>
              <a:rPr lang="fr-FR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quelles </a:t>
            </a:r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évolutions ?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7375355" y="3257729"/>
            <a:ext cx="765699" cy="1200329"/>
            <a:chOff x="3048001" y="1688476"/>
            <a:chExt cx="765699" cy="1200329"/>
          </a:xfrm>
        </p:grpSpPr>
        <p:sp>
          <p:nvSpPr>
            <p:cNvPr id="19" name="Rectangle 18"/>
            <p:cNvSpPr/>
            <p:nvPr/>
          </p:nvSpPr>
          <p:spPr>
            <a:xfrm rot="16200000">
              <a:off x="3187406" y="2119364"/>
              <a:ext cx="914033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 </a:t>
              </a:r>
              <a:endParaRPr lang="fr-FR" sz="16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048001" y="1688476"/>
              <a:ext cx="43815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7200" b="1" dirty="0">
                  <a:solidFill>
                    <a:schemeClr val="accent5">
                      <a:lumMod val="75000"/>
                    </a:schemeClr>
                  </a:solidFill>
                  <a:latin typeface="Bahnschrift Condensed" panose="020B0502040204020203" pitchFamily="34" charset="0"/>
                </a:rPr>
                <a:t>4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6941314" y="4458058"/>
            <a:ext cx="163378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L’État : </a:t>
            </a:r>
            <a:endParaRPr lang="fr-FR" dirty="0" smtClean="0">
              <a:solidFill>
                <a:srgbClr val="000000"/>
              </a:solidFill>
              <a:latin typeface="Bahnschrift Light" panose="020B0502040204020203" pitchFamily="34" charset="0"/>
            </a:endParaRPr>
          </a:p>
          <a:p>
            <a:pPr algn="ctr" fontAlgn="base"/>
            <a:r>
              <a:rPr lang="fr-FR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quel </a:t>
            </a:r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rôle </a:t>
            </a:r>
            <a:endParaRPr lang="fr-FR" dirty="0" smtClean="0">
              <a:solidFill>
                <a:srgbClr val="000000"/>
              </a:solidFill>
              <a:latin typeface="Bahnschrift Light" panose="020B0502040204020203" pitchFamily="34" charset="0"/>
            </a:endParaRPr>
          </a:p>
          <a:p>
            <a:pPr algn="ctr" fontAlgn="base"/>
            <a:r>
              <a:rPr lang="fr-FR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dans </a:t>
            </a:r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l’activité </a:t>
            </a:r>
            <a:endParaRPr lang="fr-FR" dirty="0" smtClean="0">
              <a:solidFill>
                <a:srgbClr val="000000"/>
              </a:solidFill>
              <a:latin typeface="Bahnschrift Light" panose="020B0502040204020203" pitchFamily="34" charset="0"/>
            </a:endParaRPr>
          </a:p>
          <a:p>
            <a:pPr algn="ctr" fontAlgn="base"/>
            <a:r>
              <a:rPr lang="fr-FR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économique </a:t>
            </a:r>
            <a:r>
              <a:rPr lang="fr-FR" dirty="0">
                <a:solidFill>
                  <a:srgbClr val="000000"/>
                </a:solidFill>
                <a:latin typeface="Bahnschrift Light" panose="020B0502040204020203" pitchFamily="34" charset="0"/>
              </a:rPr>
              <a:t>?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1503680" y="2931334"/>
            <a:ext cx="7294354" cy="2987566"/>
          </a:xfrm>
          <a:prstGeom prst="roundRect">
            <a:avLst>
              <a:gd name="adj" fmla="val 6377"/>
            </a:avLst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à coins arrondis 30"/>
          <p:cNvSpPr/>
          <p:nvPr/>
        </p:nvSpPr>
        <p:spPr>
          <a:xfrm>
            <a:off x="4083252" y="424395"/>
            <a:ext cx="3823772" cy="2272431"/>
          </a:xfrm>
          <a:prstGeom prst="roundRect">
            <a:avLst>
              <a:gd name="adj" fmla="val 6377"/>
            </a:avLst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à coins arrondis 31"/>
          <p:cNvSpPr/>
          <p:nvPr/>
        </p:nvSpPr>
        <p:spPr>
          <a:xfrm>
            <a:off x="8925931" y="2931510"/>
            <a:ext cx="2359572" cy="2987566"/>
          </a:xfrm>
          <a:prstGeom prst="roundRect">
            <a:avLst>
              <a:gd name="adj" fmla="val 6377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8008887" y="829468"/>
            <a:ext cx="32766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Bahnschrift Light" panose="020B0502040204020203" pitchFamily="34" charset="0"/>
              </a:rPr>
              <a:t>Au début du cycle </a:t>
            </a:r>
          </a:p>
          <a:p>
            <a:pPr algn="ctr"/>
            <a:r>
              <a:rPr lang="fr-FR" dirty="0" smtClean="0">
                <a:latin typeface="Bahnschrift Light" panose="020B0502040204020203" pitchFamily="34" charset="0"/>
              </a:rPr>
              <a:t>de 3 ans</a:t>
            </a:r>
          </a:p>
          <a:p>
            <a:pPr algn="ctr"/>
            <a:endParaRPr lang="fr-FR" dirty="0" smtClean="0">
              <a:latin typeface="Bahnschrift Light" panose="020B0502040204020203" pitchFamily="34" charset="0"/>
            </a:endParaRPr>
          </a:p>
          <a:p>
            <a:pPr algn="ctr"/>
            <a:r>
              <a:rPr lang="fr-FR" dirty="0" smtClean="0">
                <a:latin typeface="Bahnschrift Light" panose="020B0502040204020203" pitchFamily="34" charset="0"/>
              </a:rPr>
              <a:t>Pose les cadres</a:t>
            </a:r>
            <a:br>
              <a:rPr lang="fr-FR" dirty="0" smtClean="0">
                <a:latin typeface="Bahnschrift Light" panose="020B0502040204020203" pitchFamily="34" charset="0"/>
              </a:rPr>
            </a:br>
            <a:r>
              <a:rPr lang="fr-FR" dirty="0" smtClean="0">
                <a:latin typeface="Bahnschrift Light" panose="020B0502040204020203" pitchFamily="34" charset="0"/>
              </a:rPr>
              <a:t> juridiques et économiques</a:t>
            </a:r>
            <a:endParaRPr lang="fr-FR" dirty="0">
              <a:latin typeface="Bahnschrift Light" panose="020B0502040204020203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-129073" y="3824952"/>
            <a:ext cx="18848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Bahnschrift Light" panose="020B0502040204020203" pitchFamily="34" charset="0"/>
              </a:rPr>
              <a:t>À tout </a:t>
            </a:r>
            <a:br>
              <a:rPr lang="fr-FR" dirty="0" smtClean="0">
                <a:latin typeface="Bahnschrift Light" panose="020B0502040204020203" pitchFamily="34" charset="0"/>
              </a:rPr>
            </a:br>
            <a:r>
              <a:rPr lang="fr-FR" dirty="0" smtClean="0">
                <a:latin typeface="Bahnschrift Light" panose="020B0502040204020203" pitchFamily="34" charset="0"/>
              </a:rPr>
              <a:t>moment</a:t>
            </a:r>
          </a:p>
          <a:p>
            <a:pPr algn="ctr"/>
            <a:r>
              <a:rPr lang="fr-FR" dirty="0" smtClean="0">
                <a:latin typeface="Bahnschrift Light" panose="020B0502040204020203" pitchFamily="34" charset="0"/>
              </a:rPr>
              <a:t>du cycle </a:t>
            </a:r>
          </a:p>
          <a:p>
            <a:pPr algn="ctr"/>
            <a:r>
              <a:rPr lang="fr-FR" dirty="0" smtClean="0">
                <a:latin typeface="Bahnschrift Light" panose="020B0502040204020203" pitchFamily="34" charset="0"/>
              </a:rPr>
              <a:t>de 3 ans</a:t>
            </a:r>
            <a:endParaRPr lang="fr-FR" dirty="0">
              <a:latin typeface="Bahnschrift Light" panose="020B0502040204020203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9247143" y="6035285"/>
            <a:ext cx="1884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Bahnschrift Light" panose="020B0502040204020203" pitchFamily="34" charset="0"/>
              </a:rPr>
              <a:t>Clos le cycle </a:t>
            </a:r>
          </a:p>
          <a:p>
            <a:pPr algn="ctr"/>
            <a:r>
              <a:rPr lang="fr-FR" dirty="0" smtClean="0">
                <a:latin typeface="Bahnschrift Light" panose="020B0502040204020203" pitchFamily="34" charset="0"/>
              </a:rPr>
              <a:t>de 3 ans</a:t>
            </a:r>
            <a:endParaRPr lang="fr-FR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12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100"/>
                            </p:stCondLst>
                            <p:childTnLst>
                              <p:par>
                                <p:cTn id="53" presetID="6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100"/>
                            </p:stCondLst>
                            <p:childTnLst>
                              <p:par>
                                <p:cTn id="5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1600"/>
                            </p:stCondLst>
                            <p:childTnLst>
                              <p:par>
                                <p:cTn id="6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36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700"/>
                            </p:stCondLst>
                            <p:childTnLst>
                              <p:par>
                                <p:cTn id="69" presetID="6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700"/>
                            </p:stCondLst>
                            <p:childTnLst>
                              <p:par>
                                <p:cTn id="7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200"/>
                            </p:stCondLst>
                            <p:childTnLst>
                              <p:par>
                                <p:cTn id="7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2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1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300"/>
                            </p:stCondLst>
                            <p:childTnLst>
                              <p:par>
                                <p:cTn id="85" presetID="6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4300"/>
                            </p:stCondLst>
                            <p:childTnLst>
                              <p:par>
                                <p:cTn id="8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/>
      <p:bldP spid="25" grpId="0"/>
      <p:bldP spid="26" grpId="0"/>
      <p:bldP spid="27" grpId="0"/>
      <p:bldP spid="5" grpId="0" animBg="1"/>
      <p:bldP spid="5" grpId="1" animBg="1"/>
      <p:bldP spid="31" grpId="0" animBg="1"/>
      <p:bldP spid="31" grpId="1" animBg="1"/>
      <p:bldP spid="32" grpId="0" animBg="1"/>
      <p:bldP spid="32" grpId="1" animBg="1"/>
      <p:bldP spid="7" grpId="0"/>
      <p:bldP spid="7" grpId="1"/>
      <p:bldP spid="33" grpId="0"/>
      <p:bldP spid="33" grpId="1"/>
      <p:bldP spid="34" grpId="0"/>
      <p:bldP spid="3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e 27"/>
          <p:cNvGrpSpPr/>
          <p:nvPr/>
        </p:nvGrpSpPr>
        <p:grpSpPr>
          <a:xfrm>
            <a:off x="840481" y="1216807"/>
            <a:ext cx="623211" cy="923330"/>
            <a:chOff x="3048001" y="1615739"/>
            <a:chExt cx="623211" cy="923330"/>
          </a:xfrm>
        </p:grpSpPr>
        <p:sp>
          <p:nvSpPr>
            <p:cNvPr id="29" name="Rectangle 28"/>
            <p:cNvSpPr/>
            <p:nvPr/>
          </p:nvSpPr>
          <p:spPr>
            <a:xfrm rot="16200000">
              <a:off x="3126030" y="1906152"/>
              <a:ext cx="782587" cy="30777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3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</a:t>
              </a:r>
              <a:r>
                <a:rPr lang="fr-FR" sz="14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fr-FR" sz="14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048001" y="1615739"/>
              <a:ext cx="43815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5400" b="1" dirty="0">
                  <a:solidFill>
                    <a:schemeClr val="accent2">
                      <a:lumMod val="75000"/>
                    </a:schemeClr>
                  </a:solidFill>
                  <a:latin typeface="Bahnschrift Condensed" panose="020B0502040204020203" pitchFamily="34" charset="0"/>
                </a:rPr>
                <a:t>2</a:t>
              </a:r>
            </a:p>
          </p:txBody>
        </p:sp>
      </p:grpSp>
      <p:grpSp>
        <p:nvGrpSpPr>
          <p:cNvPr id="44" name="Groupe 43"/>
          <p:cNvGrpSpPr/>
          <p:nvPr/>
        </p:nvGrpSpPr>
        <p:grpSpPr>
          <a:xfrm>
            <a:off x="1465059" y="1200019"/>
            <a:ext cx="612820" cy="923330"/>
            <a:chOff x="3048001" y="1615739"/>
            <a:chExt cx="612820" cy="923330"/>
          </a:xfrm>
        </p:grpSpPr>
        <p:sp>
          <p:nvSpPr>
            <p:cNvPr id="45" name="Rectangle 44"/>
            <p:cNvSpPr/>
            <p:nvPr/>
          </p:nvSpPr>
          <p:spPr>
            <a:xfrm rot="16200000">
              <a:off x="3115639" y="1906152"/>
              <a:ext cx="782587" cy="30777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3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</a:t>
              </a:r>
              <a:r>
                <a:rPr lang="fr-FR" sz="14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fr-FR" sz="14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048001" y="1615739"/>
              <a:ext cx="43815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5400" b="1" dirty="0" smtClean="0">
                  <a:solidFill>
                    <a:schemeClr val="accent2">
                      <a:lumMod val="75000"/>
                    </a:schemeClr>
                  </a:solidFill>
                  <a:latin typeface="Bahnschrift Condensed" panose="020B0502040204020203" pitchFamily="34" charset="0"/>
                </a:rPr>
                <a:t>3</a:t>
              </a:r>
              <a:endParaRPr lang="fr-FR" sz="5400" b="1" dirty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</p:grpSp>
      <p:grpSp>
        <p:nvGrpSpPr>
          <p:cNvPr id="47" name="Groupe 46"/>
          <p:cNvGrpSpPr/>
          <p:nvPr/>
        </p:nvGrpSpPr>
        <p:grpSpPr>
          <a:xfrm>
            <a:off x="430193" y="2000155"/>
            <a:ext cx="612820" cy="923330"/>
            <a:chOff x="3048001" y="1615739"/>
            <a:chExt cx="612820" cy="923330"/>
          </a:xfrm>
        </p:grpSpPr>
        <p:sp>
          <p:nvSpPr>
            <p:cNvPr id="48" name="Rectangle 47"/>
            <p:cNvSpPr/>
            <p:nvPr/>
          </p:nvSpPr>
          <p:spPr>
            <a:xfrm rot="16200000">
              <a:off x="3115639" y="1906152"/>
              <a:ext cx="782587" cy="30777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3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</a:t>
              </a:r>
              <a:r>
                <a:rPr lang="fr-FR" sz="14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fr-FR" sz="1400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048001" y="1615739"/>
              <a:ext cx="43815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5400" b="1" dirty="0" smtClean="0">
                  <a:solidFill>
                    <a:schemeClr val="accent2">
                      <a:lumMod val="75000"/>
                    </a:schemeClr>
                  </a:solidFill>
                  <a:latin typeface="Bahnschrift Condensed" panose="020B0502040204020203" pitchFamily="34" charset="0"/>
                </a:rPr>
                <a:t>4</a:t>
              </a:r>
              <a:endParaRPr lang="fr-FR" sz="5400" b="1" dirty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1164782" y="2000155"/>
            <a:ext cx="612820" cy="923330"/>
            <a:chOff x="3048001" y="1615739"/>
            <a:chExt cx="612820" cy="923330"/>
          </a:xfrm>
        </p:grpSpPr>
        <p:sp>
          <p:nvSpPr>
            <p:cNvPr id="51" name="Rectangle 50"/>
            <p:cNvSpPr/>
            <p:nvPr/>
          </p:nvSpPr>
          <p:spPr>
            <a:xfrm rot="16200000">
              <a:off x="3115639" y="1906152"/>
              <a:ext cx="782587" cy="30777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3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</a:t>
              </a:r>
              <a:r>
                <a:rPr lang="fr-FR" sz="14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fr-FR" sz="1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048001" y="1615739"/>
              <a:ext cx="43815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5400" b="1" dirty="0" smtClean="0">
                  <a:solidFill>
                    <a:schemeClr val="accent2">
                      <a:lumMod val="75000"/>
                    </a:schemeClr>
                  </a:solidFill>
                  <a:latin typeface="Bahnschrift Condensed" panose="020B0502040204020203" pitchFamily="34" charset="0"/>
                </a:rPr>
                <a:t>5</a:t>
              </a:r>
              <a:endParaRPr lang="fr-FR" sz="5400" b="1" dirty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</p:grpSp>
      <p:sp>
        <p:nvSpPr>
          <p:cNvPr id="53" name="Rectangle 52"/>
          <p:cNvSpPr/>
          <p:nvPr/>
        </p:nvSpPr>
        <p:spPr>
          <a:xfrm>
            <a:off x="3599280" y="1584699"/>
            <a:ext cx="61494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000000"/>
                </a:solidFill>
                <a:latin typeface="Bahnschrift Light" panose="020B0502040204020203" pitchFamily="34" charset="0"/>
              </a:rPr>
              <a:t>D</a:t>
            </a:r>
            <a:r>
              <a:rPr lang="fr-FR" sz="2800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es questions</a:t>
            </a:r>
          </a:p>
          <a:p>
            <a:r>
              <a:rPr lang="fr-FR" sz="2800" spc="-100" dirty="0">
                <a:solidFill>
                  <a:srgbClr val="000000"/>
                </a:solidFill>
                <a:latin typeface="Bahnschrift Light" panose="020B0502040204020203" pitchFamily="34" charset="0"/>
              </a:rPr>
              <a:t>é</a:t>
            </a:r>
            <a:r>
              <a:rPr lang="fr-FR" sz="2800" spc="-100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conomiques ou juridiques </a:t>
            </a:r>
            <a:r>
              <a:rPr lang="fr-FR" sz="2800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sont posées</a:t>
            </a:r>
            <a:endParaRPr lang="fr-FR" sz="2800" dirty="0">
              <a:latin typeface="Bahnschrift Light" panose="020B0502040204020203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935699" y="3046024"/>
            <a:ext cx="49148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0000"/>
                </a:solidFill>
                <a:latin typeface="Bahnschrift" panose="020B0502040204020203" pitchFamily="34" charset="0"/>
              </a:rPr>
              <a:t>Elles conduisent à formuler</a:t>
            </a:r>
          </a:p>
          <a:p>
            <a:r>
              <a:rPr lang="fr-FR" sz="2800" b="1" dirty="0">
                <a:solidFill>
                  <a:srgbClr val="000000"/>
                </a:solidFill>
                <a:latin typeface="Bahnschrift" panose="020B0502040204020203" pitchFamily="34" charset="0"/>
              </a:rPr>
              <a:t>u</a:t>
            </a:r>
            <a:r>
              <a:rPr lang="fr-FR" sz="2800" b="1" dirty="0" smtClean="0">
                <a:solidFill>
                  <a:srgbClr val="000000"/>
                </a:solidFill>
                <a:latin typeface="Bahnschrift" panose="020B0502040204020203" pitchFamily="34" charset="0"/>
              </a:rPr>
              <a:t>ne problématique…</a:t>
            </a:r>
            <a:endParaRPr lang="fr-FR" sz="2800" b="1" dirty="0">
              <a:latin typeface="Bahnschrift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144" y="1661684"/>
            <a:ext cx="800136" cy="80013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893" y="3130047"/>
            <a:ext cx="800136" cy="80013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222200" y="243471"/>
            <a:ext cx="23785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spc="-200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dans  chaque </a:t>
            </a:r>
            <a:r>
              <a:rPr lang="fr-FR" sz="2800" spc="850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module</a:t>
            </a:r>
            <a:endParaRPr lang="fr-FR" sz="2800" spc="850" dirty="0">
              <a:latin typeface="Bahnschrift Light" panose="020B0502040204020203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132484" y="4466908"/>
            <a:ext cx="59782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000000"/>
                </a:solidFill>
                <a:latin typeface="Bahnschrift Light" panose="020B0502040204020203" pitchFamily="34" charset="0"/>
              </a:rPr>
              <a:t>e</a:t>
            </a:r>
            <a:r>
              <a:rPr lang="fr-FR" sz="2800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n lien avec </a:t>
            </a:r>
          </a:p>
          <a:p>
            <a:r>
              <a:rPr lang="fr-FR" sz="2800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l’actualité et le secteur professionnel</a:t>
            </a:r>
            <a:endParaRPr lang="fr-FR" sz="2800" dirty="0">
              <a:latin typeface="Bahnschrift Light" panose="020B0502040204020203" pitchFamily="34" charset="0"/>
            </a:endParaRPr>
          </a:p>
        </p:txBody>
      </p:sp>
      <p:pic>
        <p:nvPicPr>
          <p:cNvPr id="59" name="Image 5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277" y="4543893"/>
            <a:ext cx="800136" cy="800136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7148484" y="6060512"/>
            <a:ext cx="4799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>
                <a:solidFill>
                  <a:srgbClr val="000000"/>
                </a:solidFill>
                <a:latin typeface="Bahnschrift Light" panose="020B0502040204020203" pitchFamily="34" charset="0"/>
              </a:rPr>
              <a:t>afin d’amener l’apprenant à …</a:t>
            </a:r>
            <a:endParaRPr lang="fr-FR" sz="2800" dirty="0">
              <a:latin typeface="Bahnschrift Light" panose="020B0502040204020203" pitchFamily="34" charset="0"/>
            </a:endParaRP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557" y="5964777"/>
            <a:ext cx="800136" cy="800136"/>
          </a:xfrm>
          <a:prstGeom prst="rect">
            <a:avLst/>
          </a:prstGeom>
        </p:spPr>
      </p:pic>
      <p:grpSp>
        <p:nvGrpSpPr>
          <p:cNvPr id="23" name="Groupe 22"/>
          <p:cNvGrpSpPr/>
          <p:nvPr/>
        </p:nvGrpSpPr>
        <p:grpSpPr>
          <a:xfrm>
            <a:off x="209844" y="1213608"/>
            <a:ext cx="623211" cy="923330"/>
            <a:chOff x="3048001" y="1615739"/>
            <a:chExt cx="623211" cy="923330"/>
          </a:xfrm>
        </p:grpSpPr>
        <p:sp>
          <p:nvSpPr>
            <p:cNvPr id="24" name="Rectangle 23"/>
            <p:cNvSpPr/>
            <p:nvPr/>
          </p:nvSpPr>
          <p:spPr>
            <a:xfrm rot="16200000">
              <a:off x="3126030" y="1906152"/>
              <a:ext cx="782587" cy="307777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fr-FR" sz="13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Module</a:t>
              </a:r>
              <a:r>
                <a:rPr lang="fr-FR" sz="1400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 </a:t>
              </a:r>
              <a:endParaRPr lang="fr-FR" sz="1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48001" y="1615739"/>
              <a:ext cx="43815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/>
              <a:r>
                <a:rPr lang="fr-FR" sz="5400" b="1" dirty="0" smtClean="0">
                  <a:solidFill>
                    <a:schemeClr val="accent2">
                      <a:lumMod val="75000"/>
                    </a:schemeClr>
                  </a:solidFill>
                  <a:latin typeface="Bahnschrift Condensed" panose="020B0502040204020203" pitchFamily="34" charset="0"/>
                </a:rPr>
                <a:t>1</a:t>
              </a:r>
              <a:endParaRPr lang="fr-FR" sz="5400" b="1" dirty="0">
                <a:solidFill>
                  <a:schemeClr val="accent2">
                    <a:lumMod val="75000"/>
                  </a:schemeClr>
                </a:solidFill>
                <a:latin typeface="Bahnschrift Condensed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208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7" grpId="0"/>
      <p:bldP spid="58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 9"/>
          <p:cNvSpPr/>
          <p:nvPr/>
        </p:nvSpPr>
        <p:spPr>
          <a:xfrm>
            <a:off x="3434720" y="1289982"/>
            <a:ext cx="6483928" cy="4322618"/>
          </a:xfrm>
          <a:custGeom>
            <a:avLst/>
            <a:gdLst>
              <a:gd name="connsiteX0" fmla="*/ 0 w 6483928"/>
              <a:gd name="connsiteY0" fmla="*/ 4322618 h 4322618"/>
              <a:gd name="connsiteX1" fmla="*/ 342900 w 6483928"/>
              <a:gd name="connsiteY1" fmla="*/ 4135582 h 4322618"/>
              <a:gd name="connsiteX2" fmla="*/ 519546 w 6483928"/>
              <a:gd name="connsiteY2" fmla="*/ 3886200 h 4322618"/>
              <a:gd name="connsiteX3" fmla="*/ 644237 w 6483928"/>
              <a:gd name="connsiteY3" fmla="*/ 3875809 h 4322618"/>
              <a:gd name="connsiteX4" fmla="*/ 1132609 w 6483928"/>
              <a:gd name="connsiteY4" fmla="*/ 3439391 h 4322618"/>
              <a:gd name="connsiteX5" fmla="*/ 1444337 w 6483928"/>
              <a:gd name="connsiteY5" fmla="*/ 3377045 h 4322618"/>
              <a:gd name="connsiteX6" fmla="*/ 1797628 w 6483928"/>
              <a:gd name="connsiteY6" fmla="*/ 2940627 h 4322618"/>
              <a:gd name="connsiteX7" fmla="*/ 2275609 w 6483928"/>
              <a:gd name="connsiteY7" fmla="*/ 2753591 h 4322618"/>
              <a:gd name="connsiteX8" fmla="*/ 3054928 w 6483928"/>
              <a:gd name="connsiteY8" fmla="*/ 2171700 h 4322618"/>
              <a:gd name="connsiteX9" fmla="*/ 3356264 w 6483928"/>
              <a:gd name="connsiteY9" fmla="*/ 2130136 h 4322618"/>
              <a:gd name="connsiteX10" fmla="*/ 3855028 w 6483928"/>
              <a:gd name="connsiteY10" fmla="*/ 1641763 h 4322618"/>
              <a:gd name="connsiteX11" fmla="*/ 4842164 w 6483928"/>
              <a:gd name="connsiteY11" fmla="*/ 1184563 h 4322618"/>
              <a:gd name="connsiteX12" fmla="*/ 5029200 w 6483928"/>
              <a:gd name="connsiteY12" fmla="*/ 685800 h 4322618"/>
              <a:gd name="connsiteX13" fmla="*/ 5476009 w 6483928"/>
              <a:gd name="connsiteY13" fmla="*/ 581891 h 4322618"/>
              <a:gd name="connsiteX14" fmla="*/ 6483928 w 6483928"/>
              <a:gd name="connsiteY14" fmla="*/ 0 h 4322618"/>
              <a:gd name="connsiteX15" fmla="*/ 6483928 w 6483928"/>
              <a:gd name="connsiteY15" fmla="*/ 0 h 432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483928" h="4322618">
                <a:moveTo>
                  <a:pt x="0" y="4322618"/>
                </a:moveTo>
                <a:lnTo>
                  <a:pt x="342900" y="4135582"/>
                </a:lnTo>
                <a:lnTo>
                  <a:pt x="519546" y="3886200"/>
                </a:lnTo>
                <a:lnTo>
                  <a:pt x="644237" y="3875809"/>
                </a:lnTo>
                <a:lnTo>
                  <a:pt x="1132609" y="3439391"/>
                </a:lnTo>
                <a:lnTo>
                  <a:pt x="1444337" y="3377045"/>
                </a:lnTo>
                <a:lnTo>
                  <a:pt x="1797628" y="2940627"/>
                </a:lnTo>
                <a:lnTo>
                  <a:pt x="2275609" y="2753591"/>
                </a:lnTo>
                <a:lnTo>
                  <a:pt x="3054928" y="2171700"/>
                </a:lnTo>
                <a:lnTo>
                  <a:pt x="3356264" y="2130136"/>
                </a:lnTo>
                <a:lnTo>
                  <a:pt x="3855028" y="1641763"/>
                </a:lnTo>
                <a:lnTo>
                  <a:pt x="4842164" y="1184563"/>
                </a:lnTo>
                <a:lnTo>
                  <a:pt x="5029200" y="685800"/>
                </a:lnTo>
                <a:lnTo>
                  <a:pt x="5476009" y="581891"/>
                </a:lnTo>
                <a:lnTo>
                  <a:pt x="6483928" y="0"/>
                </a:lnTo>
                <a:lnTo>
                  <a:pt x="6483928" y="0"/>
                </a:lnTo>
              </a:path>
            </a:pathLst>
          </a:cu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Rectangle 59"/>
          <p:cNvSpPr/>
          <p:nvPr/>
        </p:nvSpPr>
        <p:spPr>
          <a:xfrm>
            <a:off x="631778" y="5654176"/>
            <a:ext cx="35894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 smtClean="0">
                <a:latin typeface="Bahnschrift Light" panose="020B0502040204020203" pitchFamily="34" charset="0"/>
              </a:rPr>
              <a:t>Construire </a:t>
            </a:r>
            <a:r>
              <a:rPr lang="fr-FR" sz="3200" b="1" dirty="0">
                <a:latin typeface="Bahnschrift Light" panose="020B0502040204020203" pitchFamily="34" charset="0"/>
              </a:rPr>
              <a:t>une </a:t>
            </a:r>
            <a:r>
              <a:rPr lang="fr-FR" sz="3200" b="1" dirty="0" smtClean="0">
                <a:latin typeface="Bahnschrift Light" panose="020B0502040204020203" pitchFamily="34" charset="0"/>
              </a:rPr>
              <a:t>argumentation</a:t>
            </a:r>
            <a:endParaRPr lang="fr-FR" sz="3200" b="1" dirty="0">
              <a:latin typeface="Bahnschrift Light" panose="020B0502040204020203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345912" y="4981368"/>
            <a:ext cx="55358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>
                <a:solidFill>
                  <a:schemeClr val="accent1"/>
                </a:solidFill>
                <a:latin typeface="Bahnschrift Light" panose="020B0502040204020203" pitchFamily="34" charset="0"/>
              </a:rPr>
              <a:t>Identifier </a:t>
            </a:r>
            <a:r>
              <a:rPr lang="fr-FR" sz="2000" dirty="0">
                <a:solidFill>
                  <a:schemeClr val="accent1"/>
                </a:solidFill>
                <a:latin typeface="Bahnschrift Light" panose="020B0502040204020203" pitchFamily="34" charset="0"/>
              </a:rPr>
              <a:t>et sélectionner </a:t>
            </a:r>
            <a:r>
              <a:rPr lang="fr-FR" sz="2000" dirty="0" smtClean="0">
                <a:solidFill>
                  <a:schemeClr val="accent1"/>
                </a:solidFill>
                <a:latin typeface="Bahnschrift Light" panose="020B0502040204020203" pitchFamily="34" charset="0"/>
              </a:rPr>
              <a:t>les </a:t>
            </a:r>
            <a:r>
              <a:rPr lang="fr-FR" sz="2000" dirty="0">
                <a:solidFill>
                  <a:schemeClr val="accent1"/>
                </a:solidFill>
                <a:latin typeface="Bahnschrift Light" panose="020B0502040204020203" pitchFamily="34" charset="0"/>
              </a:rPr>
              <a:t>informations </a:t>
            </a:r>
            <a:endParaRPr lang="fr-FR" sz="2000" dirty="0" smtClean="0">
              <a:solidFill>
                <a:schemeClr val="accent1"/>
              </a:solidFill>
              <a:latin typeface="Bahnschrift Light" panose="020B0502040204020203" pitchFamily="34" charset="0"/>
            </a:endParaRPr>
          </a:p>
          <a:p>
            <a:r>
              <a:rPr lang="fr-FR" sz="2000" dirty="0" smtClean="0">
                <a:solidFill>
                  <a:schemeClr val="accent1"/>
                </a:solidFill>
                <a:latin typeface="Bahnschrift Light" panose="020B0502040204020203" pitchFamily="34" charset="0"/>
              </a:rPr>
              <a:t>essentielles </a:t>
            </a:r>
            <a:r>
              <a:rPr lang="fr-FR" sz="2000" dirty="0">
                <a:solidFill>
                  <a:schemeClr val="accent1"/>
                </a:solidFill>
                <a:latin typeface="Bahnschrift Light" panose="020B0502040204020203" pitchFamily="34" charset="0"/>
              </a:rPr>
              <a:t>et pertinentes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882882" y="3473109"/>
            <a:ext cx="36440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2000" dirty="0" smtClean="0">
                <a:solidFill>
                  <a:schemeClr val="accent1"/>
                </a:solidFill>
                <a:latin typeface="Bahnschrift Light" panose="020B0502040204020203" pitchFamily="34" charset="0"/>
              </a:rPr>
              <a:t>Analyser les </a:t>
            </a:r>
          </a:p>
          <a:p>
            <a:pPr algn="r"/>
            <a:r>
              <a:rPr lang="fr-FR" sz="2000" dirty="0" smtClean="0">
                <a:solidFill>
                  <a:schemeClr val="accent1"/>
                </a:solidFill>
                <a:latin typeface="Bahnschrift Light" panose="020B0502040204020203" pitchFamily="34" charset="0"/>
              </a:rPr>
              <a:t>informations sélectionnées</a:t>
            </a:r>
            <a:endParaRPr lang="fr-FR" sz="2000" dirty="0">
              <a:solidFill>
                <a:schemeClr val="accent1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 rot="19508966">
            <a:off x="2247175" y="1565440"/>
            <a:ext cx="4171335" cy="400110"/>
          </a:xfrm>
          <a:prstGeom prst="rect">
            <a:avLst/>
          </a:prstGeom>
          <a:solidFill>
            <a:srgbClr val="ECF4F8"/>
          </a:solidFill>
        </p:spPr>
        <p:txBody>
          <a:bodyPr wrap="none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accent1"/>
                </a:solidFill>
                <a:latin typeface="Bahnschrift Light" panose="020B0502040204020203" pitchFamily="34" charset="0"/>
              </a:rPr>
              <a:t>progressivement</a:t>
            </a:r>
            <a:r>
              <a:rPr lang="fr-FR" sz="2000" dirty="0" smtClean="0">
                <a:solidFill>
                  <a:schemeClr val="accent1"/>
                </a:solidFill>
                <a:latin typeface="Bahnschrift Light" panose="020B0502040204020203" pitchFamily="34" charset="0"/>
              </a:rPr>
              <a:t> </a:t>
            </a:r>
            <a:r>
              <a:rPr lang="fr-FR" sz="2000" dirty="0">
                <a:solidFill>
                  <a:schemeClr val="accent1"/>
                </a:solidFill>
                <a:latin typeface="Bahnschrift Light" panose="020B0502040204020203" pitchFamily="34" charset="0"/>
              </a:rPr>
              <a:t>au cours du cycle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030631" y="1446604"/>
            <a:ext cx="31839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2000" dirty="0">
                <a:solidFill>
                  <a:schemeClr val="accent1"/>
                </a:solidFill>
                <a:latin typeface="Bahnschrift Light" panose="020B0502040204020203" pitchFamily="34" charset="0"/>
              </a:rPr>
              <a:t>R</a:t>
            </a:r>
            <a:r>
              <a:rPr lang="fr-FR" sz="2000" dirty="0" smtClean="0">
                <a:solidFill>
                  <a:schemeClr val="accent1"/>
                </a:solidFill>
                <a:latin typeface="Bahnschrift Light" panose="020B0502040204020203" pitchFamily="34" charset="0"/>
              </a:rPr>
              <a:t>édiger </a:t>
            </a:r>
          </a:p>
          <a:p>
            <a:pPr algn="r"/>
            <a:r>
              <a:rPr lang="fr-FR" sz="2000" dirty="0" smtClean="0">
                <a:solidFill>
                  <a:schemeClr val="accent1"/>
                </a:solidFill>
                <a:latin typeface="Bahnschrift Light" panose="020B0502040204020203" pitchFamily="34" charset="0"/>
              </a:rPr>
              <a:t>un raisonnement long </a:t>
            </a:r>
            <a:endParaRPr lang="fr-FR" sz="2000" dirty="0">
              <a:solidFill>
                <a:schemeClr val="accent1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701617" y="2829783"/>
            <a:ext cx="25582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2000" dirty="0" smtClean="0">
                <a:solidFill>
                  <a:schemeClr val="accent1"/>
                </a:solidFill>
                <a:latin typeface="Bahnschrift Light" panose="020B0502040204020203" pitchFamily="34" charset="0"/>
              </a:rPr>
              <a:t>Verbaliser un raisonnement </a:t>
            </a:r>
            <a:endParaRPr lang="fr-FR" sz="2000" dirty="0">
              <a:solidFill>
                <a:schemeClr val="accent1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615702" y="452369"/>
            <a:ext cx="31987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>
                <a:latin typeface="Bahnschrift Light" panose="020B0502040204020203" pitchFamily="34" charset="0"/>
              </a:rPr>
              <a:t>qui répond à une problématique donnée</a:t>
            </a:r>
            <a:endParaRPr lang="fr-FR" sz="2000" b="1" dirty="0">
              <a:latin typeface="Bahnschrift Light" panose="020B0502040204020203" pitchFamily="34" charset="0"/>
            </a:endParaRP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1800000">
            <a:off x="3823498" y="5039972"/>
            <a:ext cx="401466" cy="4014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280000" flipH="1">
            <a:off x="5712784" y="3677640"/>
            <a:ext cx="401466" cy="4014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1740000">
            <a:off x="7142873" y="2733893"/>
            <a:ext cx="401466" cy="4014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180000" flipH="1">
            <a:off x="8325889" y="1779026"/>
            <a:ext cx="401466" cy="4014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46710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3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2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4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3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4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6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3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0" grpId="0"/>
      <p:bldP spid="61" grpId="0"/>
      <p:bldP spid="62" grpId="0"/>
      <p:bldP spid="63" grpId="0" animBg="1"/>
      <p:bldP spid="64" grpId="0"/>
      <p:bldP spid="65" grpId="0"/>
      <p:bldP spid="6" grpId="0"/>
    </p:bldLst>
  </p:timing>
</p:sld>
</file>

<file path=ppt/theme/theme1.xml><?xml version="1.0" encoding="utf-8"?>
<a:theme xmlns:a="http://schemas.openxmlformats.org/drawingml/2006/main" name="Thème Office">
  <a:themeElements>
    <a:clrScheme name="Palissad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347</Words>
  <Application>Microsoft Office PowerPoint</Application>
  <PresentationFormat>Grand écran</PresentationFormat>
  <Paragraphs>102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Bahnschrift</vt:lpstr>
      <vt:lpstr>Bahnschrift Condensed</vt:lpstr>
      <vt:lpstr>Bahnschrift Light</vt:lpstr>
      <vt:lpstr>Calibri</vt:lpstr>
      <vt:lpstr>Calibri Light</vt:lpstr>
      <vt:lpstr>Helvetica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Rectorat de Clermont-Fd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 Robin</dc:creator>
  <cp:lastModifiedBy>Laurent Robin</cp:lastModifiedBy>
  <cp:revision>36</cp:revision>
  <dcterms:created xsi:type="dcterms:W3CDTF">2020-01-28T16:58:46Z</dcterms:created>
  <dcterms:modified xsi:type="dcterms:W3CDTF">2022-10-04T16:41:05Z</dcterms:modified>
</cp:coreProperties>
</file>