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85" autoAdjust="0"/>
    <p:restoredTop sz="96265" autoAdjust="0"/>
  </p:normalViewPr>
  <p:slideViewPr>
    <p:cSldViewPr snapToGrid="0">
      <p:cViewPr>
        <p:scale>
          <a:sx n="75" d="100"/>
          <a:sy n="75" d="100"/>
        </p:scale>
        <p:origin x="154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67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2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3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9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62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95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95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44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14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16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31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CDA6E-C6D0-4A09-BCD2-B6A3FFB0F1B0}" type="datetimeFigureOut">
              <a:rPr lang="fr-FR" smtClean="0"/>
              <a:t>02/03/2023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09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avec coins arrondis du même côté 34"/>
          <p:cNvSpPr/>
          <p:nvPr/>
        </p:nvSpPr>
        <p:spPr>
          <a:xfrm rot="10800000">
            <a:off x="435301" y="3965056"/>
            <a:ext cx="4500551" cy="2481544"/>
          </a:xfrm>
          <a:prstGeom prst="round2Same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avec coins arrondis du même côté 31"/>
          <p:cNvSpPr/>
          <p:nvPr/>
        </p:nvSpPr>
        <p:spPr>
          <a:xfrm>
            <a:off x="435340" y="1384108"/>
            <a:ext cx="4500551" cy="2481544"/>
          </a:xfrm>
          <a:prstGeom prst="round2Same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 flipV="1">
            <a:off x="9649815" y="3746882"/>
            <a:ext cx="2391971" cy="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9201" y="297190"/>
            <a:ext cx="79837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44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4400" b="1" dirty="0" err="1" smtClean="0">
                <a:solidFill>
                  <a:prstClr val="black"/>
                </a:solidFill>
              </a:rPr>
              <a:t>OEUVRE</a:t>
            </a:r>
            <a:endParaRPr lang="fr-FR" sz="4400" b="1" dirty="0" smtClean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330200" y="943656"/>
            <a:ext cx="11317886" cy="48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10191" y="2315755"/>
            <a:ext cx="1121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/>
              <a:t>le bulletin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7496223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40" dirty="0" smtClean="0"/>
              <a:t>Traçabilité des notes </a:t>
            </a:r>
            <a:r>
              <a:rPr lang="fr-FR" spc="250" dirty="0" smtClean="0"/>
              <a:t>et appréciations</a:t>
            </a:r>
            <a:endParaRPr lang="fr-FR" spc="250" dirty="0"/>
          </a:p>
        </p:txBody>
      </p:sp>
      <p:cxnSp>
        <p:nvCxnSpPr>
          <p:cNvPr id="18" name="Connecteur droit 17"/>
          <p:cNvCxnSpPr/>
          <p:nvPr/>
        </p:nvCxnSpPr>
        <p:spPr>
          <a:xfrm flipH="1" flipV="1">
            <a:off x="6638880" y="2705100"/>
            <a:ext cx="829197" cy="73404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6756400" y="3985206"/>
            <a:ext cx="685688" cy="7904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46526" y="1284704"/>
            <a:ext cx="429217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dirty="0">
              <a:solidFill>
                <a:srgbClr val="000000"/>
              </a:solidFill>
            </a:endParaRPr>
          </a:p>
          <a:p>
            <a:pPr algn="just"/>
            <a:r>
              <a:rPr lang="fr-FR" sz="1600" dirty="0">
                <a:solidFill>
                  <a:srgbClr val="000000"/>
                </a:solidFill>
              </a:rPr>
              <a:t>U</a:t>
            </a:r>
            <a:r>
              <a:rPr lang="fr-FR" sz="1600" dirty="0" smtClean="0">
                <a:solidFill>
                  <a:srgbClr val="000000"/>
                </a:solidFill>
              </a:rPr>
              <a:t>ne </a:t>
            </a:r>
            <a:r>
              <a:rPr lang="fr-FR" sz="1600" b="1" dirty="0">
                <a:solidFill>
                  <a:srgbClr val="000000"/>
                </a:solidFill>
              </a:rPr>
              <a:t>appréciation générale </a:t>
            </a:r>
            <a:r>
              <a:rPr lang="fr-FR" sz="1600" dirty="0">
                <a:solidFill>
                  <a:srgbClr val="000000"/>
                </a:solidFill>
              </a:rPr>
              <a:t>sur le bulletin à chaque fin de période est </a:t>
            </a:r>
            <a:r>
              <a:rPr lang="fr-FR" sz="1600" dirty="0" smtClean="0">
                <a:solidFill>
                  <a:srgbClr val="000000"/>
                </a:solidFill>
              </a:rPr>
              <a:t>nécessaire </a:t>
            </a:r>
            <a:r>
              <a:rPr lang="fr-FR" sz="1600" dirty="0">
                <a:solidFill>
                  <a:srgbClr val="000000"/>
                </a:solidFill>
              </a:rPr>
              <a:t>pour signifier de façon régulière les progrès ou les difficultés rencontrées par l'élève ou l'apprenti</a:t>
            </a:r>
            <a:r>
              <a:rPr lang="fr-FR" sz="1600" dirty="0" smtClean="0">
                <a:solidFill>
                  <a:srgbClr val="000000"/>
                </a:solidFill>
              </a:rPr>
              <a:t>.</a:t>
            </a:r>
            <a:r>
              <a:rPr lang="fr-FR" sz="1600" dirty="0">
                <a:solidFill>
                  <a:srgbClr val="000000"/>
                </a:solidFill>
              </a:rPr>
              <a:t> </a:t>
            </a:r>
            <a:endParaRPr lang="fr-FR" sz="1600" dirty="0" smtClean="0">
              <a:solidFill>
                <a:srgbClr val="000000"/>
              </a:solidFill>
            </a:endParaRPr>
          </a:p>
          <a:p>
            <a:pPr algn="just"/>
            <a:endParaRPr lang="fr-FR" sz="1600" dirty="0">
              <a:solidFill>
                <a:srgbClr val="000000"/>
              </a:solidFill>
            </a:endParaRPr>
          </a:p>
          <a:p>
            <a:pPr algn="just"/>
            <a:r>
              <a:rPr lang="fr-FR" sz="1600" dirty="0" smtClean="0">
                <a:solidFill>
                  <a:srgbClr val="000000"/>
                </a:solidFill>
              </a:rPr>
              <a:t>Une </a:t>
            </a:r>
            <a:r>
              <a:rPr lang="fr-FR" sz="1600" b="1" dirty="0" smtClean="0">
                <a:solidFill>
                  <a:srgbClr val="000000"/>
                </a:solidFill>
              </a:rPr>
              <a:t>moyenne</a:t>
            </a:r>
            <a:r>
              <a:rPr lang="fr-FR" sz="1600" dirty="0" smtClean="0">
                <a:solidFill>
                  <a:srgbClr val="000000"/>
                </a:solidFill>
              </a:rPr>
              <a:t> sauf si </a:t>
            </a:r>
            <a:r>
              <a:rPr lang="fr-FR" sz="1600" dirty="0">
                <a:solidFill>
                  <a:srgbClr val="000000"/>
                </a:solidFill>
              </a:rPr>
              <a:t>la réalisation du chef-d'œuvre n'aboutit pas systématiquement à une évaluation chiffrée à chaque fin de trimestre ou de </a:t>
            </a:r>
            <a:r>
              <a:rPr lang="fr-FR" sz="1600" dirty="0" smtClean="0">
                <a:solidFill>
                  <a:srgbClr val="000000"/>
                </a:solidFill>
              </a:rPr>
              <a:t>semestre</a:t>
            </a:r>
            <a:r>
              <a:rPr lang="fr-FR" sz="16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fr-FR" sz="1600" dirty="0"/>
          </a:p>
        </p:txBody>
      </p:sp>
      <p:sp>
        <p:nvSpPr>
          <p:cNvPr id="33" name="Rectangle 32"/>
          <p:cNvSpPr/>
          <p:nvPr/>
        </p:nvSpPr>
        <p:spPr>
          <a:xfrm>
            <a:off x="546526" y="4237057"/>
            <a:ext cx="42921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600" dirty="0" smtClean="0">
                <a:solidFill>
                  <a:srgbClr val="000000"/>
                </a:solidFill>
              </a:rPr>
              <a:t>Une </a:t>
            </a:r>
            <a:r>
              <a:rPr lang="fr-FR" sz="1600" b="1" dirty="0" smtClean="0">
                <a:solidFill>
                  <a:srgbClr val="000000"/>
                </a:solidFill>
              </a:rPr>
              <a:t>moyenne</a:t>
            </a:r>
            <a:r>
              <a:rPr lang="fr-FR" sz="1600" dirty="0" smtClean="0">
                <a:solidFill>
                  <a:srgbClr val="000000"/>
                </a:solidFill>
              </a:rPr>
              <a:t> qui s’appuie sur </a:t>
            </a:r>
            <a:r>
              <a:rPr lang="fr-FR" sz="1600" dirty="0">
                <a:solidFill>
                  <a:srgbClr val="000000"/>
                </a:solidFill>
              </a:rPr>
              <a:t>une fréquence d'évaluation raisonnable et </a:t>
            </a:r>
            <a:r>
              <a:rPr lang="fr-FR" sz="1600" dirty="0" smtClean="0">
                <a:solidFill>
                  <a:srgbClr val="000000"/>
                </a:solidFill>
              </a:rPr>
              <a:t>significative des compétences de la 2</a:t>
            </a:r>
            <a:r>
              <a:rPr lang="fr-FR" sz="1600" baseline="30000" dirty="0" smtClean="0">
                <a:solidFill>
                  <a:srgbClr val="000000"/>
                </a:solidFill>
              </a:rPr>
              <a:t>ème</a:t>
            </a:r>
            <a:r>
              <a:rPr lang="fr-FR" sz="1600" dirty="0" smtClean="0">
                <a:solidFill>
                  <a:srgbClr val="000000"/>
                </a:solidFill>
              </a:rPr>
              <a:t> année et 3</a:t>
            </a:r>
            <a:r>
              <a:rPr lang="fr-FR" sz="1600" baseline="30000" dirty="0" smtClean="0">
                <a:solidFill>
                  <a:srgbClr val="000000"/>
                </a:solidFill>
              </a:rPr>
              <a:t>ème</a:t>
            </a:r>
            <a:r>
              <a:rPr lang="fr-FR" sz="1600" dirty="0" smtClean="0">
                <a:solidFill>
                  <a:srgbClr val="000000"/>
                </a:solidFill>
              </a:rPr>
              <a:t> année du parcours en 3 ans</a:t>
            </a:r>
            <a:endParaRPr lang="fr-FR" sz="1600" dirty="0"/>
          </a:p>
        </p:txBody>
      </p:sp>
      <p:sp>
        <p:nvSpPr>
          <p:cNvPr id="34" name="Rectangle 33"/>
          <p:cNvSpPr/>
          <p:nvPr/>
        </p:nvSpPr>
        <p:spPr>
          <a:xfrm>
            <a:off x="546526" y="5465861"/>
            <a:ext cx="4292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0000"/>
                </a:solidFill>
              </a:rPr>
              <a:t>La moyenne inscrite sur le livret scolaire en fin d’année de première et de terminale</a:t>
            </a:r>
            <a:endParaRPr lang="fr-FR" sz="1600" dirty="0"/>
          </a:p>
        </p:txBody>
      </p:sp>
      <p:sp>
        <p:nvSpPr>
          <p:cNvPr id="27" name="Rectangle 26"/>
          <p:cNvSpPr/>
          <p:nvPr/>
        </p:nvSpPr>
        <p:spPr>
          <a:xfrm>
            <a:off x="5210191" y="4836496"/>
            <a:ext cx="1653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/>
              <a:t>le livret scolaire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16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2" grpId="0" animBg="1"/>
      <p:bldP spid="4" grpId="0" animBg="1"/>
      <p:bldP spid="6" grpId="0"/>
      <p:bldP spid="15" grpId="0"/>
      <p:bldP spid="16" grpId="0"/>
      <p:bldP spid="29" grpId="0"/>
      <p:bldP spid="33" grpId="0"/>
      <p:bldP spid="34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avec coins arrondis du même côté 30"/>
          <p:cNvSpPr/>
          <p:nvPr/>
        </p:nvSpPr>
        <p:spPr>
          <a:xfrm rot="5400000">
            <a:off x="291980" y="1546503"/>
            <a:ext cx="4096425" cy="4451786"/>
          </a:xfrm>
          <a:prstGeom prst="round2SameRect">
            <a:avLst>
              <a:gd name="adj1" fmla="val 12962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 flipV="1">
            <a:off x="9649815" y="3746882"/>
            <a:ext cx="2391971" cy="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14611" y="5961321"/>
            <a:ext cx="1919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fin de première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37442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130" dirty="0" smtClean="0"/>
              <a:t>Certification </a:t>
            </a:r>
            <a:r>
              <a:rPr lang="fr-FR" spc="40" dirty="0" smtClean="0"/>
              <a:t>intermédiaire</a:t>
            </a:r>
            <a:endParaRPr lang="fr-FR" spc="250" dirty="0"/>
          </a:p>
        </p:txBody>
      </p:sp>
      <p:sp>
        <p:nvSpPr>
          <p:cNvPr id="27" name="Rectangle 26"/>
          <p:cNvSpPr/>
          <p:nvPr/>
        </p:nvSpPr>
        <p:spPr>
          <a:xfrm>
            <a:off x="4566086" y="3434001"/>
            <a:ext cx="2537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1200"/>
              </a:spcBef>
            </a:pPr>
            <a:r>
              <a:rPr lang="fr-FR" dirty="0" smtClean="0"/>
              <a:t>Attestation </a:t>
            </a:r>
            <a:br>
              <a:rPr lang="fr-FR" dirty="0" smtClean="0"/>
            </a:br>
            <a:r>
              <a:rPr lang="fr-FR" dirty="0" smtClean="0"/>
              <a:t>de réussite intermédiaire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8860947" y="29719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1600" b="1" dirty="0" err="1" smtClean="0">
                <a:solidFill>
                  <a:prstClr val="black"/>
                </a:solidFill>
              </a:rPr>
              <a:t>oeuvre</a:t>
            </a:r>
            <a:endParaRPr lang="fr-FR" sz="1600" b="1" dirty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" name="Connecteur droit 2"/>
          <p:cNvCxnSpPr>
            <a:stCxn id="17" idx="3"/>
          </p:cNvCxnSpPr>
          <p:nvPr/>
        </p:nvCxnSpPr>
        <p:spPr>
          <a:xfrm flipH="1">
            <a:off x="8966200" y="589578"/>
            <a:ext cx="2776752" cy="2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82496" y="4557638"/>
            <a:ext cx="396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/>
              <a:t>Note annuelle obtenue au titre de la réalisation du chef d’</a:t>
            </a:r>
            <a:r>
              <a:rPr lang="fr-FR" b="1" dirty="0" err="1" smtClean="0"/>
              <a:t>oeuvre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612799" y="5186548"/>
            <a:ext cx="129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 err="1" smtClean="0"/>
              <a:t>Coéficient</a:t>
            </a:r>
            <a:r>
              <a:rPr lang="fr-FR" dirty="0" smtClean="0"/>
              <a:t> </a:t>
            </a:r>
            <a:r>
              <a:rPr lang="fr-FR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58187" y="1988191"/>
            <a:ext cx="1117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NOTE</a:t>
            </a:r>
          </a:p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GLOBALE</a:t>
            </a:r>
          </a:p>
        </p:txBody>
      </p:sp>
      <p:cxnSp>
        <p:nvCxnSpPr>
          <p:cNvPr id="24" name="Connecteur droit 23"/>
          <p:cNvCxnSpPr/>
          <p:nvPr/>
        </p:nvCxnSpPr>
        <p:spPr>
          <a:xfrm flipH="1" flipV="1">
            <a:off x="7108035" y="3757167"/>
            <a:ext cx="684000" cy="549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2496" y="3042759"/>
            <a:ext cx="396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Moyenne enseignement général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282496" y="3761293"/>
            <a:ext cx="396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Moyenne enseignement professionnel</a:t>
            </a:r>
            <a:endParaRPr lang="fr-FR" dirty="0"/>
          </a:p>
        </p:txBody>
      </p:sp>
      <p:pic>
        <p:nvPicPr>
          <p:cNvPr id="1026" name="Picture 2" descr="Plus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302" y="3472403"/>
            <a:ext cx="306388" cy="30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Plus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302" y="4258141"/>
            <a:ext cx="306388" cy="30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cteur droit 11"/>
          <p:cNvCxnSpPr/>
          <p:nvPr/>
        </p:nvCxnSpPr>
        <p:spPr>
          <a:xfrm flipV="1">
            <a:off x="328005" y="2897367"/>
            <a:ext cx="3892713" cy="534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87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5" grpId="0"/>
      <p:bldP spid="16" grpId="0"/>
      <p:bldP spid="27" grpId="0"/>
      <p:bldP spid="20" grpId="0"/>
      <p:bldP spid="9" grpId="0"/>
      <p:bldP spid="23" grpId="0"/>
      <p:bldP spid="26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avec coins arrondis du même côté 33"/>
          <p:cNvSpPr/>
          <p:nvPr/>
        </p:nvSpPr>
        <p:spPr>
          <a:xfrm rot="5400000">
            <a:off x="820970" y="3051021"/>
            <a:ext cx="1333500" cy="1375698"/>
          </a:xfrm>
          <a:prstGeom prst="round2SameRect">
            <a:avLst>
              <a:gd name="adj1" fmla="val 12962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60719" y="5385709"/>
            <a:ext cx="1514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fin </a:t>
            </a:r>
            <a:b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 terminale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9512300" y="3746885"/>
            <a:ext cx="2529488" cy="1542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37442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130" dirty="0" smtClean="0"/>
              <a:t>Certification </a:t>
            </a:r>
            <a:r>
              <a:rPr lang="fr-FR" spc="40" dirty="0" smtClean="0"/>
              <a:t>terminale</a:t>
            </a:r>
            <a:endParaRPr lang="fr-FR" spc="250" dirty="0"/>
          </a:p>
        </p:txBody>
      </p:sp>
      <p:cxnSp>
        <p:nvCxnSpPr>
          <p:cNvPr id="18" name="Connecteur droit 17"/>
          <p:cNvCxnSpPr/>
          <p:nvPr/>
        </p:nvCxnSpPr>
        <p:spPr>
          <a:xfrm flipH="1" flipV="1">
            <a:off x="6638880" y="2705100"/>
            <a:ext cx="829197" cy="73404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6756400" y="3985206"/>
            <a:ext cx="685688" cy="7904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3600" y="2243435"/>
            <a:ext cx="2865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Note sur l’ensemble du parcours de formation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8860947" y="29719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1600" b="1" dirty="0" err="1" smtClean="0">
                <a:solidFill>
                  <a:prstClr val="black"/>
                </a:solidFill>
              </a:rPr>
              <a:t>oeuvre</a:t>
            </a:r>
            <a:endParaRPr lang="fr-FR" sz="1600" b="1" dirty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9" name="Connecteur droit 18"/>
          <p:cNvCxnSpPr>
            <a:stCxn id="17" idx="3"/>
          </p:cNvCxnSpPr>
          <p:nvPr/>
        </p:nvCxnSpPr>
        <p:spPr>
          <a:xfrm flipH="1">
            <a:off x="8966200" y="589578"/>
            <a:ext cx="2776752" cy="2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403600" y="4462379"/>
            <a:ext cx="2957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Note recueillie à l’oral de présentation de fin de cursus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905799" y="3285252"/>
            <a:ext cx="1117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NOTE</a:t>
            </a:r>
          </a:p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GLOBALE</a:t>
            </a:r>
          </a:p>
        </p:txBody>
      </p:sp>
      <p:cxnSp>
        <p:nvCxnSpPr>
          <p:cNvPr id="25" name="Connecteur droit 24"/>
          <p:cNvCxnSpPr/>
          <p:nvPr/>
        </p:nvCxnSpPr>
        <p:spPr>
          <a:xfrm flipH="1" flipV="1">
            <a:off x="2274422" y="3967252"/>
            <a:ext cx="1005098" cy="68641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2274422" y="2705100"/>
            <a:ext cx="1005098" cy="6582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485238" y="2823015"/>
            <a:ext cx="63500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50 %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70923" y="4195770"/>
            <a:ext cx="63500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50 %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6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4" grpId="0" animBg="1"/>
      <p:bldP spid="6" grpId="0"/>
      <p:bldP spid="16" grpId="0"/>
      <p:bldP spid="27" grpId="0"/>
      <p:bldP spid="20" grpId="0"/>
      <p:bldP spid="23" grpId="0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186</Words>
  <Application>Microsoft Office PowerPoint</Application>
  <PresentationFormat>Grand écran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>Rectorat de Clermont-Fd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Robin</dc:creator>
  <cp:lastModifiedBy>Laurent Robin</cp:lastModifiedBy>
  <cp:revision>62</cp:revision>
  <dcterms:created xsi:type="dcterms:W3CDTF">2021-03-15T08:45:00Z</dcterms:created>
  <dcterms:modified xsi:type="dcterms:W3CDTF">2023-03-02T15:21:27Z</dcterms:modified>
</cp:coreProperties>
</file>